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797675" cy="9926638"/>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53" autoAdjust="0"/>
    <p:restoredTop sz="88355" autoAdjust="0"/>
  </p:normalViewPr>
  <p:slideViewPr>
    <p:cSldViewPr snapToGrid="0">
      <p:cViewPr varScale="1">
        <p:scale>
          <a:sx n="74" d="100"/>
          <a:sy n="74" d="100"/>
        </p:scale>
        <p:origin x="420" y="6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2023/8/23</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9" name="日期預留位置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2023/8/23</a:t>
            </a:fld>
            <a:endParaRPr lang="zh-TW" altLang="en-US" dirty="0">
              <a:latin typeface="微軟正黑體" panose="020B0604030504040204" pitchFamily="34" charset="-120"/>
              <a:ea typeface="微軟正黑體" panose="020B0604030504040204" pitchFamily="34" charset="-120"/>
            </a:endParaRPr>
          </a:p>
        </p:txBody>
      </p:sp>
      <p:sp>
        <p:nvSpPr>
          <p:cNvPr id="10" name="頁尾預留位置 3"/>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11" name="投影片編號預留位置 4"/>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a:xfrm>
            <a:off x="3850443" y="9428584"/>
            <a:ext cx="2945659" cy="498055"/>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1600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a:t>按一下以編輯母片副標題樣式</a:t>
            </a:r>
            <a:endParaRPr lang="zh-TW"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a:xfrm>
            <a:off x="9066214" y="421594"/>
            <a:ext cx="2286000" cy="1885508"/>
          </a:xfrm>
        </p:spPr>
        <p:txBody>
          <a:bodyPr rtlCol="0">
            <a:normAutofit/>
          </a:bodyPr>
          <a:lstStyle>
            <a:lvl1pPr algn="l" rtl="0">
              <a:defRPr sz="2400">
                <a:latin typeface="微軟正黑體" panose="020B0604030504040204" pitchFamily="34" charset="-120"/>
                <a:ea typeface="微軟正黑體" panose="020B0604030504040204" pitchFamily="34" charset="-120"/>
              </a:defRPr>
            </a:lvl1pPr>
          </a:lstStyle>
          <a:p>
            <a:pPr rtl="0"/>
            <a:r>
              <a:rPr lang="zh-TW" altLang="en-US" noProof="0"/>
              <a:t>按一下以編輯母片標題樣式</a:t>
            </a:r>
            <a:endParaRPr lang="zh-TW" altLang="en-US" noProof="0" dirty="0"/>
          </a:p>
        </p:txBody>
      </p:sp>
      <p:grpSp>
        <p:nvGrpSpPr>
          <p:cNvPr id="84" name="群組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97" name="圖片預留位置 33" descr="要新增影像的空白預留位置。按一下預留位置，然後選取您想要新增的影像。"/>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a:t>按一下圖示以新增圖片</a:t>
            </a:r>
            <a:endParaRPr lang="zh-TW" altLang="en-US" noProof="0" dirty="0"/>
          </a:p>
        </p:txBody>
      </p:sp>
      <p:grpSp>
        <p:nvGrpSpPr>
          <p:cNvPr id="98" name="群組 97"/>
          <p:cNvGrpSpPr/>
          <p:nvPr/>
        </p:nvGrpSpPr>
        <p:grpSpPr>
          <a:xfrm>
            <a:off x="5322489" y="319177"/>
            <a:ext cx="3389607" cy="2710838"/>
            <a:chOff x="895350" y="3313113"/>
            <a:chExt cx="3613151" cy="2790825"/>
          </a:xfrm>
          <a:solidFill>
            <a:schemeClr val="tx1">
              <a:lumMod val="50000"/>
            </a:schemeClr>
          </a:solidFill>
        </p:grpSpPr>
        <p:sp>
          <p:nvSpPr>
            <p:cNvPr id="99"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0"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1"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2"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3"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4"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5"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6"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7"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8"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9"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0"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11" name="圖片預留位置 33" descr="要新增影像的空白預留位置。按一下預留位置，然後選取您想要新增的影像。"/>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a:t>按一下圖示以新增圖片</a:t>
            </a:r>
            <a:endParaRPr lang="zh-TW" altLang="en-US" noProof="0" dirty="0"/>
          </a:p>
        </p:txBody>
      </p:sp>
      <p:grpSp>
        <p:nvGrpSpPr>
          <p:cNvPr id="112" name="群組 111"/>
          <p:cNvGrpSpPr/>
          <p:nvPr/>
        </p:nvGrpSpPr>
        <p:grpSpPr>
          <a:xfrm>
            <a:off x="5322489" y="3245640"/>
            <a:ext cx="3389607" cy="2710838"/>
            <a:chOff x="895350" y="3313113"/>
            <a:chExt cx="3613151" cy="2790825"/>
          </a:xfrm>
          <a:solidFill>
            <a:schemeClr val="tx1">
              <a:lumMod val="50000"/>
            </a:schemeClr>
          </a:solidFill>
        </p:grpSpPr>
        <p:sp>
          <p:nvSpPr>
            <p:cNvPr id="11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25" name="圖片預留位置 33" descr="要新增影像的空白預留位置。按一下預留位置，然後選取您想要新增的影像。"/>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a:t>按一下圖示以新增圖片</a:t>
            </a:r>
            <a:endParaRPr lang="zh-TW" altLang="en-US" noProof="0" dirty="0"/>
          </a:p>
        </p:txBody>
      </p:sp>
      <p:sp>
        <p:nvSpPr>
          <p:cNvPr id="126" name="文字預留位置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a:t>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9"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zh-TW" altLang="en-US"/>
              <a:t>按一下以編輯母片標題樣式</a:t>
            </a:r>
            <a:endParaRPr lang="zh-TW" altLang="en-US" dirty="0"/>
          </a:p>
        </p:txBody>
      </p:sp>
      <p:sp>
        <p:nvSpPr>
          <p:cNvPr id="3" name="內容預留位置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文字預留位置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a:t>編輯母片文字樣式</a:t>
            </a:r>
          </a:p>
        </p:txBody>
      </p:sp>
      <p:sp>
        <p:nvSpPr>
          <p:cNvPr id="7" name="投影片編號預留位置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492891" y="1330347"/>
            <a:ext cx="3840480" cy="2103120"/>
          </a:xfrm>
        </p:spPr>
        <p:txBody>
          <a:bodyPr rtlCol="0" anchor="b">
            <a:normAutofit/>
          </a:bodyPr>
          <a:lstStyle>
            <a:lvl1pPr algn="l" rtl="0">
              <a:defRPr sz="3600">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grpSp>
        <p:nvGrpSpPr>
          <p:cNvPr id="8" name="群組 7"/>
          <p:cNvGrpSpPr/>
          <p:nvPr/>
        </p:nvGrpSpPr>
        <p:grpSpPr>
          <a:xfrm>
            <a:off x="595546" y="781398"/>
            <a:ext cx="6433398" cy="5053665"/>
            <a:chOff x="5162444" y="781398"/>
            <a:chExt cx="6433398" cy="5053665"/>
          </a:xfrm>
        </p:grpSpPr>
        <p:sp>
          <p:nvSpPr>
            <p:cNvPr id="9" name="手繪多邊形​​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 name="手繪多邊形​​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5814205" y="859113"/>
              <a:ext cx="5129146" cy="4880471"/>
              <a:chOff x="7856559" y="859113"/>
              <a:chExt cx="3086791" cy="4880471"/>
            </a:xfrm>
          </p:grpSpPr>
          <p:sp>
            <p:nvSpPr>
              <p:cNvPr id="20" name="手繪多邊形​​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21" name="手繪多邊形​​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12" name="手繪多邊形​​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3" name="手繪多邊形​​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4" name="手繪多邊形​​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5" name="手繪多邊形​​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6" name="手繪多邊形​​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7" name="手繪多邊形​​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8" name="手繪多邊形​​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9" name="手繪多邊形​​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3" name="圖片預留位置 2" descr="要新增影像的空白預留位置。按一下預留位置，然後選取您想要新增的影像。"/>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a:t>按一下圖示以新增圖片</a:t>
            </a:r>
            <a:endParaRPr lang="zh-TW" altLang="en-US" dirty="0"/>
          </a:p>
        </p:txBody>
      </p:sp>
      <p:sp>
        <p:nvSpPr>
          <p:cNvPr id="4" name="文字預留位置 3"/>
          <p:cNvSpPr>
            <a:spLocks noGrp="1"/>
          </p:cNvSpPr>
          <p:nvPr>
            <p:ph type="body" sz="half" idx="2"/>
          </p:nvPr>
        </p:nvSpPr>
        <p:spPr>
          <a:xfrm>
            <a:off x="7492891" y="3555521"/>
            <a:ext cx="3840480" cy="2168517"/>
          </a:xfrm>
        </p:spPr>
        <p:txBody>
          <a:bodyPr rtlCol="0">
            <a:normAutofit/>
          </a:bodyPr>
          <a:lstStyle>
            <a:lvl1pPr marL="0" indent="0" algn="l" rtl="0">
              <a:buNone/>
              <a:defRPr sz="18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a:t>編輯母片文字樣式</a:t>
            </a:r>
          </a:p>
        </p:txBody>
      </p:sp>
      <p:sp>
        <p:nvSpPr>
          <p:cNvPr id="7" name="投影片編號預留位置 6"/>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22"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624268" y="304800"/>
            <a:ext cx="1729531" cy="5676900"/>
          </a:xfrm>
        </p:spPr>
        <p:txBody>
          <a:bodyPr vert="ea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838199" y="304800"/>
            <a:ext cx="8633671" cy="5676900"/>
          </a:xfrm>
        </p:spPr>
        <p:txBody>
          <a:bodyPr vert="eaVert"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zh-TW" altLang="en-US" dirty="0"/>
              <a:t>按一下以編輯母片標題</a:t>
            </a:r>
            <a:br>
              <a:rPr lang="en-US" altLang="zh-TW" dirty="0"/>
            </a:br>
            <a:r>
              <a:rPr lang="zh-TW" altLang="en-US" dirty="0"/>
              <a:t>樣式</a:t>
            </a:r>
          </a:p>
        </p:txBody>
      </p:sp>
      <p:sp>
        <p:nvSpPr>
          <p:cNvPr id="3" name="文字預留位置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a:t>編輯母片文字樣式</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1065212" y="1825625"/>
            <a:ext cx="4954588" cy="4187952"/>
          </a:xfrm>
        </p:spPr>
        <p:txBody>
          <a:bodyPr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內容預留位置 3"/>
          <p:cNvSpPr>
            <a:spLocks noGrp="1"/>
          </p:cNvSpPr>
          <p:nvPr>
            <p:ph sz="half" idx="2"/>
          </p:nvPr>
        </p:nvSpPr>
        <p:spPr>
          <a:xfrm>
            <a:off x="6172200" y="1825625"/>
            <a:ext cx="4951414" cy="4187952"/>
          </a:xfrm>
        </p:spPr>
        <p:txBody>
          <a:bodyPr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7" name="投影片編號預留位置 6"/>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a:t>編輯母片文字樣式</a:t>
            </a:r>
          </a:p>
        </p:txBody>
      </p:sp>
      <p:sp>
        <p:nvSpPr>
          <p:cNvPr id="4" name="內容預留位置 3"/>
          <p:cNvSpPr>
            <a:spLocks noGrp="1"/>
          </p:cNvSpPr>
          <p:nvPr>
            <p:ph sz="half" idx="2"/>
          </p:nvPr>
        </p:nvSpPr>
        <p:spPr>
          <a:xfrm>
            <a:off x="1069848" y="2505075"/>
            <a:ext cx="4956048" cy="3476625"/>
          </a:xfrm>
        </p:spPr>
        <p:txBody>
          <a:bodyPr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a:t>編輯母片文字樣式</a:t>
            </a:r>
          </a:p>
        </p:txBody>
      </p:sp>
      <p:sp>
        <p:nvSpPr>
          <p:cNvPr id="6" name="內容預留位置 5"/>
          <p:cNvSpPr>
            <a:spLocks noGrp="1"/>
          </p:cNvSpPr>
          <p:nvPr>
            <p:ph sz="quarter" idx="4"/>
          </p:nvPr>
        </p:nvSpPr>
        <p:spPr>
          <a:xfrm>
            <a:off x="6172200" y="2505075"/>
            <a:ext cx="4956048" cy="3476625"/>
          </a:xfrm>
        </p:spPr>
        <p:txBody>
          <a:bodyPr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9" name="投影片編號預留位置 8"/>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10"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5" name="投影片編號預留位置 4"/>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6"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3" name="頁尾預留位置 2"/>
          <p:cNvSpPr>
            <a:spLocks noGrp="1"/>
          </p:cNvSpPr>
          <p:nvPr>
            <p:ph type="ftr" sz="quarter" idx="11"/>
          </p:nvPr>
        </p:nvSpPr>
        <p:spPr/>
        <p:txBody>
          <a:bodyPr rtlCol="0"/>
          <a:lstStyle/>
          <a:p>
            <a:pPr rtl="0"/>
            <a:endParaRPr lang="zh-TW" altLang="en-US" dirty="0"/>
          </a:p>
        </p:txBody>
      </p:sp>
      <p:sp>
        <p:nvSpPr>
          <p:cNvPr id="5"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兩張圖片">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799"/>
            <a:ext cx="10058402" cy="1216152"/>
          </a:xfrm>
        </p:spPr>
        <p:txBody>
          <a:bodyPr rtlCol="0"/>
          <a:lstStyle>
            <a:lvl1pPr algn="l" rtl="0">
              <a:defRPr>
                <a:latin typeface="微軟正黑體" panose="020B0604030504040204" pitchFamily="34" charset="-120"/>
                <a:ea typeface="微軟正黑體" panose="020B0604030504040204" pitchFamily="34" charset="-120"/>
              </a:defRPr>
            </a:lvl1pPr>
          </a:lstStyle>
          <a:p>
            <a:pPr rtl="0"/>
            <a:r>
              <a:rPr lang="zh-TW" altLang="en-US" noProof="0"/>
              <a:t>按一下以編輯母片標題樣式</a:t>
            </a:r>
            <a:endParaRPr lang="zh-TW" altLang="en-US" noProof="0" dirty="0"/>
          </a:p>
        </p:txBody>
      </p:sp>
      <p:grpSp>
        <p:nvGrpSpPr>
          <p:cNvPr id="9" name="群組 8"/>
          <p:cNvGrpSpPr/>
          <p:nvPr/>
        </p:nvGrpSpPr>
        <p:grpSpPr>
          <a:xfrm>
            <a:off x="1052422" y="1733550"/>
            <a:ext cx="4360503" cy="3050038"/>
            <a:chOff x="895350" y="3313113"/>
            <a:chExt cx="3613151" cy="2790825"/>
          </a:xfrm>
          <a:solidFill>
            <a:schemeClr val="tx1">
              <a:lumMod val="50000"/>
            </a:schemeClr>
          </a:solidFill>
        </p:grpSpPr>
        <p:sp>
          <p:nvSpPr>
            <p:cNvPr id="10"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3"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4"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5"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6"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7"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8"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9"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0"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1"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6" name="圖片預留位置 33" descr="要新增影像的空白預留位置。按一下預留位置，然後選取您想要新增的影像。"/>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a:t>按一下圖示以新增圖片</a:t>
            </a:r>
            <a:endParaRPr lang="zh-TW" altLang="en-US" noProof="0" dirty="0"/>
          </a:p>
        </p:txBody>
      </p:sp>
      <p:sp>
        <p:nvSpPr>
          <p:cNvPr id="39" name="文字預留位置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a:t>編輯母片文字樣式</a:t>
            </a:r>
          </a:p>
        </p:txBody>
      </p:sp>
      <p:grpSp>
        <p:nvGrpSpPr>
          <p:cNvPr id="22" name="群組 21"/>
          <p:cNvGrpSpPr/>
          <p:nvPr/>
        </p:nvGrpSpPr>
        <p:grpSpPr>
          <a:xfrm>
            <a:off x="6763111" y="1733550"/>
            <a:ext cx="4360503" cy="3050038"/>
            <a:chOff x="895350" y="3313113"/>
            <a:chExt cx="3613151" cy="2790825"/>
          </a:xfrm>
          <a:solidFill>
            <a:schemeClr val="tx1">
              <a:lumMod val="50000"/>
            </a:schemeClr>
          </a:solidFill>
        </p:grpSpPr>
        <p:sp>
          <p:nvSpPr>
            <p:cNvPr id="2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7" name="圖片預留位置 33" descr="要新增影像的空白預留位置。按一下預留位置，然後選取您想要新增的影像。"/>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a:t>按一下圖示以新增圖片</a:t>
            </a:r>
            <a:endParaRPr lang="zh-TW" altLang="en-US" noProof="0" dirty="0"/>
          </a:p>
        </p:txBody>
      </p:sp>
      <p:sp>
        <p:nvSpPr>
          <p:cNvPr id="40" name="文字預留位置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a:t>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8" name="日期預留位置 3"/>
          <p:cNvSpPr>
            <a:spLocks noGrp="1"/>
          </p:cNvSpPr>
          <p:nvPr>
            <p:ph type="dt" sz="half" idx="20"/>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grpSp>
        <p:nvGrpSpPr>
          <p:cNvPr id="52" name="群組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9" name="圖片預留位置 33" descr="要新增影像的空白預留位置。按一下預留位置，然後選取您想要新增的影像。"/>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a:t>按一下圖示以新增圖片</a:t>
            </a:r>
            <a:endParaRPr lang="zh-TW" altLang="en-US" dirty="0"/>
          </a:p>
        </p:txBody>
      </p:sp>
      <p:sp>
        <p:nvSpPr>
          <p:cNvPr id="81" name="文字預留位置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a:t>編輯母片文字樣式</a:t>
            </a:r>
          </a:p>
        </p:txBody>
      </p:sp>
      <p:grpSp>
        <p:nvGrpSpPr>
          <p:cNvPr id="84" name="群組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8" name="圖片預留位置 33" descr="要新增影像的空白預留位置。按一下預留位置，然後選取您想要新增的影像。"/>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a:t>按一下圖示以新增圖片</a:t>
            </a:r>
            <a:endParaRPr lang="zh-TW" altLang="en-US" dirty="0"/>
          </a:p>
        </p:txBody>
      </p:sp>
      <p:sp>
        <p:nvSpPr>
          <p:cNvPr id="82" name="文字預留位置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a:t>編輯母片文字樣式</a:t>
            </a:r>
          </a:p>
        </p:txBody>
      </p:sp>
      <p:grpSp>
        <p:nvGrpSpPr>
          <p:cNvPr id="97" name="群組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9"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0"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1"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2"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3"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4"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5"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6"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7"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8"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9"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80" name="圖片預留位置 33" descr="要新增影像的空白預留位置。按一下預留位置，然後選取您想要新增的影像。"/>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a:t>按一下圖示以新增圖片</a:t>
            </a:r>
            <a:endParaRPr lang="zh-TW" altLang="en-US" dirty="0"/>
          </a:p>
        </p:txBody>
      </p:sp>
      <p:sp>
        <p:nvSpPr>
          <p:cNvPr id="83" name="文字預留位置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a:t>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1" name="日期預留位置 3"/>
          <p:cNvSpPr>
            <a:spLocks noGrp="1"/>
          </p:cNvSpPr>
          <p:nvPr>
            <p:ph type="dt" sz="half" idx="2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2023/8/23</a:t>
            </a:fld>
            <a:endParaRPr lang="zh-TW"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zh-TW" altLang="en-US" noProof="0" dirty="0"/>
              <a:t>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投影片編號預留位置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5" name="頁尾預留位置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E3FFC781-C024-4161-AC86-AF3317DE2A35}" type="datetime1">
              <a:rPr lang="zh-TW" altLang="en-US" smtClean="0"/>
              <a:pPr/>
              <a:t>2023/8/23</a:t>
            </a:fld>
            <a:endParaRPr lang="zh-TW"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215237" y="325773"/>
            <a:ext cx="5091602" cy="1828800"/>
          </a:xfrm>
        </p:spPr>
        <p:txBody>
          <a:bodyPr rtlCol="0">
            <a:normAutofit/>
          </a:bodyPr>
          <a:lstStyle/>
          <a:p>
            <a:pPr rtl="0"/>
            <a:r>
              <a:rPr lang="zh-TW" altLang="en-US" dirty="0">
                <a:latin typeface="Salesforce Sans"/>
                <a:sym typeface="Salesforce Sans"/>
              </a:rPr>
              <a:t>臺北市敦化國小</a:t>
            </a:r>
          </a:p>
        </p:txBody>
      </p:sp>
      <p:sp>
        <p:nvSpPr>
          <p:cNvPr id="3" name="副標題 2"/>
          <p:cNvSpPr>
            <a:spLocks noGrp="1"/>
          </p:cNvSpPr>
          <p:nvPr>
            <p:ph type="subTitle" idx="1"/>
          </p:nvPr>
        </p:nvSpPr>
        <p:spPr>
          <a:xfrm>
            <a:off x="2751159" y="2732640"/>
            <a:ext cx="8880953" cy="2442557"/>
          </a:xfrm>
        </p:spPr>
        <p:txBody>
          <a:bodyPr rtlCol="0">
            <a:normAutofit fontScale="92500"/>
          </a:bodyPr>
          <a:lstStyle/>
          <a:p>
            <a:pPr rtl="0"/>
            <a:r>
              <a:rPr lang="zh-TW" altLang="en-US" sz="4800" dirty="0">
                <a:latin typeface="Salesforce Sans"/>
                <a:sym typeface="Salesforce Sans"/>
              </a:rPr>
              <a:t>    </a:t>
            </a:r>
            <a:r>
              <a:rPr lang="zh-TW" altLang="en-US" sz="3900" dirty="0">
                <a:latin typeface="Salesforce Sans"/>
                <a:sym typeface="Salesforce Sans"/>
              </a:rPr>
              <a:t>學習型家庭閱讀契約</a:t>
            </a:r>
            <a:r>
              <a:rPr lang="en-US" altLang="zh-TW" sz="3900" dirty="0">
                <a:latin typeface="Salesforce Sans"/>
                <a:sym typeface="Salesforce Sans"/>
              </a:rPr>
              <a:t>-</a:t>
            </a:r>
            <a:r>
              <a:rPr lang="zh-TW" altLang="en-US" sz="3900" dirty="0">
                <a:latin typeface="Salesforce Sans"/>
                <a:sym typeface="Salesforce Sans"/>
              </a:rPr>
              <a:t>親子共讀活動宣導</a:t>
            </a:r>
            <a:endParaRPr lang="en-US" altLang="zh-TW" sz="3900" dirty="0">
              <a:latin typeface="Salesforce Sans"/>
              <a:sym typeface="Salesforce Sans"/>
            </a:endParaRPr>
          </a:p>
          <a:p>
            <a:pPr rtl="0"/>
            <a:endParaRPr lang="en-US" altLang="zh-TW" dirty="0">
              <a:latin typeface="Salesforce Sans"/>
              <a:sym typeface="Salesforce Sans"/>
            </a:endParaRPr>
          </a:p>
          <a:p>
            <a:pPr rtl="0"/>
            <a:endParaRPr lang="en-US" altLang="zh-TW" dirty="0">
              <a:latin typeface="Salesforce Sans"/>
              <a:sym typeface="Salesforce Sans"/>
            </a:endParaRPr>
          </a:p>
          <a:p>
            <a:pPr rtl="0"/>
            <a:r>
              <a:rPr lang="zh-TW" altLang="en-US" dirty="0">
                <a:latin typeface="Salesforce Sans"/>
                <a:sym typeface="Salesforce Sans"/>
              </a:rPr>
              <a:t>                                               </a:t>
            </a:r>
            <a:endParaRPr lang="en-US" altLang="zh-TW" dirty="0">
              <a:latin typeface="Salesforce Sans"/>
              <a:sym typeface="Salesforce Sans"/>
            </a:endParaRPr>
          </a:p>
          <a:p>
            <a:pPr rtl="0"/>
            <a:r>
              <a:rPr lang="zh-TW" altLang="en-US" dirty="0">
                <a:latin typeface="Salesforce Sans"/>
                <a:sym typeface="Salesforce Sans"/>
              </a:rPr>
              <a:t>                                                                                  輔導室陳娟娟</a:t>
            </a:r>
            <a:r>
              <a:rPr lang="en-US" altLang="zh-TW" dirty="0">
                <a:latin typeface="Salesforce Sans"/>
                <a:sym typeface="Salesforce Sans"/>
              </a:rPr>
              <a:t>112.8.26</a:t>
            </a:r>
          </a:p>
          <a:p>
            <a:pPr rtl="0"/>
            <a:endParaRPr lang="en-US" altLang="zh-TW" dirty="0">
              <a:latin typeface="Salesforce Sans"/>
              <a:sym typeface="Salesforce Sans"/>
            </a:endParaRPr>
          </a:p>
          <a:p>
            <a:pPr rtl="0"/>
            <a:endParaRPr lang="zh-TW" altLang="en-US" dirty="0">
              <a:latin typeface="Salesforce Sans"/>
              <a:sym typeface="Salesforce Sans"/>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015108" y="0"/>
            <a:ext cx="10659150" cy="1219200"/>
          </a:xfrm>
        </p:spPr>
        <p:txBody>
          <a:bodyPr/>
          <a:lstStyle/>
          <a:p>
            <a:r>
              <a:rPr lang="zh-TW" altLang="en-US" sz="1800" dirty="0">
                <a:solidFill>
                  <a:srgbClr val="F1471F"/>
                </a:solidFill>
                <a:latin typeface="Salesforce Sans"/>
                <a:sym typeface="Salesforce Sans"/>
              </a:rPr>
              <a:t>                                                                                                                               學習型家庭閱讀契約活動宣導</a:t>
            </a:r>
            <a:br>
              <a:rPr lang="en-US" altLang="zh-TW" dirty="0">
                <a:solidFill>
                  <a:srgbClr val="F1471F"/>
                </a:solidFill>
                <a:latin typeface="Salesforce Sans"/>
                <a:sym typeface="Salesforce Sans"/>
              </a:rPr>
            </a:br>
            <a:r>
              <a:rPr lang="zh-TW" altLang="en-US" sz="3200" dirty="0">
                <a:solidFill>
                  <a:schemeClr val="bg2">
                    <a:lumMod val="50000"/>
                  </a:schemeClr>
                </a:solidFill>
                <a:latin typeface="Salesforce Sans"/>
                <a:sym typeface="Salesforce Sans"/>
              </a:rPr>
              <a:t>二、實施方式及策略明</a:t>
            </a:r>
            <a:endParaRPr lang="zh-TW" altLang="en-US" sz="3200" dirty="0"/>
          </a:p>
        </p:txBody>
      </p:sp>
      <p:pic>
        <p:nvPicPr>
          <p:cNvPr id="2" name="圖片 1">
            <a:extLst>
              <a:ext uri="{FF2B5EF4-FFF2-40B4-BE49-F238E27FC236}">
                <a16:creationId xmlns:a16="http://schemas.microsoft.com/office/drawing/2014/main" id="{D8BD3149-BE84-4862-9659-3EA3B2348D0A}"/>
              </a:ext>
            </a:extLst>
          </p:cNvPr>
          <p:cNvPicPr>
            <a:picLocks noChangeAspect="1"/>
          </p:cNvPicPr>
          <p:nvPr/>
        </p:nvPicPr>
        <p:blipFill>
          <a:blip r:embed="rId2"/>
          <a:stretch>
            <a:fillRect/>
          </a:stretch>
        </p:blipFill>
        <p:spPr>
          <a:xfrm>
            <a:off x="1087103" y="1127535"/>
            <a:ext cx="10515159" cy="5466448"/>
          </a:xfrm>
          <a:prstGeom prst="rect">
            <a:avLst/>
          </a:prstGeom>
        </p:spPr>
      </p:pic>
    </p:spTree>
    <p:extLst>
      <p:ext uri="{BB962C8B-B14F-4D97-AF65-F5344CB8AC3E}">
        <p14:creationId xmlns:p14="http://schemas.microsoft.com/office/powerpoint/2010/main" val="78230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01667" y="1524000"/>
            <a:ext cx="10822486" cy="5334000"/>
          </a:xfrm>
        </p:spPr>
        <p:txBody>
          <a:bodyPr>
            <a:normAutofit fontScale="92500" lnSpcReduction="10000"/>
          </a:bodyPr>
          <a:lstStyle/>
          <a:p>
            <a:r>
              <a:rPr lang="en-US" altLang="zh-TW" b="1" dirty="0"/>
              <a:t>(</a:t>
            </a:r>
            <a:r>
              <a:rPr lang="zh-TW" altLang="zh-TW" b="1" dirty="0"/>
              <a:t>一</a:t>
            </a:r>
            <a:r>
              <a:rPr lang="en-US" altLang="zh-TW" b="1" dirty="0"/>
              <a:t>) </a:t>
            </a:r>
            <a:r>
              <a:rPr lang="zh-TW" altLang="zh-TW" b="1" dirty="0"/>
              <a:t>願意參加「家庭閱讀契約」</a:t>
            </a:r>
            <a:r>
              <a:rPr lang="en-US" altLang="zh-TW" b="1" dirty="0"/>
              <a:t>--</a:t>
            </a:r>
            <a:r>
              <a:rPr lang="zh-TW" altLang="zh-TW" b="1" dirty="0"/>
              <a:t>親子共讀活動家長</a:t>
            </a:r>
            <a:r>
              <a:rPr lang="zh-TW" altLang="en-US" b="1" dirty="0"/>
              <a:t>及小朋友</a:t>
            </a:r>
            <a:r>
              <a:rPr lang="zh-TW" altLang="zh-TW" b="1" dirty="0"/>
              <a:t>的職責：</a:t>
            </a:r>
            <a:endParaRPr lang="en-US" altLang="zh-TW" b="1" dirty="0"/>
          </a:p>
          <a:p>
            <a:r>
              <a:rPr lang="zh-TW" altLang="en-US" dirty="0"/>
              <a:t>    </a:t>
            </a:r>
            <a:r>
              <a:rPr lang="en-US" altLang="zh-TW" dirty="0"/>
              <a:t> (1)</a:t>
            </a:r>
            <a:r>
              <a:rPr lang="zh-TW" altLang="zh-TW" dirty="0"/>
              <a:t>在親子共讀本第一頁簽訂「家庭閱讀契約」，並確實執行。</a:t>
            </a:r>
          </a:p>
          <a:p>
            <a:r>
              <a:rPr lang="en-US" altLang="zh-TW" dirty="0"/>
              <a:t>     (2)</a:t>
            </a:r>
            <a:r>
              <a:rPr lang="zh-TW" altLang="zh-TW" dirty="0"/>
              <a:t>家中選定佈置一個適合與孩子共讀的場所。</a:t>
            </a:r>
          </a:p>
          <a:p>
            <a:r>
              <a:rPr lang="en-US" altLang="zh-TW" dirty="0"/>
              <a:t>     (3)</a:t>
            </a:r>
            <a:r>
              <a:rPr lang="zh-TW" altLang="zh-TW" dirty="0"/>
              <a:t>每日</a:t>
            </a:r>
            <a:r>
              <a:rPr lang="en-US" altLang="zh-TW" dirty="0"/>
              <a:t>15~30</a:t>
            </a:r>
            <a:r>
              <a:rPr lang="zh-TW" altLang="zh-TW" dirty="0"/>
              <a:t>分鐘伴讀：摒除一切雜事，關掉電視，專心與孩子一起閱</a:t>
            </a:r>
            <a:endParaRPr lang="en-US" altLang="zh-TW" dirty="0"/>
          </a:p>
          <a:p>
            <a:r>
              <a:rPr lang="zh-TW" altLang="en-US" dirty="0"/>
              <a:t>          </a:t>
            </a:r>
            <a:r>
              <a:rPr lang="zh-TW" altLang="zh-TW" dirty="0"/>
              <a:t>讀，強調沒有壓力且快樂的伴讀氣氛。</a:t>
            </a:r>
          </a:p>
          <a:p>
            <a:r>
              <a:rPr lang="en-US" altLang="zh-TW" dirty="0"/>
              <a:t>     (4)</a:t>
            </a:r>
            <a:r>
              <a:rPr lang="zh-TW" altLang="zh-TW" dirty="0"/>
              <a:t>每日伴讀結束請在共讀紀錄本上記載共讀日期、起訖時間</a:t>
            </a:r>
            <a:r>
              <a:rPr lang="en-US" altLang="zh-TW" dirty="0"/>
              <a:t>(</a:t>
            </a:r>
            <a:r>
              <a:rPr lang="zh-TW" altLang="zh-TW" dirty="0"/>
              <a:t>至少</a:t>
            </a:r>
            <a:r>
              <a:rPr lang="en-US" altLang="zh-TW" dirty="0"/>
              <a:t>15</a:t>
            </a:r>
            <a:r>
              <a:rPr lang="zh-TW" altLang="zh-TW" dirty="0"/>
              <a:t>分</a:t>
            </a:r>
            <a:endParaRPr lang="en-US" altLang="zh-TW" dirty="0"/>
          </a:p>
          <a:p>
            <a:r>
              <a:rPr lang="zh-TW" altLang="en-US" dirty="0"/>
              <a:t>          </a:t>
            </a:r>
            <a:r>
              <a:rPr lang="zh-TW" altLang="zh-TW" dirty="0"/>
              <a:t>鐘</a:t>
            </a:r>
            <a:r>
              <a:rPr lang="en-US" altLang="zh-TW" dirty="0"/>
              <a:t>)</a:t>
            </a:r>
            <a:r>
              <a:rPr lang="zh-TW" altLang="zh-TW" dirty="0"/>
              <a:t>、書名、作者及家長簽名。 </a:t>
            </a:r>
          </a:p>
          <a:p>
            <a:r>
              <a:rPr lang="en-US" altLang="zh-TW" dirty="0"/>
              <a:t>     (5)</a:t>
            </a:r>
            <a:r>
              <a:rPr lang="zh-TW" altLang="zh-TW" dirty="0"/>
              <a:t>豐富家中閱讀環境：鼓勵多借書。</a:t>
            </a:r>
          </a:p>
          <a:p>
            <a:r>
              <a:rPr lang="en-US" altLang="zh-TW" dirty="0"/>
              <a:t>     (6)</a:t>
            </a:r>
            <a:r>
              <a:rPr lang="zh-TW" altLang="zh-TW" dirty="0"/>
              <a:t>閱讀學校</a:t>
            </a:r>
            <a:r>
              <a:rPr lang="zh-TW" altLang="en-US" dirty="0"/>
              <a:t>輔導</a:t>
            </a:r>
            <a:r>
              <a:rPr lang="zh-TW" altLang="zh-TW" dirty="0"/>
              <a:t>組每</a:t>
            </a:r>
            <a:r>
              <a:rPr lang="en-US" altLang="zh-TW" dirty="0"/>
              <a:t>2</a:t>
            </a:r>
            <a:r>
              <a:rPr lang="zh-TW" altLang="zh-TW" dirty="0"/>
              <a:t>週提供閱讀相關專題文章。</a:t>
            </a:r>
            <a:r>
              <a:rPr lang="en-US" altLang="zh-TW" dirty="0"/>
              <a:t>(</a:t>
            </a:r>
            <a:r>
              <a:rPr lang="zh-TW" altLang="zh-TW" dirty="0"/>
              <a:t>家長閱讀</a:t>
            </a:r>
            <a:r>
              <a:rPr lang="en-US" altLang="zh-TW" dirty="0"/>
              <a:t>)</a:t>
            </a:r>
            <a:endParaRPr lang="zh-TW" altLang="zh-TW" dirty="0"/>
          </a:p>
          <a:p>
            <a:r>
              <a:rPr lang="en-US" altLang="zh-TW" dirty="0"/>
              <a:t>     (7)</a:t>
            </a:r>
            <a:r>
              <a:rPr lang="zh-TW" altLang="zh-TW" dirty="0"/>
              <a:t>如有相關問題提報各班「閱讀種子家長」或設備組娟娟老師。</a:t>
            </a:r>
          </a:p>
          <a:p>
            <a:endParaRPr lang="zh-TW" altLang="zh-TW" dirty="0"/>
          </a:p>
        </p:txBody>
      </p:sp>
      <p:sp>
        <p:nvSpPr>
          <p:cNvPr id="4" name="標題 3"/>
          <p:cNvSpPr>
            <a:spLocks noGrp="1"/>
          </p:cNvSpPr>
          <p:nvPr>
            <p:ph type="title"/>
          </p:nvPr>
        </p:nvSpPr>
        <p:spPr>
          <a:xfrm>
            <a:off x="1065212" y="304800"/>
            <a:ext cx="10659150" cy="1219200"/>
          </a:xfrm>
        </p:spPr>
        <p:txBody>
          <a:bodyPr/>
          <a:lstStyle/>
          <a:p>
            <a:r>
              <a:rPr lang="zh-TW" altLang="en-US" sz="1800" dirty="0">
                <a:solidFill>
                  <a:srgbClr val="F1471F"/>
                </a:solidFill>
                <a:latin typeface="Salesforce Sans"/>
                <a:sym typeface="Salesforce Sans"/>
              </a:rPr>
              <a:t>                                                                                                                               學習型家庭閱讀契約活動宣導</a:t>
            </a:r>
            <a:br>
              <a:rPr lang="en-US" altLang="zh-TW" dirty="0">
                <a:solidFill>
                  <a:srgbClr val="F1471F"/>
                </a:solidFill>
                <a:latin typeface="Salesforce Sans"/>
                <a:sym typeface="Salesforce Sans"/>
              </a:rPr>
            </a:br>
            <a:r>
              <a:rPr lang="zh-TW" altLang="en-US" sz="3200" dirty="0">
                <a:solidFill>
                  <a:schemeClr val="bg2">
                    <a:lumMod val="50000"/>
                  </a:schemeClr>
                </a:solidFill>
                <a:latin typeface="Salesforce Sans"/>
                <a:sym typeface="Salesforce Sans"/>
              </a:rPr>
              <a:t>二、實施方式及策略說明</a:t>
            </a:r>
            <a:endParaRPr lang="zh-TW" altLang="en-US" sz="3200" dirty="0"/>
          </a:p>
        </p:txBody>
      </p:sp>
    </p:spTree>
    <p:extLst>
      <p:ext uri="{BB962C8B-B14F-4D97-AF65-F5344CB8AC3E}">
        <p14:creationId xmlns:p14="http://schemas.microsoft.com/office/powerpoint/2010/main" val="117430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065214" y="0"/>
            <a:ext cx="10659150" cy="1219200"/>
          </a:xfrm>
        </p:spPr>
        <p:txBody>
          <a:bodyPr/>
          <a:lstStyle/>
          <a:p>
            <a:r>
              <a:rPr lang="zh-TW" altLang="en-US" sz="1800" dirty="0">
                <a:solidFill>
                  <a:srgbClr val="F1471F"/>
                </a:solidFill>
                <a:latin typeface="Salesforce Sans"/>
                <a:sym typeface="Salesforce Sans"/>
              </a:rPr>
              <a:t>                                                                                                                               學習型家庭閱讀契約活動宣導</a:t>
            </a:r>
            <a:br>
              <a:rPr lang="en-US" altLang="zh-TW" dirty="0">
                <a:solidFill>
                  <a:srgbClr val="F1471F"/>
                </a:solidFill>
                <a:latin typeface="Salesforce Sans"/>
                <a:sym typeface="Salesforce Sans"/>
              </a:rPr>
            </a:br>
            <a:r>
              <a:rPr lang="zh-TW" altLang="en-US" sz="3200" dirty="0">
                <a:solidFill>
                  <a:schemeClr val="bg2">
                    <a:lumMod val="50000"/>
                  </a:schemeClr>
                </a:solidFill>
                <a:latin typeface="Salesforce Sans"/>
                <a:sym typeface="Salesforce Sans"/>
              </a:rPr>
              <a:t>二、實施方式及策略說明</a:t>
            </a:r>
            <a:endParaRPr lang="zh-TW" altLang="en-US" sz="3200" dirty="0"/>
          </a:p>
        </p:txBody>
      </p:sp>
      <p:sp>
        <p:nvSpPr>
          <p:cNvPr id="6" name="矩形 5"/>
          <p:cNvSpPr/>
          <p:nvPr/>
        </p:nvSpPr>
        <p:spPr>
          <a:xfrm>
            <a:off x="413359" y="1357939"/>
            <a:ext cx="11311005" cy="5508367"/>
          </a:xfrm>
          <a:prstGeom prst="rect">
            <a:avLst/>
          </a:prstGeom>
        </p:spPr>
        <p:txBody>
          <a:bodyPr wrap="square">
            <a:spAutoFit/>
          </a:bodyPr>
          <a:lstStyle/>
          <a:p>
            <a:pPr>
              <a:lnSpc>
                <a:spcPts val="3200"/>
              </a:lnSpc>
              <a:spcAft>
                <a:spcPts val="0"/>
              </a:spcAft>
            </a:pPr>
            <a:r>
              <a:rPr lang="en-US" altLang="zh-TW" b="1" kern="100" dirty="0">
                <a:latin typeface="Calibri" panose="020F0502020204030204" pitchFamily="34" charset="0"/>
                <a:ea typeface="新細明體" panose="02020500000000000000" pitchFamily="18" charset="-120"/>
                <a:cs typeface="Times New Roman" panose="02020603050405020304" pitchFamily="18" charset="0"/>
              </a:rPr>
              <a:t>(</a:t>
            </a:r>
            <a:r>
              <a:rPr lang="zh-TW" altLang="zh-TW" b="1" kern="100" dirty="0">
                <a:latin typeface="Calibri" panose="020F0502020204030204" pitchFamily="34" charset="0"/>
                <a:ea typeface="新細明體" panose="02020500000000000000" pitchFamily="18" charset="-120"/>
                <a:cs typeface="Times New Roman" panose="02020603050405020304" pitchFamily="18" charset="0"/>
              </a:rPr>
              <a:t>二</a:t>
            </a:r>
            <a:r>
              <a:rPr lang="en-US" altLang="zh-TW" b="1" kern="100" dirty="0">
                <a:latin typeface="Calibri" panose="020F0502020204030204" pitchFamily="34" charset="0"/>
                <a:ea typeface="新細明體" panose="02020500000000000000" pitchFamily="18" charset="-120"/>
                <a:cs typeface="Times New Roman" panose="02020603050405020304" pitchFamily="18" charset="0"/>
              </a:rPr>
              <a:t>)</a:t>
            </a:r>
            <a:r>
              <a:rPr lang="en-US" altLang="zh-TW" b="1" kern="100" dirty="0">
                <a:latin typeface="新細明體" panose="02020500000000000000" pitchFamily="18" charset="-120"/>
                <a:ea typeface="新細明體" panose="02020500000000000000" pitchFamily="18" charset="-120"/>
                <a:cs typeface="Times New Roman" panose="02020603050405020304" pitchFamily="18" charset="0"/>
              </a:rPr>
              <a:t> </a:t>
            </a:r>
            <a:r>
              <a:rPr lang="zh-TW" altLang="zh-TW" b="1" kern="100" dirty="0">
                <a:latin typeface="Calibri" panose="020F0502020204030204" pitchFamily="34" charset="0"/>
                <a:ea typeface="新細明體" panose="02020500000000000000" pitchFamily="18" charset="-120"/>
                <a:cs typeface="Times New Roman" panose="02020603050405020304" pitchFamily="18" charset="0"/>
              </a:rPr>
              <a:t>各班「閱讀種子家長」職責：</a:t>
            </a:r>
            <a:endParaRPr lang="en-US" altLang="zh-TW" b="1" kern="100" dirty="0">
              <a:latin typeface="Calibri" panose="020F0502020204030204" pitchFamily="34" charset="0"/>
              <a:ea typeface="新細明體" panose="02020500000000000000" pitchFamily="18" charset="-120"/>
              <a:cs typeface="Times New Roman" panose="02020603050405020304" pitchFamily="18" charset="0"/>
            </a:endParaRPr>
          </a:p>
          <a:p>
            <a:pPr>
              <a:lnSpc>
                <a:spcPts val="3600"/>
              </a:lnSpc>
            </a:pPr>
            <a:r>
              <a:rPr lang="zh-TW" altLang="en-US" dirty="0">
                <a:latin typeface="新細明體" panose="02020500000000000000" pitchFamily="18" charset="-120"/>
                <a:ea typeface="新細明體" panose="02020500000000000000" pitchFamily="18" charset="-120"/>
              </a:rPr>
              <a:t>     </a:t>
            </a:r>
            <a:r>
              <a:rPr lang="en-US" altLang="zh-TW" sz="2000" dirty="0">
                <a:latin typeface="新細明體" panose="02020500000000000000" pitchFamily="18" charset="-120"/>
                <a:ea typeface="新細明體" panose="02020500000000000000" pitchFamily="18" charset="-120"/>
              </a:rPr>
              <a:t>(1)</a:t>
            </a:r>
            <a:r>
              <a:rPr lang="zh-TW" altLang="zh-TW" sz="2000" dirty="0">
                <a:latin typeface="新細明體" panose="02020500000000000000" pitchFamily="18" charset="-120"/>
                <a:ea typeface="新細明體" panose="02020500000000000000" pitchFamily="18" charset="-120"/>
              </a:rPr>
              <a:t>掌握建立自己班內</a:t>
            </a:r>
            <a:r>
              <a:rPr lang="zh-TW" altLang="en-US" sz="2000" dirty="0">
                <a:latin typeface="新細明體" panose="02020500000000000000" pitchFamily="18" charset="-120"/>
                <a:ea typeface="新細明體" panose="02020500000000000000" pitchFamily="18" charset="-120"/>
              </a:rPr>
              <a:t>執行</a:t>
            </a:r>
            <a:r>
              <a:rPr lang="zh-TW" altLang="zh-TW" sz="2000" dirty="0">
                <a:latin typeface="新細明體" panose="02020500000000000000" pitchFamily="18" charset="-120"/>
                <a:ea typeface="新細明體" panose="02020500000000000000" pitchFamily="18" charset="-120"/>
              </a:rPr>
              <a:t>家庭閱讀契約</a:t>
            </a:r>
            <a:r>
              <a:rPr lang="en-US" altLang="zh-TW" sz="2000" dirty="0">
                <a:latin typeface="新細明體" panose="02020500000000000000" pitchFamily="18" charset="-120"/>
                <a:ea typeface="新細明體" panose="02020500000000000000" pitchFamily="18" charset="-120"/>
              </a:rPr>
              <a:t>-</a:t>
            </a:r>
            <a:r>
              <a:rPr lang="zh-TW" altLang="zh-TW" sz="2000" dirty="0">
                <a:latin typeface="新細明體" panose="02020500000000000000" pitchFamily="18" charset="-120"/>
                <a:ea typeface="新細明體" panose="02020500000000000000" pitchFamily="18" charset="-120"/>
              </a:rPr>
              <a:t>親子共讀人員資料。</a:t>
            </a:r>
          </a:p>
          <a:p>
            <a:pPr>
              <a:lnSpc>
                <a:spcPts val="3600"/>
              </a:lnSpc>
            </a:pPr>
            <a:r>
              <a:rPr lang="en-US" altLang="zh-TW" sz="2000" dirty="0">
                <a:latin typeface="新細明體" panose="02020500000000000000" pitchFamily="18" charset="-120"/>
                <a:ea typeface="新細明體" panose="02020500000000000000" pitchFamily="18" charset="-120"/>
              </a:rPr>
              <a:t>     (2)</a:t>
            </a:r>
            <a:r>
              <a:rPr lang="zh-TW" altLang="zh-TW" sz="2000" dirty="0">
                <a:latin typeface="新細明體" panose="02020500000000000000" pitchFamily="18" charset="-120"/>
                <a:ea typeface="新細明體" panose="02020500000000000000" pitchFamily="18" charset="-120"/>
              </a:rPr>
              <a:t>負責發放資料給自己班內執行親子共讀人員，包括：親子共讀記錄本、每</a:t>
            </a:r>
            <a:r>
              <a:rPr lang="en-US" altLang="zh-TW" sz="2000" dirty="0">
                <a:latin typeface="新細明體" panose="02020500000000000000" pitchFamily="18" charset="-120"/>
                <a:ea typeface="新細明體" panose="02020500000000000000" pitchFamily="18" charset="-120"/>
              </a:rPr>
              <a:t>2</a:t>
            </a:r>
            <a:r>
              <a:rPr lang="zh-TW" altLang="zh-TW" sz="2000" dirty="0">
                <a:latin typeface="新細明體" panose="02020500000000000000" pitchFamily="18" charset="-120"/>
                <a:ea typeface="新細明體" panose="02020500000000000000" pitchFamily="18" charset="-120"/>
              </a:rPr>
              <a:t>週</a:t>
            </a:r>
            <a:endParaRPr lang="en-US" altLang="zh-TW" sz="2000" dirty="0">
              <a:latin typeface="新細明體" panose="02020500000000000000" pitchFamily="18" charset="-120"/>
              <a:ea typeface="新細明體" panose="02020500000000000000" pitchFamily="18" charset="-120"/>
            </a:endParaRPr>
          </a:p>
          <a:p>
            <a:pPr>
              <a:lnSpc>
                <a:spcPts val="3600"/>
              </a:lnSpc>
            </a:pPr>
            <a:r>
              <a:rPr lang="zh-TW" altLang="en-US" sz="2000" dirty="0">
                <a:latin typeface="新細明體" panose="02020500000000000000" pitchFamily="18" charset="-120"/>
                <a:ea typeface="新細明體" panose="02020500000000000000" pitchFamily="18" charset="-120"/>
              </a:rPr>
              <a:t>         </a:t>
            </a:r>
            <a:r>
              <a:rPr lang="zh-TW" altLang="zh-TW" sz="2000" dirty="0">
                <a:latin typeface="新細明體" panose="02020500000000000000" pitchFamily="18" charset="-120"/>
                <a:ea typeface="新細明體" panose="02020500000000000000" pitchFamily="18" charset="-120"/>
              </a:rPr>
              <a:t>一次閱讀專文、</a:t>
            </a:r>
            <a:r>
              <a:rPr lang="en-US" altLang="zh-TW" sz="2000" dirty="0">
                <a:latin typeface="新細明體" panose="02020500000000000000" pitchFamily="18" charset="-120"/>
                <a:ea typeface="新細明體" panose="02020500000000000000" pitchFamily="18" charset="-120"/>
              </a:rPr>
              <a:t>…</a:t>
            </a:r>
            <a:r>
              <a:rPr lang="zh-TW" altLang="zh-TW" sz="2000" dirty="0">
                <a:latin typeface="新細明體" panose="02020500000000000000" pitchFamily="18" charset="-120"/>
                <a:ea typeface="新細明體" panose="02020500000000000000" pitchFamily="18" charset="-120"/>
              </a:rPr>
              <a:t>等，並負責鼓勵、支持、堅持。</a:t>
            </a:r>
          </a:p>
          <a:p>
            <a:pPr>
              <a:lnSpc>
                <a:spcPts val="3600"/>
              </a:lnSpc>
            </a:pPr>
            <a:r>
              <a:rPr lang="en-US" altLang="zh-TW" sz="2000" dirty="0">
                <a:latin typeface="新細明體" panose="02020500000000000000" pitchFamily="18" charset="-120"/>
                <a:ea typeface="新細明體" panose="02020500000000000000" pitchFamily="18" charset="-120"/>
              </a:rPr>
              <a:t>     (3)</a:t>
            </a:r>
            <a:r>
              <a:rPr lang="zh-TW" altLang="zh-TW" sz="2000" dirty="0">
                <a:latin typeface="新細明體" panose="02020500000000000000" pitchFamily="18" charset="-120"/>
                <a:ea typeface="新細明體" panose="02020500000000000000" pitchFamily="18" charset="-120"/>
              </a:rPr>
              <a:t>每</a:t>
            </a:r>
            <a:r>
              <a:rPr lang="en-US" altLang="zh-TW" sz="2000" dirty="0">
                <a:latin typeface="新細明體" panose="02020500000000000000" pitchFamily="18" charset="-120"/>
                <a:ea typeface="新細明體" panose="02020500000000000000" pitchFamily="18" charset="-120"/>
              </a:rPr>
              <a:t>2</a:t>
            </a:r>
            <a:r>
              <a:rPr lang="zh-TW" altLang="zh-TW" sz="2000" dirty="0">
                <a:latin typeface="新細明體" panose="02020500000000000000" pitchFamily="18" charset="-120"/>
                <a:ea typeface="新細明體" panose="02020500000000000000" pitchFamily="18" charset="-120"/>
              </a:rPr>
              <a:t>週收齊共讀記錄本，給予支持、讚美批閱並蓋章核發獎勵卡。</a:t>
            </a:r>
          </a:p>
          <a:p>
            <a:pPr>
              <a:lnSpc>
                <a:spcPts val="3600"/>
              </a:lnSpc>
            </a:pPr>
            <a:r>
              <a:rPr lang="en-US" altLang="zh-TW" sz="2000" dirty="0">
                <a:latin typeface="新細明體" panose="02020500000000000000" pitchFamily="18" charset="-120"/>
                <a:ea typeface="新細明體" panose="02020500000000000000" pitchFamily="18" charset="-120"/>
              </a:rPr>
              <a:t>     (4)</a:t>
            </a:r>
            <a:r>
              <a:rPr lang="zh-TW" altLang="en-US" sz="2000" dirty="0">
                <a:latin typeface="新細明體" panose="02020500000000000000" pitchFamily="18" charset="-120"/>
                <a:ea typeface="新細明體" panose="02020500000000000000" pitchFamily="18" charset="-120"/>
              </a:rPr>
              <a:t>填寫會議回饋單</a:t>
            </a:r>
            <a:r>
              <a:rPr lang="zh-TW" altLang="zh-TW" sz="2000" dirty="0">
                <a:latin typeface="新細明體" panose="02020500000000000000" pitchFamily="18" charset="-120"/>
                <a:ea typeface="新細明體" panose="02020500000000000000" pitchFamily="18" charset="-120"/>
              </a:rPr>
              <a:t>。</a:t>
            </a:r>
          </a:p>
          <a:p>
            <a:pPr>
              <a:lnSpc>
                <a:spcPts val="3600"/>
              </a:lnSpc>
            </a:pPr>
            <a:r>
              <a:rPr lang="en-US" altLang="zh-TW" sz="2000" dirty="0">
                <a:latin typeface="新細明體" panose="02020500000000000000" pitchFamily="18" charset="-120"/>
                <a:ea typeface="新細明體" panose="02020500000000000000" pitchFamily="18" charset="-120"/>
              </a:rPr>
              <a:t>     (5)</a:t>
            </a:r>
            <a:r>
              <a:rPr lang="zh-TW" altLang="zh-TW" sz="2000" b="1" u="sng" dirty="0">
                <a:latin typeface="新細明體" panose="02020500000000000000" pitchFamily="18" charset="-120"/>
                <a:ea typeface="新細明體" panose="02020500000000000000" pitchFamily="18" charset="-120"/>
              </a:rPr>
              <a:t>每</a:t>
            </a:r>
            <a:r>
              <a:rPr lang="en-US" altLang="zh-TW" sz="2000" b="1" u="sng" dirty="0">
                <a:latin typeface="新細明體" panose="02020500000000000000" pitchFamily="18" charset="-120"/>
                <a:ea typeface="新細明體" panose="02020500000000000000" pitchFamily="18" charset="-120"/>
              </a:rPr>
              <a:t>2</a:t>
            </a:r>
            <a:r>
              <a:rPr lang="zh-TW" altLang="zh-TW" sz="2000" b="1" u="sng" dirty="0">
                <a:latin typeface="新細明體" panose="02020500000000000000" pitchFamily="18" charset="-120"/>
                <a:ea typeface="新細明體" panose="02020500000000000000" pitchFamily="18" charset="-120"/>
              </a:rPr>
              <a:t>個星期</a:t>
            </a:r>
            <a:r>
              <a:rPr lang="zh-TW" altLang="en-US" sz="2000" b="1" u="sng" dirty="0">
                <a:latin typeface="新細明體" panose="02020500000000000000" pitchFamily="18" charset="-120"/>
                <a:ea typeface="新細明體" panose="02020500000000000000" pitchFamily="18" charset="-120"/>
              </a:rPr>
              <a:t>三</a:t>
            </a:r>
            <a:r>
              <a:rPr lang="en-US" altLang="zh-TW" sz="2000" b="1" u="sng" dirty="0">
                <a:latin typeface="新細明體" panose="02020500000000000000" pitchFamily="18" charset="-120"/>
                <a:ea typeface="新細明體" panose="02020500000000000000" pitchFamily="18" charset="-120"/>
              </a:rPr>
              <a:t>(10:30-12:00)</a:t>
            </a:r>
            <a:r>
              <a:rPr lang="zh-TW" altLang="en-US" sz="2000" b="1" u="sng" dirty="0">
                <a:latin typeface="新細明體" panose="02020500000000000000" pitchFamily="18" charset="-120"/>
                <a:ea typeface="新細明體" panose="02020500000000000000" pitchFamily="18" charset="-120"/>
              </a:rPr>
              <a:t>一次</a:t>
            </a:r>
            <a:r>
              <a:rPr lang="zh-TW" altLang="en-US" sz="2000" dirty="0">
                <a:latin typeface="新細明體" panose="02020500000000000000" pitchFamily="18" charset="-120"/>
                <a:ea typeface="新細明體" panose="02020500000000000000" pitchFamily="18" charset="-120"/>
              </a:rPr>
              <a:t>，</a:t>
            </a:r>
            <a:r>
              <a:rPr lang="zh-TW" altLang="zh-TW" sz="2000" dirty="0">
                <a:latin typeface="新細明體" panose="02020500000000000000" pitchFamily="18" charset="-120"/>
                <a:ea typeface="新細明體" panose="02020500000000000000" pitchFamily="18" charset="-120"/>
              </a:rPr>
              <a:t>各班種子家長固定與學校娟娟老師開會一次，溝通討論並了</a:t>
            </a:r>
            <a:endParaRPr lang="en-US" altLang="zh-TW" sz="2000" dirty="0">
              <a:latin typeface="新細明體" panose="02020500000000000000" pitchFamily="18" charset="-120"/>
              <a:ea typeface="新細明體" panose="02020500000000000000" pitchFamily="18" charset="-120"/>
            </a:endParaRPr>
          </a:p>
          <a:p>
            <a:pPr>
              <a:lnSpc>
                <a:spcPts val="3600"/>
              </a:lnSpc>
            </a:pPr>
            <a:r>
              <a:rPr lang="zh-TW" altLang="en-US" sz="2000" dirty="0">
                <a:latin typeface="新細明體" panose="02020500000000000000" pitchFamily="18" charset="-120"/>
                <a:ea typeface="新細明體" panose="02020500000000000000" pitchFamily="18" charset="-120"/>
              </a:rPr>
              <a:t>         </a:t>
            </a:r>
            <a:r>
              <a:rPr lang="zh-TW" altLang="zh-TW" sz="2000" dirty="0">
                <a:latin typeface="新細明體" panose="02020500000000000000" pitchFamily="18" charset="-120"/>
                <a:ea typeface="新細明體" panose="02020500000000000000" pitchFamily="18" charset="-120"/>
              </a:rPr>
              <a:t>解個班執行狀況。</a:t>
            </a:r>
            <a:r>
              <a:rPr lang="en-US" altLang="zh-TW" sz="2000" b="1" u="sng" dirty="0">
                <a:latin typeface="新細明體" panose="02020500000000000000" pitchFamily="18" charset="-120"/>
                <a:ea typeface="新細明體" panose="02020500000000000000" pitchFamily="18" charset="-120"/>
              </a:rPr>
              <a:t>(</a:t>
            </a:r>
            <a:r>
              <a:rPr lang="zh-TW" altLang="en-US" sz="2000" b="1" u="sng" dirty="0">
                <a:latin typeface="新細明體" panose="02020500000000000000" pitchFamily="18" charset="-120"/>
                <a:ea typeface="新細明體" panose="02020500000000000000" pitchFamily="18" charset="-120"/>
              </a:rPr>
              <a:t>上學期開會日期</a:t>
            </a:r>
            <a:r>
              <a:rPr lang="en-US" altLang="zh-TW" sz="2000" b="1" u="sng" dirty="0">
                <a:latin typeface="新細明體" panose="02020500000000000000" pitchFamily="18" charset="-120"/>
                <a:ea typeface="新細明體" panose="02020500000000000000" pitchFamily="18" charset="-120"/>
              </a:rPr>
              <a:t>:9/27</a:t>
            </a:r>
            <a:r>
              <a:rPr lang="zh-TW" altLang="en-US" sz="2000" b="1" u="sng" dirty="0">
                <a:latin typeface="新細明體" panose="02020500000000000000" pitchFamily="18" charset="-120"/>
                <a:ea typeface="新細明體" panose="02020500000000000000" pitchFamily="18" charset="-120"/>
              </a:rPr>
              <a:t>、</a:t>
            </a:r>
            <a:r>
              <a:rPr lang="en-US" altLang="zh-TW" sz="2000" b="1" u="sng" dirty="0">
                <a:latin typeface="新細明體" panose="02020500000000000000" pitchFamily="18" charset="-120"/>
                <a:ea typeface="新細明體" panose="02020500000000000000" pitchFamily="18" charset="-120"/>
              </a:rPr>
              <a:t>10/11</a:t>
            </a:r>
            <a:r>
              <a:rPr lang="zh-TW" altLang="en-US" sz="2000" b="1" u="sng" dirty="0">
                <a:latin typeface="新細明體" panose="02020500000000000000" pitchFamily="18" charset="-120"/>
                <a:ea typeface="新細明體" panose="02020500000000000000" pitchFamily="18" charset="-120"/>
              </a:rPr>
              <a:t>、</a:t>
            </a:r>
            <a:r>
              <a:rPr lang="en-US" altLang="zh-TW" sz="2000" b="1" u="sng" dirty="0">
                <a:latin typeface="新細明體" panose="02020500000000000000" pitchFamily="18" charset="-120"/>
                <a:ea typeface="新細明體" panose="02020500000000000000" pitchFamily="18" charset="-120"/>
              </a:rPr>
              <a:t>10/25</a:t>
            </a:r>
            <a:r>
              <a:rPr lang="zh-TW" altLang="en-US" sz="2000" b="1" u="sng" dirty="0">
                <a:latin typeface="新細明體" panose="02020500000000000000" pitchFamily="18" charset="-120"/>
                <a:ea typeface="新細明體" panose="02020500000000000000" pitchFamily="18" charset="-120"/>
              </a:rPr>
              <a:t>、</a:t>
            </a:r>
            <a:r>
              <a:rPr lang="en-US" altLang="zh-TW" sz="2000" b="1" u="sng" dirty="0">
                <a:latin typeface="新細明體" panose="02020500000000000000" pitchFamily="18" charset="-120"/>
                <a:ea typeface="新細明體" panose="02020500000000000000" pitchFamily="18" charset="-120"/>
              </a:rPr>
              <a:t>11/8</a:t>
            </a:r>
            <a:r>
              <a:rPr lang="zh-TW" altLang="en-US" sz="2000" b="1" u="sng" dirty="0">
                <a:latin typeface="新細明體" panose="02020500000000000000" pitchFamily="18" charset="-120"/>
                <a:ea typeface="新細明體" panose="02020500000000000000" pitchFamily="18" charset="-120"/>
              </a:rPr>
              <a:t>、</a:t>
            </a:r>
            <a:r>
              <a:rPr lang="en-US" altLang="zh-TW" sz="2000" b="1" u="sng" dirty="0">
                <a:latin typeface="新細明體" panose="02020500000000000000" pitchFamily="18" charset="-120"/>
                <a:ea typeface="新細明體" panose="02020500000000000000" pitchFamily="18" charset="-120"/>
              </a:rPr>
              <a:t>11/22</a:t>
            </a:r>
            <a:r>
              <a:rPr lang="zh-TW" altLang="en-US" sz="2000" b="1" u="sng" dirty="0">
                <a:latin typeface="新細明體" panose="02020500000000000000" pitchFamily="18" charset="-120"/>
                <a:ea typeface="新細明體" panose="02020500000000000000" pitchFamily="18" charset="-120"/>
              </a:rPr>
              <a:t>、</a:t>
            </a:r>
            <a:r>
              <a:rPr lang="en-US" altLang="zh-TW" sz="2000" b="1" u="sng" dirty="0">
                <a:latin typeface="新細明體" panose="02020500000000000000" pitchFamily="18" charset="-120"/>
                <a:ea typeface="新細明體" panose="02020500000000000000" pitchFamily="18" charset="-120"/>
              </a:rPr>
              <a:t>12/6</a:t>
            </a:r>
            <a:r>
              <a:rPr lang="zh-TW" altLang="en-US" sz="2000" b="1" u="sng" dirty="0">
                <a:latin typeface="新細明體" panose="02020500000000000000" pitchFamily="18" charset="-120"/>
                <a:ea typeface="新細明體" panose="02020500000000000000" pitchFamily="18" charset="-120"/>
              </a:rPr>
              <a:t>、</a:t>
            </a:r>
            <a:r>
              <a:rPr lang="en-US" altLang="zh-TW" sz="2000" b="1" u="sng" dirty="0">
                <a:latin typeface="新細明體" panose="02020500000000000000" pitchFamily="18" charset="-120"/>
                <a:ea typeface="新細明體" panose="02020500000000000000" pitchFamily="18" charset="-120"/>
              </a:rPr>
              <a:t>12/20</a:t>
            </a:r>
            <a:r>
              <a:rPr lang="zh-TW" altLang="en-US" sz="2000" b="1" u="sng" dirty="0">
                <a:latin typeface="新細明體" panose="02020500000000000000" pitchFamily="18" charset="-120"/>
                <a:ea typeface="新細明體" panose="02020500000000000000" pitchFamily="18" charset="-120"/>
              </a:rPr>
              <a:t>、</a:t>
            </a:r>
            <a:r>
              <a:rPr lang="en-US" altLang="zh-TW" sz="2000" b="1" u="sng" dirty="0">
                <a:latin typeface="新細明體" panose="02020500000000000000" pitchFamily="18" charset="-120"/>
                <a:ea typeface="新細明體" panose="02020500000000000000" pitchFamily="18" charset="-120"/>
              </a:rPr>
              <a:t>1/4)</a:t>
            </a:r>
            <a:endParaRPr lang="zh-TW" altLang="zh-TW" sz="2000" b="1" u="sng" dirty="0">
              <a:latin typeface="新細明體" panose="02020500000000000000" pitchFamily="18" charset="-120"/>
              <a:ea typeface="新細明體" panose="02020500000000000000" pitchFamily="18" charset="-120"/>
            </a:endParaRPr>
          </a:p>
          <a:p>
            <a:pPr>
              <a:lnSpc>
                <a:spcPts val="3600"/>
              </a:lnSpc>
            </a:pPr>
            <a:r>
              <a:rPr lang="en-US" altLang="zh-TW" sz="2000" dirty="0">
                <a:latin typeface="新細明體" panose="02020500000000000000" pitchFamily="18" charset="-120"/>
                <a:ea typeface="新細明體" panose="02020500000000000000" pitchFamily="18" charset="-120"/>
              </a:rPr>
              <a:t>     (6)</a:t>
            </a:r>
            <a:r>
              <a:rPr lang="zh-TW" altLang="zh-TW" sz="2000" dirty="0">
                <a:latin typeface="新細明體" panose="02020500000000000000" pitchFamily="18" charset="-120"/>
                <a:ea typeface="新細明體" panose="02020500000000000000" pitchFamily="18" charset="-120"/>
              </a:rPr>
              <a:t>負責收齊班上閱讀問題，於開會時提出，大家可以溝通討論，事後請回覆提出</a:t>
            </a:r>
            <a:endParaRPr lang="en-US" altLang="zh-TW" sz="2000" dirty="0">
              <a:latin typeface="新細明體" panose="02020500000000000000" pitchFamily="18" charset="-120"/>
              <a:ea typeface="新細明體" panose="02020500000000000000" pitchFamily="18" charset="-120"/>
            </a:endParaRPr>
          </a:p>
          <a:p>
            <a:pPr>
              <a:lnSpc>
                <a:spcPts val="3600"/>
              </a:lnSpc>
            </a:pPr>
            <a:r>
              <a:rPr lang="zh-TW" altLang="en-US" sz="2000" dirty="0">
                <a:latin typeface="新細明體" panose="02020500000000000000" pitchFamily="18" charset="-120"/>
                <a:ea typeface="新細明體" panose="02020500000000000000" pitchFamily="18" charset="-120"/>
              </a:rPr>
              <a:t>         </a:t>
            </a:r>
            <a:r>
              <a:rPr lang="zh-TW" altLang="zh-TW" sz="2000" dirty="0">
                <a:latin typeface="新細明體" panose="02020500000000000000" pitchFamily="18" charset="-120"/>
                <a:ea typeface="新細明體" panose="02020500000000000000" pitchFamily="18" charset="-120"/>
              </a:rPr>
              <a:t>問題之家長。</a:t>
            </a:r>
          </a:p>
          <a:p>
            <a:pPr>
              <a:lnSpc>
                <a:spcPts val="3600"/>
              </a:lnSpc>
            </a:pPr>
            <a:r>
              <a:rPr lang="en-US" altLang="zh-TW" sz="2000" dirty="0">
                <a:latin typeface="新細明體" panose="02020500000000000000" pitchFamily="18" charset="-120"/>
                <a:ea typeface="新細明體" panose="02020500000000000000" pitchFamily="18" charset="-120"/>
              </a:rPr>
              <a:t>     (7)</a:t>
            </a:r>
            <a:r>
              <a:rPr lang="zh-TW" altLang="zh-TW" sz="2000" dirty="0">
                <a:latin typeface="新細明體" panose="02020500000000000000" pitchFamily="18" charset="-120"/>
                <a:ea typeface="新細明體" panose="02020500000000000000" pitchFamily="18" charset="-120"/>
              </a:rPr>
              <a:t>協助豐富班級圖書角圖書，多與學校圖書室或中崙圖書館借書。</a:t>
            </a:r>
          </a:p>
          <a:p>
            <a:pPr>
              <a:lnSpc>
                <a:spcPts val="3200"/>
              </a:lnSpc>
              <a:spcAft>
                <a:spcPts val="0"/>
              </a:spcAft>
            </a:pP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77207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1874" y="1219200"/>
            <a:ext cx="10221740" cy="5638800"/>
          </a:xfrm>
        </p:spPr>
        <p:txBody>
          <a:bodyPr>
            <a:normAutofit fontScale="85000" lnSpcReduction="20000"/>
          </a:bodyPr>
          <a:lstStyle/>
          <a:p>
            <a:r>
              <a:rPr lang="zh-TW" altLang="zh-TW" b="1" dirty="0"/>
              <a:t> </a:t>
            </a:r>
            <a:r>
              <a:rPr lang="en-US" altLang="zh-TW" b="1" dirty="0"/>
              <a:t>(</a:t>
            </a:r>
            <a:r>
              <a:rPr lang="zh-TW" altLang="zh-TW" b="1" dirty="0"/>
              <a:t>三</a:t>
            </a:r>
            <a:r>
              <a:rPr lang="en-US" altLang="zh-TW" b="1" dirty="0"/>
              <a:t>).</a:t>
            </a:r>
            <a:r>
              <a:rPr lang="zh-TW" altLang="zh-TW" b="1" dirty="0"/>
              <a:t>各班導師職責：</a:t>
            </a:r>
            <a:endParaRPr lang="zh-TW" altLang="zh-TW" dirty="0"/>
          </a:p>
          <a:p>
            <a:r>
              <a:rPr lang="en-US" altLang="zh-TW" dirty="0"/>
              <a:t>     (1)</a:t>
            </a:r>
            <a:r>
              <a:rPr lang="zh-TW" altLang="zh-TW" dirty="0"/>
              <a:t>協助選出閱讀種子家長</a:t>
            </a:r>
            <a:r>
              <a:rPr lang="en-US" altLang="zh-TW" dirty="0"/>
              <a:t>1~2</a:t>
            </a:r>
            <a:r>
              <a:rPr lang="zh-TW" altLang="zh-TW" dirty="0"/>
              <a:t>位，並將名單交給娟娟老師。</a:t>
            </a:r>
          </a:p>
          <a:p>
            <a:r>
              <a:rPr lang="en-US" altLang="zh-TW" dirty="0"/>
              <a:t>     (2)</a:t>
            </a:r>
            <a:r>
              <a:rPr lang="zh-TW" altLang="zh-TW" dirty="0"/>
              <a:t>建立班上圖書角，豐富圖書角書籍。</a:t>
            </a:r>
          </a:p>
          <a:p>
            <a:r>
              <a:rPr lang="en-US" altLang="zh-TW" dirty="0"/>
              <a:t>     (3)</a:t>
            </a:r>
            <a:r>
              <a:rPr lang="zh-TW" altLang="zh-TW" dirty="0"/>
              <a:t>協助宣導鼓勵此活動，融入課程、作業。</a:t>
            </a:r>
          </a:p>
          <a:p>
            <a:r>
              <a:rPr lang="en-US" altLang="zh-TW" dirty="0"/>
              <a:t>     (4)</a:t>
            </a:r>
            <a:r>
              <a:rPr lang="zh-TW" altLang="zh-TW" dirty="0"/>
              <a:t>每日聯絡本寫上看課外書，讓看課外書是每日的作業之一。</a:t>
            </a:r>
            <a:endParaRPr lang="en-US" altLang="zh-TW" dirty="0"/>
          </a:p>
          <a:p>
            <a:r>
              <a:rPr lang="en-US" altLang="zh-TW" b="1" dirty="0"/>
              <a:t> (</a:t>
            </a:r>
            <a:r>
              <a:rPr lang="zh-TW" altLang="zh-TW" b="1" dirty="0"/>
              <a:t>四</a:t>
            </a:r>
            <a:r>
              <a:rPr lang="en-US" altLang="zh-TW" b="1" dirty="0"/>
              <a:t>).</a:t>
            </a:r>
            <a:r>
              <a:rPr lang="zh-TW" altLang="zh-TW" b="1" dirty="0"/>
              <a:t>行政</a:t>
            </a:r>
            <a:r>
              <a:rPr lang="zh-TW" altLang="en-US" b="1" dirty="0"/>
              <a:t>輔導</a:t>
            </a:r>
            <a:r>
              <a:rPr lang="zh-TW" altLang="zh-TW" b="1" dirty="0"/>
              <a:t>組職責：</a:t>
            </a:r>
            <a:endParaRPr lang="en-US" altLang="zh-TW" b="1" dirty="0"/>
          </a:p>
          <a:p>
            <a:r>
              <a:rPr lang="zh-TW" altLang="en-US" dirty="0"/>
              <a:t>   </a:t>
            </a:r>
            <a:r>
              <a:rPr lang="en-US" altLang="zh-TW" dirty="0"/>
              <a:t> (1)</a:t>
            </a:r>
            <a:r>
              <a:rPr lang="zh-TW" altLang="zh-TW" dirty="0"/>
              <a:t>製作親子共讀記錄本。</a:t>
            </a:r>
          </a:p>
          <a:p>
            <a:r>
              <a:rPr lang="en-US" altLang="zh-TW" dirty="0"/>
              <a:t>    (2)</a:t>
            </a:r>
            <a:r>
              <a:rPr lang="zh-TW" altLang="zh-TW" dirty="0"/>
              <a:t>負責每</a:t>
            </a:r>
            <a:r>
              <a:rPr lang="en-US" altLang="zh-TW" dirty="0"/>
              <a:t>2 </a:t>
            </a:r>
            <a:r>
              <a:rPr lang="zh-TW" altLang="zh-TW" dirty="0"/>
              <a:t>週一次閱讀專文。</a:t>
            </a:r>
          </a:p>
          <a:p>
            <a:r>
              <a:rPr lang="en-US" altLang="zh-TW" dirty="0"/>
              <a:t>    (3)</a:t>
            </a:r>
            <a:r>
              <a:rPr lang="zh-TW" altLang="zh-TW" dirty="0"/>
              <a:t>負責每</a:t>
            </a:r>
            <a:r>
              <a:rPr lang="en-US" altLang="zh-TW" dirty="0"/>
              <a:t>2</a:t>
            </a:r>
            <a:r>
              <a:rPr lang="zh-TW" altLang="zh-TW" dirty="0"/>
              <a:t>週一次的會議，協助解決各班提出的疑問。</a:t>
            </a:r>
          </a:p>
          <a:p>
            <a:r>
              <a:rPr lang="en-US" altLang="zh-TW" dirty="0"/>
              <a:t>    (4)</a:t>
            </a:r>
            <a:r>
              <a:rPr lang="zh-TW" altLang="zh-TW" dirty="0"/>
              <a:t>行政事務處理。</a:t>
            </a:r>
          </a:p>
          <a:p>
            <a:r>
              <a:rPr lang="en-US" altLang="zh-TW" dirty="0"/>
              <a:t>    (6)</a:t>
            </a:r>
            <a:r>
              <a:rPr lang="zh-TW" altLang="zh-TW" dirty="0"/>
              <a:t>準備購買兌換的禮物。</a:t>
            </a:r>
          </a:p>
          <a:p>
            <a:r>
              <a:rPr lang="en-US" altLang="zh-TW" dirty="0"/>
              <a:t>    (5)</a:t>
            </a:r>
            <a:r>
              <a:rPr lang="zh-TW" altLang="zh-TW" dirty="0"/>
              <a:t>資料、成果收集並彙整。</a:t>
            </a:r>
          </a:p>
          <a:p>
            <a:endParaRPr lang="zh-TW" altLang="zh-TW" dirty="0"/>
          </a:p>
        </p:txBody>
      </p:sp>
      <p:sp>
        <p:nvSpPr>
          <p:cNvPr id="4" name="標題 3"/>
          <p:cNvSpPr>
            <a:spLocks noGrp="1"/>
          </p:cNvSpPr>
          <p:nvPr>
            <p:ph type="title"/>
          </p:nvPr>
        </p:nvSpPr>
        <p:spPr>
          <a:xfrm>
            <a:off x="1065214" y="0"/>
            <a:ext cx="10659150" cy="1219200"/>
          </a:xfrm>
        </p:spPr>
        <p:txBody>
          <a:bodyPr/>
          <a:lstStyle/>
          <a:p>
            <a:r>
              <a:rPr lang="zh-TW" altLang="en-US" sz="1800" dirty="0">
                <a:solidFill>
                  <a:srgbClr val="F1471F"/>
                </a:solidFill>
                <a:latin typeface="Salesforce Sans"/>
                <a:sym typeface="Salesforce Sans"/>
              </a:rPr>
              <a:t>                                                                                                                               學習型家庭閱讀契約活動宣導</a:t>
            </a:r>
            <a:br>
              <a:rPr lang="en-US" altLang="zh-TW" dirty="0">
                <a:solidFill>
                  <a:srgbClr val="F1471F"/>
                </a:solidFill>
                <a:latin typeface="Salesforce Sans"/>
                <a:sym typeface="Salesforce Sans"/>
              </a:rPr>
            </a:br>
            <a:r>
              <a:rPr lang="zh-TW" altLang="en-US" sz="3200" dirty="0">
                <a:solidFill>
                  <a:schemeClr val="bg2">
                    <a:lumMod val="50000"/>
                  </a:schemeClr>
                </a:solidFill>
                <a:latin typeface="Salesforce Sans"/>
                <a:sym typeface="Salesforce Sans"/>
              </a:rPr>
              <a:t>二、實施方式及策略說明</a:t>
            </a:r>
            <a:endParaRPr lang="zh-TW" altLang="en-US" sz="3200" dirty="0"/>
          </a:p>
        </p:txBody>
      </p:sp>
    </p:spTree>
    <p:extLst>
      <p:ext uri="{BB962C8B-B14F-4D97-AF65-F5344CB8AC3E}">
        <p14:creationId xmlns:p14="http://schemas.microsoft.com/office/powerpoint/2010/main" val="300102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a:t>(</a:t>
            </a:r>
            <a:r>
              <a:rPr lang="zh-TW" altLang="en-US" dirty="0"/>
              <a:t>一</a:t>
            </a:r>
            <a:r>
              <a:rPr lang="en-US" altLang="zh-TW" dirty="0"/>
              <a:t>)</a:t>
            </a:r>
            <a:r>
              <a:rPr lang="zh-TW" altLang="en-US" dirty="0"/>
              <a:t>持之以恆：習慣的養成，重在每天做。</a:t>
            </a:r>
            <a:endParaRPr lang="en-US" altLang="zh-TW" dirty="0"/>
          </a:p>
          <a:p>
            <a:r>
              <a:rPr lang="en-US" altLang="zh-TW" dirty="0"/>
              <a:t>(</a:t>
            </a:r>
            <a:r>
              <a:rPr lang="zh-TW" altLang="en-US" dirty="0"/>
              <a:t>二</a:t>
            </a:r>
            <a:r>
              <a:rPr lang="en-US" altLang="zh-TW" dirty="0"/>
              <a:t>)</a:t>
            </a:r>
            <a:r>
              <a:rPr lang="zh-TW" altLang="en-US" dirty="0"/>
              <a:t>樂趣培養習慣，而非壓迫執行。</a:t>
            </a:r>
            <a:endParaRPr lang="en-US" altLang="zh-TW" dirty="0"/>
          </a:p>
          <a:p>
            <a:r>
              <a:rPr lang="zh-TW" altLang="en-US" dirty="0"/>
              <a:t>辛苦</a:t>
            </a:r>
            <a:r>
              <a:rPr lang="en-US" altLang="zh-TW" dirty="0"/>
              <a:t>3</a:t>
            </a:r>
            <a:r>
              <a:rPr lang="zh-TW" altLang="en-US" dirty="0"/>
              <a:t>年，換取孩子未來一生！</a:t>
            </a:r>
          </a:p>
        </p:txBody>
      </p:sp>
      <p:sp>
        <p:nvSpPr>
          <p:cNvPr id="4" name="標題 3"/>
          <p:cNvSpPr>
            <a:spLocks noGrp="1"/>
          </p:cNvSpPr>
          <p:nvPr>
            <p:ph type="title"/>
          </p:nvPr>
        </p:nvSpPr>
        <p:spPr>
          <a:xfrm>
            <a:off x="977531" y="338203"/>
            <a:ext cx="10659150" cy="1219200"/>
          </a:xfrm>
        </p:spPr>
        <p:txBody>
          <a:bodyPr/>
          <a:lstStyle/>
          <a:p>
            <a:r>
              <a:rPr lang="zh-TW" altLang="en-US" sz="1800" dirty="0">
                <a:solidFill>
                  <a:srgbClr val="F1471F"/>
                </a:solidFill>
                <a:latin typeface="Salesforce Sans"/>
                <a:sym typeface="Salesforce Sans"/>
              </a:rPr>
              <a:t>                                                                                                                               學習型家庭閱讀契約活動宣導</a:t>
            </a:r>
            <a:br>
              <a:rPr lang="en-US" altLang="zh-TW" dirty="0">
                <a:solidFill>
                  <a:srgbClr val="F1471F"/>
                </a:solidFill>
                <a:latin typeface="Salesforce Sans"/>
                <a:sym typeface="Salesforce Sans"/>
              </a:rPr>
            </a:br>
            <a:r>
              <a:rPr lang="zh-TW" altLang="en-US" sz="3200" dirty="0">
                <a:solidFill>
                  <a:schemeClr val="bg2">
                    <a:lumMod val="50000"/>
                  </a:schemeClr>
                </a:solidFill>
                <a:latin typeface="Salesforce Sans"/>
                <a:sym typeface="Salesforce Sans"/>
              </a:rPr>
              <a:t>三、閱讀習慣培養的致勝關鍵</a:t>
            </a:r>
            <a:endParaRPr lang="zh-TW" altLang="en-US" sz="3200"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668" y="3828350"/>
            <a:ext cx="2990785" cy="2383096"/>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32" y="3831609"/>
            <a:ext cx="2736937" cy="2434606"/>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3352" y="3828350"/>
            <a:ext cx="2723064" cy="2255318"/>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891202" y="4035690"/>
            <a:ext cx="2340547" cy="1755410"/>
          </a:xfrm>
          <a:prstGeom prst="rect">
            <a:avLst/>
          </a:prstGeom>
        </p:spPr>
      </p:pic>
      <p:pic>
        <p:nvPicPr>
          <p:cNvPr id="9" name="圖片 8">
            <a:extLst>
              <a:ext uri="{FF2B5EF4-FFF2-40B4-BE49-F238E27FC236}">
                <a16:creationId xmlns:a16="http://schemas.microsoft.com/office/drawing/2014/main" id="{4C18AC84-C3CF-427F-ABCA-E5A9FBCD33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5503" y="1256600"/>
            <a:ext cx="2896533" cy="2172400"/>
          </a:xfrm>
          <a:prstGeom prst="rect">
            <a:avLst/>
          </a:prstGeom>
        </p:spPr>
      </p:pic>
    </p:spTree>
    <p:extLst>
      <p:ext uri="{BB962C8B-B14F-4D97-AF65-F5344CB8AC3E}">
        <p14:creationId xmlns:p14="http://schemas.microsoft.com/office/powerpoint/2010/main" val="307815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799"/>
            <a:ext cx="10609046" cy="1248427"/>
          </a:xfrm>
        </p:spPr>
        <p:txBody>
          <a:bodyPr>
            <a:normAutofit/>
          </a:bodyPr>
          <a:lstStyle/>
          <a:p>
            <a:r>
              <a:rPr lang="zh-TW" altLang="en-US" dirty="0">
                <a:solidFill>
                  <a:schemeClr val="accent5"/>
                </a:solidFill>
                <a:latin typeface="Salesforce Sans"/>
                <a:sym typeface="Salesforce Sans"/>
              </a:rPr>
              <a:t>                                                                     </a:t>
            </a:r>
            <a:r>
              <a:rPr lang="zh-TW" altLang="en-US" sz="2000" dirty="0">
                <a:solidFill>
                  <a:schemeClr val="accent5"/>
                </a:solidFill>
                <a:latin typeface="Salesforce Sans"/>
                <a:sym typeface="Salesforce Sans"/>
              </a:rPr>
              <a:t>學習型家庭閱讀契約活動宣導</a:t>
            </a:r>
            <a:br>
              <a:rPr lang="en-US" altLang="zh-TW" sz="2000" dirty="0">
                <a:latin typeface="Salesforce Sans"/>
                <a:sym typeface="Salesforce Sans"/>
              </a:rPr>
            </a:br>
            <a:r>
              <a:rPr lang="zh-TW" altLang="en-US" sz="4000" dirty="0"/>
              <a:t>報告內容</a:t>
            </a:r>
          </a:p>
        </p:txBody>
      </p:sp>
      <p:sp>
        <p:nvSpPr>
          <p:cNvPr id="3" name="內容版面配置區 2"/>
          <p:cNvSpPr>
            <a:spLocks noGrp="1"/>
          </p:cNvSpPr>
          <p:nvPr>
            <p:ph idx="1"/>
          </p:nvPr>
        </p:nvSpPr>
        <p:spPr>
          <a:xfrm>
            <a:off x="1065212" y="2165959"/>
            <a:ext cx="10058400" cy="4229100"/>
          </a:xfrm>
        </p:spPr>
        <p:txBody>
          <a:bodyPr>
            <a:normAutofit/>
          </a:bodyPr>
          <a:lstStyle/>
          <a:p>
            <a:r>
              <a:rPr lang="zh-TW" altLang="en-US" sz="3600" dirty="0"/>
              <a:t>一、前言</a:t>
            </a:r>
            <a:endParaRPr lang="en-US" altLang="zh-TW" sz="3600" dirty="0"/>
          </a:p>
          <a:p>
            <a:r>
              <a:rPr lang="zh-TW" altLang="en-US" sz="3600" dirty="0"/>
              <a:t>二、培養閱讀習慣的好處</a:t>
            </a:r>
            <a:endParaRPr lang="en-US" altLang="zh-TW" sz="3600" dirty="0"/>
          </a:p>
          <a:p>
            <a:r>
              <a:rPr lang="zh-TW" altLang="en-US" sz="3600" dirty="0"/>
              <a:t>三、實施方式及策略說明</a:t>
            </a:r>
            <a:endParaRPr lang="en-US" altLang="zh-TW" sz="3600" dirty="0"/>
          </a:p>
          <a:p>
            <a:r>
              <a:rPr lang="zh-TW" altLang="en-US" sz="3600" dirty="0"/>
              <a:t>四、閱讀習慣培養的致勝關鍵</a:t>
            </a:r>
          </a:p>
        </p:txBody>
      </p:sp>
      <p:pic>
        <p:nvPicPr>
          <p:cNvPr id="4" name="圖片 3"/>
          <p:cNvPicPr>
            <a:picLocks noChangeAspect="1"/>
          </p:cNvPicPr>
          <p:nvPr/>
        </p:nvPicPr>
        <p:blipFill>
          <a:blip r:embed="rId2"/>
          <a:stretch>
            <a:fillRect/>
          </a:stretch>
        </p:blipFill>
        <p:spPr>
          <a:xfrm>
            <a:off x="7692480" y="2389329"/>
            <a:ext cx="3431131" cy="3431131"/>
          </a:xfrm>
          <a:prstGeom prst="rect">
            <a:avLst/>
          </a:prstGeom>
        </p:spPr>
      </p:pic>
    </p:spTree>
    <p:extLst>
      <p:ext uri="{BB962C8B-B14F-4D97-AF65-F5344CB8AC3E}">
        <p14:creationId xmlns:p14="http://schemas.microsoft.com/office/powerpoint/2010/main" val="92284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4840" y="-69738"/>
            <a:ext cx="10659148" cy="1445712"/>
          </a:xfrm>
        </p:spPr>
        <p:txBody>
          <a:bodyPr>
            <a:normAutofit/>
          </a:bodyPr>
          <a:lstStyle/>
          <a:p>
            <a:r>
              <a:rPr lang="zh-TW" altLang="en-US" sz="2000" dirty="0">
                <a:solidFill>
                  <a:srgbClr val="F1471F"/>
                </a:solidFill>
                <a:latin typeface="Salesforce Sans"/>
                <a:sym typeface="Salesforce Sans"/>
              </a:rPr>
              <a:t>                                                                                                                             </a:t>
            </a:r>
            <a:r>
              <a:rPr lang="zh-TW" altLang="en-US" sz="2000" dirty="0">
                <a:solidFill>
                  <a:schemeClr val="accent5"/>
                </a:solidFill>
                <a:latin typeface="Salesforce Sans"/>
                <a:sym typeface="Salesforce Sans"/>
              </a:rPr>
              <a:t>學習型</a:t>
            </a:r>
            <a:r>
              <a:rPr lang="zh-TW" altLang="en-US" sz="2000" dirty="0">
                <a:solidFill>
                  <a:srgbClr val="F1471F"/>
                </a:solidFill>
                <a:latin typeface="Salesforce Sans"/>
                <a:sym typeface="Salesforce Sans"/>
              </a:rPr>
              <a:t>家庭閱讀契約活動宣導</a:t>
            </a:r>
            <a:br>
              <a:rPr lang="en-US" altLang="zh-TW" sz="2000" dirty="0">
                <a:solidFill>
                  <a:srgbClr val="F1471F"/>
                </a:solidFill>
                <a:latin typeface="Salesforce Sans"/>
                <a:sym typeface="Salesforce Sans"/>
              </a:rPr>
            </a:br>
            <a:r>
              <a:rPr lang="zh-TW" altLang="en-US" dirty="0">
                <a:solidFill>
                  <a:schemeClr val="bg2">
                    <a:lumMod val="50000"/>
                  </a:schemeClr>
                </a:solidFill>
                <a:latin typeface="Salesforce Sans"/>
                <a:sym typeface="Salesforce Sans"/>
              </a:rPr>
              <a:t>一、前言</a:t>
            </a:r>
            <a:br>
              <a:rPr lang="en-US" altLang="zh-TW" dirty="0">
                <a:solidFill>
                  <a:schemeClr val="bg2">
                    <a:lumMod val="50000"/>
                  </a:schemeClr>
                </a:solidFill>
                <a:latin typeface="Salesforce Sans"/>
                <a:sym typeface="Salesforce Sans"/>
              </a:rPr>
            </a:br>
            <a:endParaRPr lang="zh-TW" altLang="en-US" dirty="0">
              <a:solidFill>
                <a:schemeClr val="bg2">
                  <a:lumMod val="50000"/>
                </a:schemeClr>
              </a:solidFill>
            </a:endParaRPr>
          </a:p>
        </p:txBody>
      </p:sp>
      <p:sp>
        <p:nvSpPr>
          <p:cNvPr id="3" name="內容版面配置區 2"/>
          <p:cNvSpPr>
            <a:spLocks noGrp="1"/>
          </p:cNvSpPr>
          <p:nvPr>
            <p:ph idx="1"/>
          </p:nvPr>
        </p:nvSpPr>
        <p:spPr>
          <a:xfrm>
            <a:off x="764840" y="984186"/>
            <a:ext cx="10058400" cy="5120400"/>
          </a:xfrm>
        </p:spPr>
        <p:txBody>
          <a:bodyPr>
            <a:normAutofit lnSpcReduction="10000"/>
          </a:bodyPr>
          <a:lstStyle/>
          <a:p>
            <a:r>
              <a:rPr lang="zh-TW" altLang="en-US" b="1" u="sng" dirty="0"/>
              <a:t>學習型家庭閱讀契約</a:t>
            </a:r>
            <a:r>
              <a:rPr lang="en-US" altLang="zh-TW" b="1" u="sng" dirty="0"/>
              <a:t>-</a:t>
            </a:r>
            <a:r>
              <a:rPr lang="zh-TW" altLang="en-US" b="1" u="sng" dirty="0"/>
              <a:t>親子共讀活動</a:t>
            </a:r>
            <a:r>
              <a:rPr lang="zh-TW" altLang="en-US" dirty="0"/>
              <a:t>，在學校實施多年，獲得許多老師及家長支持，是一個非常值得做且必須做的事，也是一個投資報酬率非常高的活動。</a:t>
            </a:r>
            <a:endParaRPr lang="en-US" altLang="zh-TW" dirty="0"/>
          </a:p>
          <a:p>
            <a:r>
              <a:rPr lang="zh-TW" altLang="en-US" dirty="0"/>
              <a:t>要培養閱讀習慣，必須掌握入小學後關鍵的一、二年級，為了讓活動能順利的進行，我們徵求各班至少</a:t>
            </a:r>
            <a:r>
              <a:rPr lang="en-US" altLang="zh-TW" dirty="0"/>
              <a:t>1-2</a:t>
            </a:r>
            <a:r>
              <a:rPr lang="zh-TW" altLang="en-US" dirty="0"/>
              <a:t>位種子家長來協助，整個活動家長該如何做及種子家長的職責，皆可看下面描述，另外，</a:t>
            </a:r>
            <a:r>
              <a:rPr lang="en-US" altLang="zh-TW" dirty="0"/>
              <a:t>9</a:t>
            </a:r>
            <a:r>
              <a:rPr lang="zh-TW" altLang="en-US" dirty="0"/>
              <a:t>月</a:t>
            </a:r>
            <a:r>
              <a:rPr lang="en-US" altLang="zh-TW" dirty="0"/>
              <a:t>27</a:t>
            </a:r>
            <a:r>
              <a:rPr lang="zh-TW" altLang="en-US" dirty="0"/>
              <a:t>日也會召開種子家長會議做完整說明。</a:t>
            </a:r>
            <a:endParaRPr lang="en-US" altLang="zh-TW" dirty="0"/>
          </a:p>
          <a:p>
            <a:r>
              <a:rPr lang="zh-TW" altLang="en-US" dirty="0"/>
              <a:t>實施多年來，種子家長協助此活動進行，雖然比較辛苦，但種子家長的孩子幾乎都可以培養出閱讀習慣，令人欣慰。所以，</a:t>
            </a:r>
            <a:r>
              <a:rPr lang="zh-TW" altLang="en-US" b="1" u="sng" dirty="0"/>
              <a:t>期待大家都能踴躍出來擔任種子家長，一起為培養孩子閱讀習慣而努力。</a:t>
            </a:r>
            <a:endParaRPr lang="en-US" altLang="zh-TW" b="1" u="sng" dirty="0"/>
          </a:p>
          <a:p>
            <a:r>
              <a:rPr lang="en-US" altLang="zh-TW" b="1" u="sng" dirty="0"/>
              <a:t>112</a:t>
            </a:r>
            <a:r>
              <a:rPr lang="zh-TW" altLang="en-US" b="1" u="sng" dirty="0"/>
              <a:t>學年度開始實施日</a:t>
            </a:r>
            <a:r>
              <a:rPr lang="en-US" altLang="zh-TW" b="1" u="sng"/>
              <a:t>:112.10.2</a:t>
            </a:r>
            <a:endParaRPr lang="en-US" altLang="zh-TW" b="1" u="sng" dirty="0"/>
          </a:p>
          <a:p>
            <a:r>
              <a:rPr lang="zh-TW" altLang="en-US" b="1" u="sng" dirty="0"/>
              <a:t>  </a:t>
            </a:r>
            <a:endParaRPr lang="en-US" altLang="zh-TW" b="1" u="sng" dirty="0"/>
          </a:p>
          <a:p>
            <a:endParaRPr lang="zh-TW" altLang="en-US" sz="2800" dirty="0"/>
          </a:p>
        </p:txBody>
      </p:sp>
      <p:pic>
        <p:nvPicPr>
          <p:cNvPr id="4" name="圖片 3"/>
          <p:cNvPicPr>
            <a:picLocks noChangeAspect="1"/>
          </p:cNvPicPr>
          <p:nvPr/>
        </p:nvPicPr>
        <p:blipFill>
          <a:blip r:embed="rId2"/>
          <a:stretch>
            <a:fillRect/>
          </a:stretch>
        </p:blipFill>
        <p:spPr>
          <a:xfrm>
            <a:off x="10558722" y="5445456"/>
            <a:ext cx="1730532" cy="1506612"/>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1388"/>
            <a:ext cx="1513338" cy="1506612"/>
          </a:xfrm>
          <a:prstGeom prst="rect">
            <a:avLst/>
          </a:prstGeom>
        </p:spPr>
      </p:pic>
    </p:spTree>
    <p:extLst>
      <p:ext uri="{BB962C8B-B14F-4D97-AF65-F5344CB8AC3E}">
        <p14:creationId xmlns:p14="http://schemas.microsoft.com/office/powerpoint/2010/main" val="2494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5047" y="559388"/>
            <a:ext cx="10458733" cy="1219200"/>
          </a:xfrm>
        </p:spPr>
        <p:txBody>
          <a:bodyPr>
            <a:normAutofit fontScale="90000"/>
          </a:bodyPr>
          <a:lstStyle/>
          <a:p>
            <a:r>
              <a:rPr lang="zh-TW" altLang="en-US" sz="1600" dirty="0">
                <a:solidFill>
                  <a:srgbClr val="F1471F"/>
                </a:solidFill>
                <a:latin typeface="Salesforce Sans"/>
                <a:sym typeface="Salesforce Sans"/>
              </a:rPr>
              <a:t>                                                                                                                                                              </a:t>
            </a:r>
            <a:r>
              <a:rPr lang="zh-TW" altLang="en-US" sz="2000" dirty="0">
                <a:solidFill>
                  <a:srgbClr val="F1471F"/>
                </a:solidFill>
                <a:latin typeface="Salesforce Sans"/>
                <a:sym typeface="Salesforce Sans"/>
              </a:rPr>
              <a:t>一年級</a:t>
            </a:r>
            <a:r>
              <a:rPr lang="zh-TW" altLang="en-US" sz="2000" dirty="0">
                <a:solidFill>
                  <a:schemeClr val="accent5"/>
                </a:solidFill>
                <a:latin typeface="Salesforce Sans"/>
                <a:sym typeface="Salesforce Sans"/>
              </a:rPr>
              <a:t>學習型</a:t>
            </a:r>
            <a:r>
              <a:rPr lang="zh-TW" altLang="en-US" sz="2000" dirty="0">
                <a:solidFill>
                  <a:srgbClr val="F1471F"/>
                </a:solidFill>
                <a:latin typeface="Salesforce Sans"/>
                <a:sym typeface="Salesforce Sans"/>
              </a:rPr>
              <a:t>家庭閱讀契約活動宣導</a:t>
            </a:r>
            <a:br>
              <a:rPr lang="en-US" altLang="zh-TW" sz="2000" dirty="0">
                <a:solidFill>
                  <a:srgbClr val="F1471F"/>
                </a:solidFill>
                <a:latin typeface="Salesforce Sans"/>
                <a:sym typeface="Salesforce Sans"/>
              </a:rPr>
            </a:br>
            <a:r>
              <a:rPr lang="zh-TW" altLang="en-US" dirty="0">
                <a:solidFill>
                  <a:schemeClr val="bg2">
                    <a:lumMod val="50000"/>
                  </a:schemeClr>
                </a:solidFill>
                <a:latin typeface="Salesforce Sans"/>
                <a:sym typeface="Salesforce Sans"/>
              </a:rPr>
              <a:t>一、培養閱讀習慣的好處</a:t>
            </a:r>
            <a:br>
              <a:rPr lang="en-US" altLang="zh-TW" dirty="0">
                <a:solidFill>
                  <a:srgbClr val="9A5315">
                    <a:lumMod val="50000"/>
                  </a:srgbClr>
                </a:solidFill>
                <a:latin typeface="Salesforce Sans"/>
                <a:sym typeface="Salesforce Sans"/>
              </a:rPr>
            </a:br>
            <a:endParaRPr lang="zh-TW" altLang="en-US" dirty="0"/>
          </a:p>
        </p:txBody>
      </p:sp>
      <p:sp>
        <p:nvSpPr>
          <p:cNvPr id="3" name="內容版面配置區 2"/>
          <p:cNvSpPr>
            <a:spLocks noGrp="1"/>
          </p:cNvSpPr>
          <p:nvPr>
            <p:ph idx="1"/>
          </p:nvPr>
        </p:nvSpPr>
        <p:spPr>
          <a:xfrm>
            <a:off x="1065214" y="1878904"/>
            <a:ext cx="10058400" cy="4784943"/>
          </a:xfrm>
        </p:spPr>
        <p:txBody>
          <a:bodyPr>
            <a:normAutofit fontScale="92500" lnSpcReduction="10000"/>
          </a:bodyPr>
          <a:lstStyle/>
          <a:p>
            <a:r>
              <a:rPr lang="en-US" altLang="zh-TW" sz="3000" dirty="0">
                <a:solidFill>
                  <a:srgbClr val="7030A0"/>
                </a:solidFill>
              </a:rPr>
              <a:t>(</a:t>
            </a:r>
            <a:r>
              <a:rPr lang="zh-TW" altLang="en-US" sz="3000" dirty="0">
                <a:solidFill>
                  <a:srgbClr val="7030A0"/>
                </a:solidFill>
              </a:rPr>
              <a:t>二</a:t>
            </a:r>
            <a:r>
              <a:rPr lang="en-US" altLang="zh-TW" sz="3000" dirty="0">
                <a:solidFill>
                  <a:srgbClr val="7030A0"/>
                </a:solidFill>
              </a:rPr>
              <a:t>).</a:t>
            </a:r>
            <a:r>
              <a:rPr lang="zh-TW" altLang="en-US" sz="3000" dirty="0">
                <a:solidFill>
                  <a:srgbClr val="7030A0"/>
                </a:solidFill>
              </a:rPr>
              <a:t>實施家庭閱讀契約活動後，家長的告白</a:t>
            </a:r>
            <a:endParaRPr lang="en-US" altLang="zh-TW" sz="3000" dirty="0">
              <a:solidFill>
                <a:srgbClr val="7030A0"/>
              </a:solidFill>
            </a:endParaRPr>
          </a:p>
          <a:p>
            <a:pPr lvl="0"/>
            <a:r>
              <a:rPr lang="zh-TW" altLang="zh-TW" dirty="0">
                <a:solidFill>
                  <a:schemeClr val="accent1">
                    <a:lumMod val="75000"/>
                  </a:schemeClr>
                </a:solidFill>
              </a:rPr>
              <a:t>孩子隨著不同的故事內容，</a:t>
            </a:r>
            <a:r>
              <a:rPr lang="zh-TW" altLang="zh-TW" b="1" u="sng" dirty="0">
                <a:solidFill>
                  <a:schemeClr val="accent1">
                    <a:lumMod val="75000"/>
                  </a:schemeClr>
                </a:solidFill>
              </a:rPr>
              <a:t>認識了更多知識，想像空間變大</a:t>
            </a:r>
            <a:r>
              <a:rPr lang="zh-TW" altLang="zh-TW" dirty="0">
                <a:solidFill>
                  <a:schemeClr val="accent1">
                    <a:lumMod val="75000"/>
                  </a:schemeClr>
                </a:solidFill>
              </a:rPr>
              <a:t>。</a:t>
            </a:r>
          </a:p>
          <a:p>
            <a:pPr lvl="0"/>
            <a:r>
              <a:rPr lang="zh-TW" altLang="zh-TW" dirty="0">
                <a:solidFill>
                  <a:schemeClr val="accent1">
                    <a:lumMod val="75000"/>
                  </a:schemeClr>
                </a:solidFill>
              </a:rPr>
              <a:t>親子共讀後，孩子比較會去想每件事背後的原因及該用什麼樣的態度及方式去面對人、事、物，也</a:t>
            </a:r>
            <a:r>
              <a:rPr lang="zh-TW" altLang="zh-TW" b="1" u="sng" dirty="0">
                <a:solidFill>
                  <a:schemeClr val="accent1">
                    <a:lumMod val="75000"/>
                  </a:schemeClr>
                </a:solidFill>
              </a:rPr>
              <a:t>比較會去提出問題，拉近親子之間的距離</a:t>
            </a:r>
            <a:r>
              <a:rPr lang="zh-TW" altLang="zh-TW" dirty="0">
                <a:solidFill>
                  <a:schemeClr val="accent1">
                    <a:lumMod val="75000"/>
                  </a:schemeClr>
                </a:solidFill>
              </a:rPr>
              <a:t>。</a:t>
            </a:r>
          </a:p>
          <a:p>
            <a:pPr lvl="0"/>
            <a:r>
              <a:rPr lang="zh-TW" altLang="zh-TW" dirty="0">
                <a:solidFill>
                  <a:schemeClr val="accent1">
                    <a:lumMod val="75000"/>
                  </a:schemeClr>
                </a:solidFill>
              </a:rPr>
              <a:t>小朋友的</a:t>
            </a:r>
            <a:r>
              <a:rPr lang="zh-TW" altLang="zh-TW" b="1" u="sng" dirty="0">
                <a:solidFill>
                  <a:schemeClr val="accent1">
                    <a:lumMod val="75000"/>
                  </a:schemeClr>
                </a:solidFill>
              </a:rPr>
              <a:t>閱讀能力和專注力</a:t>
            </a:r>
            <a:r>
              <a:rPr lang="zh-TW" altLang="zh-TW" dirty="0">
                <a:solidFill>
                  <a:schemeClr val="accent1">
                    <a:lumMod val="75000"/>
                  </a:schemeClr>
                </a:solidFill>
              </a:rPr>
              <a:t>明顯的進步。</a:t>
            </a:r>
          </a:p>
          <a:p>
            <a:pPr lvl="0"/>
            <a:r>
              <a:rPr lang="zh-TW" altLang="zh-TW" dirty="0">
                <a:solidFill>
                  <a:schemeClr val="accent1">
                    <a:lumMod val="75000"/>
                  </a:schemeClr>
                </a:solidFill>
              </a:rPr>
              <a:t>孩子可以靜下心來讀完一整篇故事。</a:t>
            </a:r>
          </a:p>
          <a:p>
            <a:pPr lvl="0"/>
            <a:r>
              <a:rPr lang="zh-TW" altLang="zh-TW" dirty="0">
                <a:solidFill>
                  <a:schemeClr val="accent1">
                    <a:lumMod val="75000"/>
                  </a:schemeClr>
                </a:solidFill>
              </a:rPr>
              <a:t>親子共讀讓孩子</a:t>
            </a:r>
            <a:r>
              <a:rPr lang="zh-TW" altLang="zh-TW" b="1" u="sng" dirty="0">
                <a:solidFill>
                  <a:schemeClr val="accent1">
                    <a:lumMod val="75000"/>
                  </a:schemeClr>
                </a:solidFill>
              </a:rPr>
              <a:t>較有定力及訓練聽力</a:t>
            </a:r>
            <a:r>
              <a:rPr lang="zh-TW" altLang="zh-TW" dirty="0">
                <a:solidFill>
                  <a:schemeClr val="accent1">
                    <a:lumMod val="75000"/>
                  </a:schemeClr>
                </a:solidFill>
              </a:rPr>
              <a:t>，也讓父母與子女能共學</a:t>
            </a:r>
          </a:p>
          <a:p>
            <a:pPr lvl="0"/>
            <a:r>
              <a:rPr lang="zh-TW" altLang="zh-TW" b="1" u="sng" dirty="0">
                <a:solidFill>
                  <a:schemeClr val="accent1">
                    <a:lumMod val="75000"/>
                  </a:schemeClr>
                </a:solidFill>
              </a:rPr>
              <a:t>對於書本中的文意愈來愈能掌握</a:t>
            </a:r>
            <a:r>
              <a:rPr lang="zh-TW" altLang="zh-TW" dirty="0">
                <a:solidFill>
                  <a:schemeClr val="accent1">
                    <a:lumMod val="75000"/>
                  </a:schemeClr>
                </a:solidFill>
              </a:rPr>
              <a:t>，而且也可以自己編故事。</a:t>
            </a:r>
          </a:p>
          <a:p>
            <a:pPr lvl="0"/>
            <a:r>
              <a:rPr lang="zh-TW" altLang="zh-TW" dirty="0">
                <a:solidFill>
                  <a:schemeClr val="accent1">
                    <a:lumMod val="75000"/>
                  </a:schemeClr>
                </a:solidFill>
              </a:rPr>
              <a:t>除了養成愛看書的習慣，說話時的用字遣詞更準確，對很多事物更有好奇心。</a:t>
            </a:r>
          </a:p>
          <a:p>
            <a:endParaRPr lang="zh-TW" altLang="en-US" sz="2800" dirty="0"/>
          </a:p>
        </p:txBody>
      </p:sp>
    </p:spTree>
    <p:extLst>
      <p:ext uri="{BB962C8B-B14F-4D97-AF65-F5344CB8AC3E}">
        <p14:creationId xmlns:p14="http://schemas.microsoft.com/office/powerpoint/2010/main" val="370296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65214" y="1402915"/>
            <a:ext cx="10058400" cy="5110619"/>
          </a:xfrm>
        </p:spPr>
        <p:txBody>
          <a:bodyPr>
            <a:normAutofit lnSpcReduction="10000"/>
          </a:bodyPr>
          <a:lstStyle/>
          <a:p>
            <a:r>
              <a:rPr lang="en-US" altLang="zh-TW" sz="3000" dirty="0">
                <a:solidFill>
                  <a:srgbClr val="7030A0"/>
                </a:solidFill>
              </a:rPr>
              <a:t>(</a:t>
            </a:r>
            <a:r>
              <a:rPr lang="zh-TW" altLang="en-US" sz="3000" dirty="0">
                <a:solidFill>
                  <a:srgbClr val="7030A0"/>
                </a:solidFill>
              </a:rPr>
              <a:t>二</a:t>
            </a:r>
            <a:r>
              <a:rPr lang="en-US" altLang="zh-TW" sz="3000" dirty="0">
                <a:solidFill>
                  <a:srgbClr val="7030A0"/>
                </a:solidFill>
              </a:rPr>
              <a:t>).</a:t>
            </a:r>
            <a:r>
              <a:rPr lang="zh-TW" altLang="en-US" sz="3000" dirty="0">
                <a:solidFill>
                  <a:srgbClr val="7030A0"/>
                </a:solidFill>
              </a:rPr>
              <a:t>實施家庭閱讀契約活動後，家長的告白</a:t>
            </a:r>
            <a:endParaRPr lang="en-US" altLang="zh-TW" sz="3000" dirty="0">
              <a:solidFill>
                <a:srgbClr val="7030A0"/>
              </a:solidFill>
            </a:endParaRPr>
          </a:p>
          <a:p>
            <a:r>
              <a:rPr lang="zh-TW" altLang="zh-TW" dirty="0">
                <a:solidFill>
                  <a:schemeClr val="accent1">
                    <a:lumMod val="75000"/>
                  </a:schemeClr>
                </a:solidFill>
              </a:rPr>
              <a:t>孩子學會到圖書館借書，也</a:t>
            </a:r>
            <a:r>
              <a:rPr lang="zh-TW" altLang="zh-TW" b="1" u="sng" dirty="0">
                <a:solidFill>
                  <a:schemeClr val="accent1">
                    <a:lumMod val="75000"/>
                  </a:schemeClr>
                </a:solidFill>
              </a:rPr>
              <a:t>更喜歡上圖書館</a:t>
            </a:r>
            <a:r>
              <a:rPr lang="zh-TW" altLang="zh-TW" dirty="0">
                <a:solidFill>
                  <a:schemeClr val="accent1">
                    <a:lumMod val="75000"/>
                  </a:schemeClr>
                </a:solidFill>
              </a:rPr>
              <a:t>。</a:t>
            </a:r>
          </a:p>
          <a:p>
            <a:r>
              <a:rPr lang="zh-TW" altLang="zh-TW" dirty="0">
                <a:solidFill>
                  <a:schemeClr val="accent1">
                    <a:lumMod val="75000"/>
                  </a:schemeClr>
                </a:solidFill>
              </a:rPr>
              <a:t>剛開始是父母唸書給孩子，到現在孩子願意自己朗讀，進步很多，讓孩子</a:t>
            </a:r>
            <a:r>
              <a:rPr lang="zh-TW" altLang="zh-TW" b="1" u="sng" dirty="0">
                <a:solidFill>
                  <a:schemeClr val="accent1">
                    <a:lumMod val="75000"/>
                  </a:schemeClr>
                </a:solidFill>
              </a:rPr>
              <a:t>對自己更有自信</a:t>
            </a:r>
            <a:r>
              <a:rPr lang="zh-TW" altLang="zh-TW" dirty="0">
                <a:solidFill>
                  <a:schemeClr val="accent1">
                    <a:lumMod val="75000"/>
                  </a:schemeClr>
                </a:solidFill>
              </a:rPr>
              <a:t>。</a:t>
            </a:r>
          </a:p>
          <a:p>
            <a:r>
              <a:rPr lang="zh-TW" altLang="zh-TW" dirty="0">
                <a:solidFill>
                  <a:schemeClr val="accent1">
                    <a:lumMod val="75000"/>
                  </a:schemeClr>
                </a:solidFill>
              </a:rPr>
              <a:t>與孩子彼此間的看法、想法會變得很親近，因為透過書本內容來溝通更容易，</a:t>
            </a:r>
            <a:r>
              <a:rPr lang="zh-TW" altLang="zh-TW" b="1" u="sng" dirty="0">
                <a:solidFill>
                  <a:schemeClr val="accent1">
                    <a:lumMod val="75000"/>
                  </a:schemeClr>
                </a:solidFill>
              </a:rPr>
              <a:t>改變親子之間互動關係，讓親子感情更好</a:t>
            </a:r>
            <a:r>
              <a:rPr lang="zh-TW" altLang="zh-TW" dirty="0">
                <a:solidFill>
                  <a:schemeClr val="accent1">
                    <a:lumMod val="75000"/>
                  </a:schemeClr>
                </a:solidFill>
              </a:rPr>
              <a:t>。</a:t>
            </a:r>
          </a:p>
          <a:p>
            <a:pPr lvl="0"/>
            <a:r>
              <a:rPr lang="zh-TW" altLang="zh-TW" b="1" u="sng" dirty="0">
                <a:solidFill>
                  <a:schemeClr val="accent1">
                    <a:lumMod val="75000"/>
                  </a:schemeClr>
                </a:solidFill>
              </a:rPr>
              <a:t>家中看電視的時間減少了，改為一起看書</a:t>
            </a:r>
            <a:r>
              <a:rPr lang="zh-TW" altLang="zh-TW" dirty="0">
                <a:solidFill>
                  <a:schemeClr val="accent1">
                    <a:lumMod val="75000"/>
                  </a:schemeClr>
                </a:solidFill>
              </a:rPr>
              <a:t>。</a:t>
            </a:r>
          </a:p>
          <a:p>
            <a:pPr lvl="0"/>
            <a:r>
              <a:rPr lang="zh-TW" altLang="zh-TW" dirty="0">
                <a:solidFill>
                  <a:schemeClr val="accent1">
                    <a:lumMod val="75000"/>
                  </a:schemeClr>
                </a:solidFill>
              </a:rPr>
              <a:t>為陪孩子閱讀，家中</a:t>
            </a:r>
            <a:r>
              <a:rPr lang="zh-TW" altLang="en-US" dirty="0">
                <a:solidFill>
                  <a:schemeClr val="accent1">
                    <a:lumMod val="75000"/>
                  </a:schemeClr>
                </a:solidFill>
              </a:rPr>
              <a:t>同</a:t>
            </a:r>
            <a:r>
              <a:rPr lang="zh-TW" altLang="zh-TW" dirty="0">
                <a:solidFill>
                  <a:schemeClr val="accent1">
                    <a:lumMod val="75000"/>
                  </a:schemeClr>
                </a:solidFill>
              </a:rPr>
              <a:t>住成員也能人手一本書，有時</a:t>
            </a:r>
            <a:r>
              <a:rPr lang="zh-TW" altLang="zh-TW" b="1" u="sng" dirty="0">
                <a:solidFill>
                  <a:schemeClr val="accent1">
                    <a:lumMod val="75000"/>
                  </a:schemeClr>
                </a:solidFill>
              </a:rPr>
              <a:t>全家會一起討論書中有趣的地方，笑成一團。</a:t>
            </a:r>
          </a:p>
          <a:p>
            <a:pPr lvl="0"/>
            <a:r>
              <a:rPr lang="zh-TW" altLang="zh-TW" dirty="0">
                <a:solidFill>
                  <a:schemeClr val="accent1">
                    <a:lumMod val="75000"/>
                  </a:schemeClr>
                </a:solidFill>
              </a:rPr>
              <a:t>家中的</a:t>
            </a:r>
            <a:r>
              <a:rPr lang="zh-TW" altLang="en-US" dirty="0">
                <a:solidFill>
                  <a:schemeClr val="accent1">
                    <a:lumMod val="75000"/>
                  </a:schemeClr>
                </a:solidFill>
              </a:rPr>
              <a:t>兄長</a:t>
            </a:r>
            <a:r>
              <a:rPr lang="zh-TW" altLang="zh-TW" dirty="0">
                <a:solidFill>
                  <a:schemeClr val="accent1">
                    <a:lumMod val="75000"/>
                  </a:schemeClr>
                </a:solidFill>
              </a:rPr>
              <a:t>，可以</a:t>
            </a:r>
            <a:r>
              <a:rPr lang="zh-TW" altLang="zh-TW" b="1" u="sng" dirty="0">
                <a:solidFill>
                  <a:schemeClr val="accent1">
                    <a:lumMod val="75000"/>
                  </a:schemeClr>
                </a:solidFill>
              </a:rPr>
              <a:t>帶著弟弟妹妹一起共讀，感覺很棒</a:t>
            </a:r>
            <a:r>
              <a:rPr lang="zh-TW" altLang="zh-TW" dirty="0">
                <a:solidFill>
                  <a:schemeClr val="accent1">
                    <a:lumMod val="75000"/>
                  </a:schemeClr>
                </a:solidFill>
              </a:rPr>
              <a:t>。</a:t>
            </a:r>
          </a:p>
          <a:p>
            <a:endParaRPr lang="zh-TW" altLang="en-US" dirty="0"/>
          </a:p>
        </p:txBody>
      </p:sp>
      <p:sp>
        <p:nvSpPr>
          <p:cNvPr id="5" name="標題 1">
            <a:extLst>
              <a:ext uri="{FF2B5EF4-FFF2-40B4-BE49-F238E27FC236}">
                <a16:creationId xmlns:a16="http://schemas.microsoft.com/office/drawing/2014/main" id="{4F4CBB1F-24C0-4FA6-BCA4-BE162A52F202}"/>
              </a:ext>
            </a:extLst>
          </p:cNvPr>
          <p:cNvSpPr>
            <a:spLocks noGrp="1"/>
          </p:cNvSpPr>
          <p:nvPr>
            <p:ph type="title"/>
          </p:nvPr>
        </p:nvSpPr>
        <p:spPr>
          <a:xfrm>
            <a:off x="959050" y="344466"/>
            <a:ext cx="10458733" cy="1219200"/>
          </a:xfrm>
        </p:spPr>
        <p:txBody>
          <a:bodyPr>
            <a:normAutofit fontScale="90000"/>
          </a:bodyPr>
          <a:lstStyle/>
          <a:p>
            <a:r>
              <a:rPr lang="zh-TW" altLang="en-US" sz="1600" dirty="0">
                <a:solidFill>
                  <a:srgbClr val="F1471F"/>
                </a:solidFill>
                <a:latin typeface="Salesforce Sans"/>
                <a:sym typeface="Salesforce Sans"/>
              </a:rPr>
              <a:t>                                                                                                                                                              </a:t>
            </a:r>
            <a:r>
              <a:rPr lang="zh-TW" altLang="en-US" sz="2000" dirty="0">
                <a:solidFill>
                  <a:srgbClr val="F1471F"/>
                </a:solidFill>
                <a:latin typeface="Salesforce Sans"/>
                <a:sym typeface="Salesforce Sans"/>
              </a:rPr>
              <a:t>一年級</a:t>
            </a:r>
            <a:r>
              <a:rPr lang="zh-TW" altLang="en-US" sz="2000" dirty="0">
                <a:solidFill>
                  <a:schemeClr val="accent5"/>
                </a:solidFill>
                <a:latin typeface="Salesforce Sans"/>
                <a:sym typeface="Salesforce Sans"/>
              </a:rPr>
              <a:t>學習型</a:t>
            </a:r>
            <a:r>
              <a:rPr lang="zh-TW" altLang="en-US" sz="2000" dirty="0">
                <a:solidFill>
                  <a:srgbClr val="F1471F"/>
                </a:solidFill>
                <a:latin typeface="Salesforce Sans"/>
                <a:sym typeface="Salesforce Sans"/>
              </a:rPr>
              <a:t>家庭閱讀契約活動宣導</a:t>
            </a:r>
            <a:br>
              <a:rPr lang="en-US" altLang="zh-TW" sz="2000" dirty="0">
                <a:solidFill>
                  <a:srgbClr val="F1471F"/>
                </a:solidFill>
                <a:latin typeface="Salesforce Sans"/>
                <a:sym typeface="Salesforce Sans"/>
              </a:rPr>
            </a:br>
            <a:r>
              <a:rPr lang="zh-TW" altLang="en-US" dirty="0">
                <a:solidFill>
                  <a:schemeClr val="bg2">
                    <a:lumMod val="50000"/>
                  </a:schemeClr>
                </a:solidFill>
                <a:latin typeface="Salesforce Sans"/>
                <a:sym typeface="Salesforce Sans"/>
              </a:rPr>
              <a:t>一、培養閱讀習慣的好處</a:t>
            </a:r>
            <a:br>
              <a:rPr lang="en-US" altLang="zh-TW" dirty="0">
                <a:solidFill>
                  <a:srgbClr val="9A5315">
                    <a:lumMod val="50000"/>
                  </a:srgbClr>
                </a:solidFill>
                <a:latin typeface="Salesforce Sans"/>
                <a:sym typeface="Salesforce Sans"/>
              </a:rPr>
            </a:br>
            <a:endParaRPr lang="zh-TW" altLang="en-US" dirty="0"/>
          </a:p>
        </p:txBody>
      </p:sp>
    </p:spTree>
    <p:extLst>
      <p:ext uri="{BB962C8B-B14F-4D97-AF65-F5344CB8AC3E}">
        <p14:creationId xmlns:p14="http://schemas.microsoft.com/office/powerpoint/2010/main" val="275410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65214" y="1402915"/>
            <a:ext cx="10058400" cy="5073041"/>
          </a:xfrm>
        </p:spPr>
        <p:txBody>
          <a:bodyPr>
            <a:normAutofit lnSpcReduction="10000"/>
          </a:bodyPr>
          <a:lstStyle/>
          <a:p>
            <a:r>
              <a:rPr lang="en-US" altLang="zh-TW" dirty="0">
                <a:solidFill>
                  <a:srgbClr val="7030A0"/>
                </a:solidFill>
              </a:rPr>
              <a:t>(</a:t>
            </a:r>
            <a:r>
              <a:rPr lang="zh-TW" altLang="en-US" dirty="0">
                <a:solidFill>
                  <a:srgbClr val="7030A0"/>
                </a:solidFill>
              </a:rPr>
              <a:t>二</a:t>
            </a:r>
            <a:r>
              <a:rPr lang="en-US" altLang="zh-TW" dirty="0">
                <a:solidFill>
                  <a:srgbClr val="7030A0"/>
                </a:solidFill>
              </a:rPr>
              <a:t>).</a:t>
            </a:r>
            <a:r>
              <a:rPr lang="zh-TW" altLang="en-US" dirty="0">
                <a:solidFill>
                  <a:srgbClr val="7030A0"/>
                </a:solidFill>
              </a:rPr>
              <a:t>實施家庭閱讀契約活動後，家長的告白</a:t>
            </a:r>
            <a:endParaRPr lang="en-US" altLang="zh-TW" dirty="0">
              <a:solidFill>
                <a:srgbClr val="7030A0"/>
              </a:solidFill>
            </a:endParaRPr>
          </a:p>
          <a:p>
            <a:pPr lvl="0"/>
            <a:r>
              <a:rPr lang="zh-TW" altLang="zh-TW" dirty="0"/>
              <a:t>從一年級開始實施很棒，對小朋友幫助很大，</a:t>
            </a:r>
            <a:r>
              <a:rPr lang="zh-TW" altLang="zh-TW" b="1" u="sng" dirty="0"/>
              <a:t>一年級時間最多</a:t>
            </a:r>
            <a:r>
              <a:rPr lang="zh-TW" altLang="zh-TW" dirty="0"/>
              <a:t>，趁小朋友對新學校還很有新鮮感時，</a:t>
            </a:r>
            <a:r>
              <a:rPr lang="zh-TW" altLang="zh-TW" b="1" u="sng" dirty="0"/>
              <a:t>要孩子配合比較容易施行</a:t>
            </a:r>
            <a:r>
              <a:rPr lang="zh-TW" altLang="zh-TW" dirty="0"/>
              <a:t>。</a:t>
            </a:r>
          </a:p>
          <a:p>
            <a:pPr lvl="0"/>
            <a:r>
              <a:rPr lang="zh-TW" altLang="zh-TW" dirty="0"/>
              <a:t>很支持，希望能盡力教導小孩養成大量閱讀的習慣，也希望書本能成為他們一輩子的朋友。</a:t>
            </a:r>
          </a:p>
          <a:p>
            <a:r>
              <a:rPr lang="zh-TW" altLang="zh-TW" b="1" u="sng" dirty="0"/>
              <a:t>雖然很累，但若能養成習慣，真的是件很值得的事！</a:t>
            </a:r>
          </a:p>
          <a:p>
            <a:r>
              <a:rPr lang="zh-TW" altLang="zh-TW" b="1" u="sng" dirty="0"/>
              <a:t>以往與孩子共讀，總不能持之以恆，藉由學校的助力</a:t>
            </a:r>
            <a:r>
              <a:rPr lang="zh-TW" altLang="zh-TW" dirty="0"/>
              <a:t>，可使孩子將共讀活動，</a:t>
            </a:r>
            <a:r>
              <a:rPr lang="zh-TW" altLang="zh-TW" b="1" u="sng" dirty="0"/>
              <a:t>當成每日必行的習慣了</a:t>
            </a:r>
            <a:r>
              <a:rPr lang="zh-TW" altLang="zh-TW" dirty="0"/>
              <a:t>。</a:t>
            </a:r>
          </a:p>
          <a:p>
            <a:r>
              <a:rPr lang="zh-TW" altLang="zh-TW" dirty="0"/>
              <a:t>家長與小朋友都要付出時間與精神，但回饋是非常正面的，尤其閱讀到小朋友喜歡的文章時，</a:t>
            </a:r>
            <a:r>
              <a:rPr lang="zh-TW" altLang="zh-TW" b="1" u="sng" dirty="0"/>
              <a:t>孩子還會發表自己的看法</a:t>
            </a:r>
            <a:r>
              <a:rPr lang="zh-TW" altLang="zh-TW" dirty="0"/>
              <a:t>，雖不太成熟，但也是</a:t>
            </a:r>
            <a:r>
              <a:rPr lang="zh-TW" altLang="zh-TW" b="1" u="sng" dirty="0"/>
              <a:t>成功帶動孩子思考與表達能力。</a:t>
            </a:r>
          </a:p>
          <a:p>
            <a:endParaRPr lang="zh-TW" altLang="en-US" dirty="0">
              <a:solidFill>
                <a:schemeClr val="bg2">
                  <a:lumMod val="50000"/>
                </a:schemeClr>
              </a:solidFill>
            </a:endParaRPr>
          </a:p>
        </p:txBody>
      </p:sp>
      <p:sp>
        <p:nvSpPr>
          <p:cNvPr id="5" name="標題 1">
            <a:extLst>
              <a:ext uri="{FF2B5EF4-FFF2-40B4-BE49-F238E27FC236}">
                <a16:creationId xmlns:a16="http://schemas.microsoft.com/office/drawing/2014/main" id="{1FFD5E64-F024-478F-ABAF-F86721A6F1BC}"/>
              </a:ext>
            </a:extLst>
          </p:cNvPr>
          <p:cNvSpPr>
            <a:spLocks noGrp="1"/>
          </p:cNvSpPr>
          <p:nvPr>
            <p:ph type="title"/>
          </p:nvPr>
        </p:nvSpPr>
        <p:spPr>
          <a:xfrm>
            <a:off x="865047" y="559388"/>
            <a:ext cx="10458733" cy="1219200"/>
          </a:xfrm>
        </p:spPr>
        <p:txBody>
          <a:bodyPr>
            <a:normAutofit fontScale="90000"/>
          </a:bodyPr>
          <a:lstStyle/>
          <a:p>
            <a:r>
              <a:rPr lang="zh-TW" altLang="en-US" sz="1600" dirty="0">
                <a:solidFill>
                  <a:srgbClr val="F1471F"/>
                </a:solidFill>
                <a:latin typeface="Salesforce Sans"/>
                <a:sym typeface="Salesforce Sans"/>
              </a:rPr>
              <a:t>                                                                                                                                                              </a:t>
            </a:r>
            <a:r>
              <a:rPr lang="zh-TW" altLang="en-US" sz="2000" dirty="0">
                <a:solidFill>
                  <a:schemeClr val="accent5"/>
                </a:solidFill>
                <a:latin typeface="Salesforce Sans"/>
                <a:sym typeface="Salesforce Sans"/>
              </a:rPr>
              <a:t>學習型</a:t>
            </a:r>
            <a:r>
              <a:rPr lang="zh-TW" altLang="en-US" sz="2000" dirty="0">
                <a:solidFill>
                  <a:srgbClr val="F1471F"/>
                </a:solidFill>
                <a:latin typeface="Salesforce Sans"/>
                <a:sym typeface="Salesforce Sans"/>
              </a:rPr>
              <a:t>家庭閱讀契約活動宣導</a:t>
            </a:r>
            <a:br>
              <a:rPr lang="en-US" altLang="zh-TW" sz="2000" dirty="0">
                <a:solidFill>
                  <a:srgbClr val="F1471F"/>
                </a:solidFill>
                <a:latin typeface="Salesforce Sans"/>
                <a:sym typeface="Salesforce Sans"/>
              </a:rPr>
            </a:br>
            <a:r>
              <a:rPr lang="zh-TW" altLang="en-US" dirty="0">
                <a:solidFill>
                  <a:schemeClr val="bg2">
                    <a:lumMod val="50000"/>
                  </a:schemeClr>
                </a:solidFill>
                <a:latin typeface="Salesforce Sans"/>
                <a:sym typeface="Salesforce Sans"/>
              </a:rPr>
              <a:t>一、培養閱讀習慣的好處</a:t>
            </a:r>
            <a:br>
              <a:rPr lang="en-US" altLang="zh-TW" dirty="0">
                <a:solidFill>
                  <a:srgbClr val="9A5315">
                    <a:lumMod val="50000"/>
                  </a:srgbClr>
                </a:solidFill>
                <a:latin typeface="Salesforce Sans"/>
                <a:sym typeface="Salesforce Sans"/>
              </a:rPr>
            </a:br>
            <a:endParaRPr lang="zh-TW" altLang="en-US" dirty="0"/>
          </a:p>
        </p:txBody>
      </p:sp>
    </p:spTree>
    <p:extLst>
      <p:ext uri="{BB962C8B-B14F-4D97-AF65-F5344CB8AC3E}">
        <p14:creationId xmlns:p14="http://schemas.microsoft.com/office/powerpoint/2010/main" val="69733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6717" y="1402914"/>
            <a:ext cx="10534389" cy="5035463"/>
          </a:xfrm>
        </p:spPr>
        <p:txBody>
          <a:bodyPr>
            <a:normAutofit lnSpcReduction="10000"/>
          </a:bodyPr>
          <a:lstStyle/>
          <a:p>
            <a:r>
              <a:rPr lang="en-US" altLang="zh-TW" dirty="0">
                <a:solidFill>
                  <a:srgbClr val="7030A0"/>
                </a:solidFill>
              </a:rPr>
              <a:t>(</a:t>
            </a:r>
            <a:r>
              <a:rPr lang="zh-TW" altLang="en-US" dirty="0">
                <a:solidFill>
                  <a:srgbClr val="7030A0"/>
                </a:solidFill>
              </a:rPr>
              <a:t>二</a:t>
            </a:r>
            <a:r>
              <a:rPr lang="en-US" altLang="zh-TW" dirty="0">
                <a:solidFill>
                  <a:srgbClr val="7030A0"/>
                </a:solidFill>
              </a:rPr>
              <a:t>).</a:t>
            </a:r>
            <a:r>
              <a:rPr lang="zh-TW" altLang="en-US" dirty="0">
                <a:solidFill>
                  <a:srgbClr val="7030A0"/>
                </a:solidFill>
              </a:rPr>
              <a:t>實施家庭閱讀契約活動後，家長的告白</a:t>
            </a:r>
            <a:endParaRPr lang="en-US" altLang="zh-TW" dirty="0">
              <a:solidFill>
                <a:srgbClr val="7030A0"/>
              </a:solidFill>
            </a:endParaRPr>
          </a:p>
          <a:p>
            <a:r>
              <a:rPr lang="zh-TW" altLang="zh-TW" dirty="0"/>
              <a:t>非常認同此活動，讓大家有一共同往前的力量，希望能一直保持這樣的信念，帶動敦小的閱讀風氣，家長很支持並感謝學校及娟娟老師積極的推動。</a:t>
            </a:r>
            <a:endParaRPr lang="en-US" altLang="zh-TW" dirty="0"/>
          </a:p>
          <a:p>
            <a:pPr lvl="0"/>
            <a:r>
              <a:rPr lang="zh-TW" altLang="zh-TW" dirty="0"/>
              <a:t>藉由閱讀專文，了解到怎麼與</a:t>
            </a:r>
            <a:r>
              <a:rPr lang="zh-TW" altLang="zh-TW" b="1" u="sng" dirty="0"/>
              <a:t>孩子共讀的技巧，知道挑書的方向</a:t>
            </a:r>
            <a:r>
              <a:rPr lang="zh-TW" altLang="zh-TW" dirty="0"/>
              <a:t>，要適時調整閱讀的步驟，受益良多。</a:t>
            </a:r>
          </a:p>
          <a:p>
            <a:pPr lvl="0"/>
            <a:r>
              <a:rPr lang="zh-TW" altLang="zh-TW" dirty="0"/>
              <a:t>專文所提到的閱讀狀況，常常就是我們所面臨的問題，藉由專家提供意見、方法，讓我們</a:t>
            </a:r>
            <a:r>
              <a:rPr lang="zh-TW" altLang="zh-TW" b="1" u="sng" dirty="0"/>
              <a:t>更有信心努力持續與孩子共讀</a:t>
            </a:r>
            <a:r>
              <a:rPr lang="zh-TW" altLang="zh-TW" dirty="0"/>
              <a:t>。</a:t>
            </a:r>
          </a:p>
          <a:p>
            <a:r>
              <a:rPr lang="zh-TW" altLang="zh-TW" dirty="0"/>
              <a:t>專文可以教導我們如何做好親子共讀，帶領我們建立良好的親子關係，適時提醒我們</a:t>
            </a:r>
            <a:r>
              <a:rPr lang="zh-TW" altLang="zh-TW" b="1" u="sng" dirty="0"/>
              <a:t>如何選擇書籍重點</a:t>
            </a:r>
            <a:r>
              <a:rPr lang="zh-TW" altLang="zh-TW" dirty="0"/>
              <a:t>。</a:t>
            </a:r>
            <a:endParaRPr lang="en-US" altLang="zh-TW" dirty="0"/>
          </a:p>
          <a:p>
            <a:r>
              <a:rPr lang="zh-TW" altLang="en-US" dirty="0"/>
              <a:t>從所提供的文章中，也可以</a:t>
            </a:r>
            <a:r>
              <a:rPr lang="zh-TW" altLang="en-US" b="1" u="sng" dirty="0"/>
              <a:t>學到許多孩子行為管教的方法及閱讀理解的策略</a:t>
            </a:r>
            <a:r>
              <a:rPr lang="zh-TW" altLang="en-US" dirty="0"/>
              <a:t>，對於管教孩子及幫助孩子理解能力，非常有幫助</a:t>
            </a:r>
            <a:endParaRPr lang="zh-TW" altLang="zh-TW" dirty="0"/>
          </a:p>
          <a:p>
            <a:endParaRPr lang="zh-TW" altLang="en-US" dirty="0"/>
          </a:p>
        </p:txBody>
      </p:sp>
      <p:sp>
        <p:nvSpPr>
          <p:cNvPr id="5" name="標題 1">
            <a:extLst>
              <a:ext uri="{FF2B5EF4-FFF2-40B4-BE49-F238E27FC236}">
                <a16:creationId xmlns:a16="http://schemas.microsoft.com/office/drawing/2014/main" id="{6BE18FA5-BAB0-4C81-A80C-4FE742279F6C}"/>
              </a:ext>
            </a:extLst>
          </p:cNvPr>
          <p:cNvSpPr>
            <a:spLocks noGrp="1"/>
          </p:cNvSpPr>
          <p:nvPr>
            <p:ph type="title"/>
          </p:nvPr>
        </p:nvSpPr>
        <p:spPr>
          <a:xfrm>
            <a:off x="865047" y="559388"/>
            <a:ext cx="10458733" cy="1219200"/>
          </a:xfrm>
        </p:spPr>
        <p:txBody>
          <a:bodyPr>
            <a:normAutofit fontScale="90000"/>
          </a:bodyPr>
          <a:lstStyle/>
          <a:p>
            <a:r>
              <a:rPr lang="zh-TW" altLang="en-US" sz="1600" dirty="0">
                <a:solidFill>
                  <a:srgbClr val="F1471F"/>
                </a:solidFill>
                <a:latin typeface="Salesforce Sans"/>
                <a:sym typeface="Salesforce Sans"/>
              </a:rPr>
              <a:t>                                                                                                                                                              </a:t>
            </a:r>
            <a:r>
              <a:rPr lang="zh-TW" altLang="en-US" sz="2000" dirty="0">
                <a:solidFill>
                  <a:srgbClr val="F1471F"/>
                </a:solidFill>
                <a:latin typeface="Salesforce Sans"/>
                <a:sym typeface="Salesforce Sans"/>
              </a:rPr>
              <a:t>一年級</a:t>
            </a:r>
            <a:r>
              <a:rPr lang="zh-TW" altLang="en-US" sz="2000" dirty="0">
                <a:solidFill>
                  <a:schemeClr val="accent5"/>
                </a:solidFill>
                <a:latin typeface="Salesforce Sans"/>
                <a:sym typeface="Salesforce Sans"/>
              </a:rPr>
              <a:t>學習型</a:t>
            </a:r>
            <a:r>
              <a:rPr lang="zh-TW" altLang="en-US" sz="2000" dirty="0">
                <a:solidFill>
                  <a:srgbClr val="F1471F"/>
                </a:solidFill>
                <a:latin typeface="Salesforce Sans"/>
                <a:sym typeface="Salesforce Sans"/>
              </a:rPr>
              <a:t>家庭閱讀契約活動宣導</a:t>
            </a:r>
            <a:br>
              <a:rPr lang="en-US" altLang="zh-TW" sz="2000" dirty="0">
                <a:solidFill>
                  <a:srgbClr val="F1471F"/>
                </a:solidFill>
                <a:latin typeface="Salesforce Sans"/>
                <a:sym typeface="Salesforce Sans"/>
              </a:rPr>
            </a:br>
            <a:r>
              <a:rPr lang="zh-TW" altLang="en-US" dirty="0">
                <a:solidFill>
                  <a:schemeClr val="bg2">
                    <a:lumMod val="50000"/>
                  </a:schemeClr>
                </a:solidFill>
                <a:latin typeface="Salesforce Sans"/>
                <a:sym typeface="Salesforce Sans"/>
              </a:rPr>
              <a:t>一、培養閱讀習慣的好處</a:t>
            </a:r>
            <a:br>
              <a:rPr lang="en-US" altLang="zh-TW" dirty="0">
                <a:solidFill>
                  <a:srgbClr val="9A5315">
                    <a:lumMod val="50000"/>
                  </a:srgbClr>
                </a:solidFill>
                <a:latin typeface="Salesforce Sans"/>
                <a:sym typeface="Salesforce Sans"/>
              </a:rPr>
            </a:br>
            <a:endParaRPr lang="zh-TW" altLang="en-US" dirty="0"/>
          </a:p>
        </p:txBody>
      </p:sp>
    </p:spTree>
    <p:extLst>
      <p:ext uri="{BB962C8B-B14F-4D97-AF65-F5344CB8AC3E}">
        <p14:creationId xmlns:p14="http://schemas.microsoft.com/office/powerpoint/2010/main" val="304943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2375" y="1039659"/>
            <a:ext cx="10058400" cy="5486401"/>
          </a:xfrm>
        </p:spPr>
        <p:txBody>
          <a:bodyPr>
            <a:normAutofit fontScale="92500" lnSpcReduction="10000"/>
          </a:bodyPr>
          <a:lstStyle/>
          <a:p>
            <a:r>
              <a:rPr lang="en-US" altLang="zh-TW" dirty="0"/>
              <a:t>(</a:t>
            </a:r>
            <a:r>
              <a:rPr lang="zh-TW" altLang="en-US" dirty="0"/>
              <a:t>三</a:t>
            </a:r>
            <a:r>
              <a:rPr lang="en-US" altLang="zh-TW" dirty="0"/>
              <a:t>).</a:t>
            </a:r>
            <a:r>
              <a:rPr lang="zh-TW" altLang="en-US" dirty="0"/>
              <a:t>實施後，問卷統計數字</a:t>
            </a:r>
            <a:endParaRPr lang="en-US" altLang="zh-TW" dirty="0"/>
          </a:p>
          <a:p>
            <a:r>
              <a:rPr lang="en-US" altLang="zh-TW" dirty="0"/>
              <a:t>90.7%</a:t>
            </a:r>
            <a:r>
              <a:rPr lang="zh-TW" altLang="en-US" dirty="0"/>
              <a:t>的孩子認為自己比以前更喜歡看課外書</a:t>
            </a:r>
            <a:endParaRPr lang="en-US" altLang="zh-TW" dirty="0"/>
          </a:p>
          <a:p>
            <a:r>
              <a:rPr lang="en-US" altLang="zh-TW" dirty="0"/>
              <a:t>96.7%</a:t>
            </a:r>
            <a:r>
              <a:rPr lang="zh-TW" altLang="en-US" dirty="0"/>
              <a:t>的孩子認為看課外書是有趣快樂的事</a:t>
            </a:r>
            <a:endParaRPr lang="en-US" altLang="zh-TW" dirty="0"/>
          </a:p>
          <a:p>
            <a:r>
              <a:rPr lang="en-US" altLang="zh-TW" dirty="0"/>
              <a:t>81.4%</a:t>
            </a:r>
            <a:r>
              <a:rPr lang="zh-TW" altLang="en-US" dirty="0"/>
              <a:t>的孩子認為自己已習慣每天看課外書</a:t>
            </a:r>
            <a:endParaRPr lang="en-US" altLang="zh-TW" dirty="0"/>
          </a:p>
          <a:p>
            <a:r>
              <a:rPr lang="en-US" altLang="zh-TW" dirty="0"/>
              <a:t>87%</a:t>
            </a:r>
            <a:r>
              <a:rPr lang="zh-TW" altLang="en-US" dirty="0"/>
              <a:t>的家長每天都會撥出</a:t>
            </a:r>
            <a:r>
              <a:rPr lang="en-US" altLang="zh-TW" dirty="0"/>
              <a:t>15-30</a:t>
            </a:r>
            <a:r>
              <a:rPr lang="zh-TW" altLang="en-US" dirty="0"/>
              <a:t>分鐘的伴讀</a:t>
            </a:r>
            <a:endParaRPr lang="en-US" altLang="zh-TW" dirty="0"/>
          </a:p>
          <a:p>
            <a:r>
              <a:rPr lang="en-US" altLang="zh-TW" dirty="0"/>
              <a:t>99%</a:t>
            </a:r>
            <a:r>
              <a:rPr lang="zh-TW" altLang="en-US" dirty="0"/>
              <a:t>的家長看到自己孩子在閱讀上的進步</a:t>
            </a:r>
            <a:endParaRPr lang="en-US" altLang="zh-TW" dirty="0"/>
          </a:p>
          <a:p>
            <a:r>
              <a:rPr lang="en-US" altLang="zh-TW" dirty="0"/>
              <a:t>97%</a:t>
            </a:r>
            <a:r>
              <a:rPr lang="zh-TW" altLang="en-US" dirty="0"/>
              <a:t>的家長認為家中的親子關係更為親密</a:t>
            </a:r>
            <a:endParaRPr lang="en-US" altLang="zh-TW" dirty="0"/>
          </a:p>
          <a:p>
            <a:r>
              <a:rPr lang="en-US" altLang="zh-TW" dirty="0"/>
              <a:t>99%</a:t>
            </a:r>
            <a:r>
              <a:rPr lang="zh-TW" altLang="en-US" dirty="0"/>
              <a:t>的家長認為閱讀專文給予他們實際的幫助</a:t>
            </a:r>
            <a:endParaRPr lang="en-US" altLang="zh-TW" dirty="0"/>
          </a:p>
          <a:p>
            <a:r>
              <a:rPr lang="en-US" altLang="zh-TW" dirty="0"/>
              <a:t>90%</a:t>
            </a:r>
            <a:r>
              <a:rPr lang="zh-TW" altLang="en-US" dirty="0"/>
              <a:t>的家長認為自己的孩子比以前對閱讀更有興趣</a:t>
            </a:r>
            <a:endParaRPr lang="en-US" altLang="zh-TW" dirty="0"/>
          </a:p>
          <a:p>
            <a:r>
              <a:rPr lang="zh-TW" altLang="en-US" sz="3600" dirty="0"/>
              <a:t>全數的家長都贊同家庭閱讀契約活動應該持續實施</a:t>
            </a:r>
            <a:endParaRPr lang="en-US" altLang="zh-TW" sz="3600" dirty="0"/>
          </a:p>
          <a:p>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881" y="2504931"/>
            <a:ext cx="2654018" cy="2642222"/>
          </a:xfrm>
          <a:prstGeom prst="rect">
            <a:avLst/>
          </a:prstGeom>
        </p:spPr>
      </p:pic>
      <p:sp>
        <p:nvSpPr>
          <p:cNvPr id="6" name="標題 1">
            <a:extLst>
              <a:ext uri="{FF2B5EF4-FFF2-40B4-BE49-F238E27FC236}">
                <a16:creationId xmlns:a16="http://schemas.microsoft.com/office/drawing/2014/main" id="{11F264DB-FCEA-4445-920E-033BC4A829C6}"/>
              </a:ext>
            </a:extLst>
          </p:cNvPr>
          <p:cNvSpPr>
            <a:spLocks noGrp="1"/>
          </p:cNvSpPr>
          <p:nvPr>
            <p:ph type="title"/>
          </p:nvPr>
        </p:nvSpPr>
        <p:spPr>
          <a:xfrm>
            <a:off x="702208" y="268831"/>
            <a:ext cx="10458733" cy="1219200"/>
          </a:xfrm>
        </p:spPr>
        <p:txBody>
          <a:bodyPr>
            <a:normAutofit fontScale="90000"/>
          </a:bodyPr>
          <a:lstStyle/>
          <a:p>
            <a:r>
              <a:rPr lang="zh-TW" altLang="en-US" sz="1600" dirty="0">
                <a:solidFill>
                  <a:srgbClr val="F1471F"/>
                </a:solidFill>
                <a:latin typeface="Salesforce Sans"/>
                <a:sym typeface="Salesforce Sans"/>
              </a:rPr>
              <a:t>                                                                                                                                                              </a:t>
            </a:r>
            <a:r>
              <a:rPr lang="zh-TW" altLang="en-US" sz="2000" dirty="0">
                <a:solidFill>
                  <a:srgbClr val="F1471F"/>
                </a:solidFill>
                <a:latin typeface="Salesforce Sans"/>
                <a:sym typeface="Salesforce Sans"/>
              </a:rPr>
              <a:t>一年級</a:t>
            </a:r>
            <a:r>
              <a:rPr lang="zh-TW" altLang="en-US" sz="2000" dirty="0">
                <a:solidFill>
                  <a:schemeClr val="accent5"/>
                </a:solidFill>
                <a:latin typeface="Salesforce Sans"/>
                <a:sym typeface="Salesforce Sans"/>
              </a:rPr>
              <a:t>學習型</a:t>
            </a:r>
            <a:r>
              <a:rPr lang="zh-TW" altLang="en-US" sz="2000" dirty="0">
                <a:solidFill>
                  <a:srgbClr val="F1471F"/>
                </a:solidFill>
                <a:latin typeface="Salesforce Sans"/>
                <a:sym typeface="Salesforce Sans"/>
              </a:rPr>
              <a:t>家庭閱讀契約活動宣導</a:t>
            </a:r>
            <a:br>
              <a:rPr lang="en-US" altLang="zh-TW" sz="2000" dirty="0">
                <a:solidFill>
                  <a:srgbClr val="F1471F"/>
                </a:solidFill>
                <a:latin typeface="Salesforce Sans"/>
                <a:sym typeface="Salesforce Sans"/>
              </a:rPr>
            </a:br>
            <a:r>
              <a:rPr lang="zh-TW" altLang="en-US" dirty="0">
                <a:solidFill>
                  <a:schemeClr val="bg2">
                    <a:lumMod val="50000"/>
                  </a:schemeClr>
                </a:solidFill>
                <a:latin typeface="Salesforce Sans"/>
                <a:sym typeface="Salesforce Sans"/>
              </a:rPr>
              <a:t>一、培養閱讀習慣的好處</a:t>
            </a:r>
            <a:br>
              <a:rPr lang="en-US" altLang="zh-TW" dirty="0">
                <a:solidFill>
                  <a:srgbClr val="9A5315">
                    <a:lumMod val="50000"/>
                  </a:srgbClr>
                </a:solidFill>
                <a:latin typeface="Salesforce Sans"/>
                <a:sym typeface="Salesforce Sans"/>
              </a:rPr>
            </a:br>
            <a:endParaRPr lang="zh-TW" altLang="en-US" dirty="0"/>
          </a:p>
        </p:txBody>
      </p:sp>
    </p:spTree>
    <p:extLst>
      <p:ext uri="{BB962C8B-B14F-4D97-AF65-F5344CB8AC3E}">
        <p14:creationId xmlns:p14="http://schemas.microsoft.com/office/powerpoint/2010/main" val="317977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45571" y="99701"/>
            <a:ext cx="10659150" cy="1219200"/>
          </a:xfrm>
        </p:spPr>
        <p:txBody>
          <a:bodyPr/>
          <a:lstStyle/>
          <a:p>
            <a:r>
              <a:rPr lang="zh-TW" altLang="en-US" sz="1800" dirty="0">
                <a:solidFill>
                  <a:srgbClr val="F1471F"/>
                </a:solidFill>
                <a:latin typeface="Salesforce Sans"/>
                <a:sym typeface="Salesforce Sans"/>
              </a:rPr>
              <a:t>                                                                                                                               學習型家庭閱讀契約活動宣導</a:t>
            </a:r>
            <a:br>
              <a:rPr lang="en-US" altLang="zh-TW" dirty="0">
                <a:solidFill>
                  <a:srgbClr val="F1471F"/>
                </a:solidFill>
                <a:latin typeface="Salesforce Sans"/>
                <a:sym typeface="Salesforce Sans"/>
              </a:rPr>
            </a:br>
            <a:r>
              <a:rPr lang="zh-TW" altLang="en-US" sz="3200" dirty="0">
                <a:solidFill>
                  <a:schemeClr val="bg2">
                    <a:lumMod val="50000"/>
                  </a:schemeClr>
                </a:solidFill>
                <a:latin typeface="Salesforce Sans"/>
                <a:sym typeface="Salesforce Sans"/>
              </a:rPr>
              <a:t>二、實施方式及策略說明</a:t>
            </a:r>
            <a:endParaRPr lang="zh-TW" altLang="en-US" sz="3200" dirty="0"/>
          </a:p>
        </p:txBody>
      </p:sp>
      <p:pic>
        <p:nvPicPr>
          <p:cNvPr id="47" name="圖片 46">
            <a:extLst>
              <a:ext uri="{FF2B5EF4-FFF2-40B4-BE49-F238E27FC236}">
                <a16:creationId xmlns:a16="http://schemas.microsoft.com/office/drawing/2014/main" id="{2C35A4FF-A630-4002-9D4B-BE18FF9A93FB}"/>
              </a:ext>
            </a:extLst>
          </p:cNvPr>
          <p:cNvPicPr>
            <a:picLocks noChangeAspect="1"/>
          </p:cNvPicPr>
          <p:nvPr/>
        </p:nvPicPr>
        <p:blipFill>
          <a:blip r:embed="rId2"/>
          <a:stretch>
            <a:fillRect/>
          </a:stretch>
        </p:blipFill>
        <p:spPr>
          <a:xfrm>
            <a:off x="3027426" y="1318901"/>
            <a:ext cx="6644608" cy="5210688"/>
          </a:xfrm>
          <a:prstGeom prst="rect">
            <a:avLst/>
          </a:prstGeom>
        </p:spPr>
      </p:pic>
    </p:spTree>
    <p:extLst>
      <p:ext uri="{BB962C8B-B14F-4D97-AF65-F5344CB8AC3E}">
        <p14:creationId xmlns:p14="http://schemas.microsoft.com/office/powerpoint/2010/main" val="222551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大自然插畫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29_TF03431377.potx" id="{5F11E0DD-30B8-4A83-86E1-3832B0A07BB5}" vid="{756EBAC3-D534-49DF-AED1-697ACE8B1B09}"/>
    </a:ext>
  </a:extLst>
</a:theme>
</file>

<file path=ppt/theme/theme2.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以繪畫表現景觀設計的自然風景簡報 (寬螢幕)</Template>
  <TotalTime>2257</TotalTime>
  <Words>1847</Words>
  <Application>Microsoft Office PowerPoint</Application>
  <PresentationFormat>寬螢幕</PresentationFormat>
  <Paragraphs>102</Paragraphs>
  <Slides>14</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14</vt:i4>
      </vt:variant>
    </vt:vector>
  </HeadingPairs>
  <TitlesOfParts>
    <vt:vector size="20" baseType="lpstr">
      <vt:lpstr>Salesforce Sans</vt:lpstr>
      <vt:lpstr>微軟正黑體</vt:lpstr>
      <vt:lpstr>新細明體</vt:lpstr>
      <vt:lpstr>Arial</vt:lpstr>
      <vt:lpstr>Calibri</vt:lpstr>
      <vt:lpstr>大自然插畫 16X9</vt:lpstr>
      <vt:lpstr>臺北市敦化國小</vt:lpstr>
      <vt:lpstr>                                                                     學習型家庭閱讀契約活動宣導 報告內容</vt:lpstr>
      <vt:lpstr>                                                                                                                             學習型家庭閱讀契約活動宣導 一、前言 </vt:lpstr>
      <vt:lpstr>                                                                                                                                                              一年級學習型家庭閱讀契約活動宣導 一、培養閱讀習慣的好處 </vt:lpstr>
      <vt:lpstr>                                                                                                                                                              一年級學習型家庭閱讀契約活動宣導 一、培養閱讀習慣的好處 </vt:lpstr>
      <vt:lpstr>                                                                                                                                                              學習型家庭閱讀契約活動宣導 一、培養閱讀習慣的好處 </vt:lpstr>
      <vt:lpstr>                                                                                                                                                              一年級學習型家庭閱讀契約活動宣導 一、培養閱讀習慣的好處 </vt:lpstr>
      <vt:lpstr>                                                                                                                                                              一年級學習型家庭閱讀契約活動宣導 一、培養閱讀習慣的好處 </vt:lpstr>
      <vt:lpstr>                                                                                                                               學習型家庭閱讀契約活動宣導 二、實施方式及策略說明</vt:lpstr>
      <vt:lpstr>                                                                                                                               學習型家庭閱讀契約活動宣導 二、實施方式及策略明</vt:lpstr>
      <vt:lpstr>                                                                                                                               學習型家庭閱讀契約活動宣導 二、實施方式及策略說明</vt:lpstr>
      <vt:lpstr>                                                                                                                               學習型家庭閱讀契約活動宣導 二、實施方式及策略說明</vt:lpstr>
      <vt:lpstr>                                                                                                                               學習型家庭閱讀契約活動宣導 二、實施方式及策略說明</vt:lpstr>
      <vt:lpstr>                                                                                                                               學習型家庭閱讀契約活動宣導 三、閱讀習慣培養的致勝關鍵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臺北市敦化國小60週年慶</dc:title>
  <dc:creator>陳娟娟</dc:creator>
  <cp:lastModifiedBy>陳娟娟</cp:lastModifiedBy>
  <cp:revision>88</cp:revision>
  <cp:lastPrinted>2021-08-25T04:00:21Z</cp:lastPrinted>
  <dcterms:created xsi:type="dcterms:W3CDTF">2018-04-27T04:40:24Z</dcterms:created>
  <dcterms:modified xsi:type="dcterms:W3CDTF">2023-08-23T03:44:26Z</dcterms:modified>
</cp:coreProperties>
</file>