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sldIdLst>
    <p:sldId id="256" r:id="rId2"/>
    <p:sldId id="305" r:id="rId3"/>
    <p:sldId id="257" r:id="rId4"/>
    <p:sldId id="288" r:id="rId5"/>
    <p:sldId id="306" r:id="rId6"/>
    <p:sldId id="341" r:id="rId7"/>
    <p:sldId id="307" r:id="rId8"/>
    <p:sldId id="344" r:id="rId9"/>
    <p:sldId id="343" r:id="rId10"/>
    <p:sldId id="308" r:id="rId11"/>
    <p:sldId id="310" r:id="rId12"/>
    <p:sldId id="309" r:id="rId13"/>
    <p:sldId id="337" r:id="rId14"/>
    <p:sldId id="345" r:id="rId15"/>
    <p:sldId id="319" r:id="rId16"/>
    <p:sldId id="312" r:id="rId17"/>
    <p:sldId id="289" r:id="rId18"/>
    <p:sldId id="313" r:id="rId19"/>
    <p:sldId id="314" r:id="rId20"/>
    <p:sldId id="293" r:id="rId21"/>
    <p:sldId id="295" r:id="rId22"/>
    <p:sldId id="300" r:id="rId23"/>
    <p:sldId id="342" r:id="rId24"/>
    <p:sldId id="315" r:id="rId25"/>
    <p:sldId id="321" r:id="rId26"/>
    <p:sldId id="323" r:id="rId27"/>
    <p:sldId id="322" r:id="rId28"/>
    <p:sldId id="326" r:id="rId29"/>
    <p:sldId id="324" r:id="rId30"/>
    <p:sldId id="325" r:id="rId31"/>
    <p:sldId id="327" r:id="rId32"/>
    <p:sldId id="328" r:id="rId33"/>
    <p:sldId id="336" r:id="rId34"/>
    <p:sldId id="332" r:id="rId35"/>
    <p:sldId id="346" r:id="rId36"/>
    <p:sldId id="330" r:id="rId37"/>
    <p:sldId id="331" r:id="rId38"/>
    <p:sldId id="333" r:id="rId39"/>
    <p:sldId id="340" r:id="rId40"/>
    <p:sldId id="335" r:id="rId41"/>
    <p:sldId id="286" r:id="rId42"/>
  </p:sldIdLst>
  <p:sldSz cx="12192000" cy="6858000"/>
  <p:notesSz cx="6858000" cy="9144000"/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EBFF"/>
    <a:srgbClr val="D5FFF1"/>
    <a:srgbClr val="FFE7F3"/>
    <a:srgbClr val="F4EFDF"/>
    <a:srgbClr val="F4EFE0"/>
    <a:srgbClr val="FFF7FB"/>
    <a:srgbClr val="D5FFD5"/>
    <a:srgbClr val="CCCCFF"/>
    <a:srgbClr val="9999FF"/>
    <a:srgbClr val="66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269D01E-BC32-4049-B463-5C60D7B0CCD2}" styleName="佈景主題樣式 2 - 輔色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93296810-A885-4BE3-A3E7-6D5BEEA58F35}" styleName="中等深淺樣式 2 - 輔色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A107856-5554-42FB-B03E-39F5DBC370BA}" styleName="中等深淺樣式 4 - 輔色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21E4AEA4-8DFA-4A89-87EB-49C32662AFE0}" styleName="中等深淺樣式 2 - 輔色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中等深淺樣式 2 - 輔色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中等深淺樣式 2 - 輔色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中等深淺樣式 2 - 輔色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ABFCF23-3B69-468F-B69F-88F6DE6A72F2}" styleName="中等深淺樣式 1 - 輔色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69012ECD-51FC-41F1-AA8D-1B2483CD663E}" styleName="淺色樣式 2 - 輔色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A111915-BE36-4E01-A7E5-04B1672EAD32}" styleName="淺色樣式 2 - 輔色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BDBED569-4797-4DF1-A0F4-6AAB3CD982D8}" styleName="淺色樣式 3 - 輔色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940675A-B579-460E-94D1-54222C63F5DA}" styleName="無樣式、表格格線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9" autoAdjust="0"/>
    <p:restoredTop sz="93883" autoAdjust="0"/>
  </p:normalViewPr>
  <p:slideViewPr>
    <p:cSldViewPr snapToGrid="0">
      <p:cViewPr varScale="1">
        <p:scale>
          <a:sx n="71" d="100"/>
          <a:sy n="71" d="100"/>
        </p:scale>
        <p:origin x="96" y="6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253B400B-13E7-4092-903F-9AB890B23E9A}" type="datetimeFigureOut">
              <a:rPr lang="zh-CN" altLang="en-US"/>
              <a:pPr>
                <a:defRPr/>
              </a:pPr>
              <a:t>2024/5/14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18794712-5904-427E-9D18-2A9E9DE4742A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12340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无页码"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0">
            <a:extLst>
              <a:ext uri="{FF2B5EF4-FFF2-40B4-BE49-F238E27FC236}">
                <a16:creationId xmlns:a16="http://schemas.microsoft.com/office/drawing/2014/main" id="{8CBF16D5-DB8C-4969-A3C9-79A58F4330EB}"/>
              </a:ext>
            </a:extLst>
          </p:cNvPr>
          <p:cNvSpPr>
            <a:spLocks/>
          </p:cNvSpPr>
          <p:nvPr userDrawn="1"/>
        </p:nvSpPr>
        <p:spPr bwMode="auto">
          <a:xfrm rot="382501">
            <a:off x="6838085" y="6853768"/>
            <a:ext cx="5422962" cy="1496684"/>
          </a:xfrm>
          <a:custGeom>
            <a:avLst/>
            <a:gdLst>
              <a:gd name="T0" fmla="*/ 167 w 884"/>
              <a:gd name="T1" fmla="*/ 16 h 327"/>
              <a:gd name="T2" fmla="*/ 70 w 884"/>
              <a:gd name="T3" fmla="*/ 60 h 327"/>
              <a:gd name="T4" fmla="*/ 16 w 884"/>
              <a:gd name="T5" fmla="*/ 166 h 327"/>
              <a:gd name="T6" fmla="*/ 0 w 884"/>
              <a:gd name="T7" fmla="*/ 207 h 327"/>
              <a:gd name="T8" fmla="*/ 102 w 884"/>
              <a:gd name="T9" fmla="*/ 154 h 327"/>
              <a:gd name="T10" fmla="*/ 712 w 884"/>
              <a:gd name="T11" fmla="*/ 286 h 327"/>
              <a:gd name="T12" fmla="*/ 770 w 884"/>
              <a:gd name="T13" fmla="*/ 147 h 327"/>
              <a:gd name="T14" fmla="*/ 167 w 884"/>
              <a:gd name="T15" fmla="*/ 16 h 3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884" h="327">
                <a:moveTo>
                  <a:pt x="167" y="16"/>
                </a:moveTo>
                <a:cubicBezTo>
                  <a:pt x="116" y="22"/>
                  <a:pt x="84" y="38"/>
                  <a:pt x="70" y="60"/>
                </a:cubicBezTo>
                <a:cubicBezTo>
                  <a:pt x="32" y="127"/>
                  <a:pt x="32" y="128"/>
                  <a:pt x="16" y="166"/>
                </a:cubicBezTo>
                <a:cubicBezTo>
                  <a:pt x="0" y="207"/>
                  <a:pt x="0" y="207"/>
                  <a:pt x="0" y="207"/>
                </a:cubicBezTo>
                <a:cubicBezTo>
                  <a:pt x="12" y="179"/>
                  <a:pt x="45" y="161"/>
                  <a:pt x="102" y="154"/>
                </a:cubicBezTo>
                <a:cubicBezTo>
                  <a:pt x="239" y="137"/>
                  <a:pt x="476" y="192"/>
                  <a:pt x="712" y="286"/>
                </a:cubicBezTo>
                <a:cubicBezTo>
                  <a:pt x="820" y="327"/>
                  <a:pt x="884" y="179"/>
                  <a:pt x="770" y="147"/>
                </a:cubicBezTo>
                <a:cubicBezTo>
                  <a:pt x="537" y="54"/>
                  <a:pt x="302" y="0"/>
                  <a:pt x="167" y="16"/>
                </a:cubicBezTo>
                <a:close/>
              </a:path>
            </a:pathLst>
          </a:custGeom>
          <a:solidFill>
            <a:srgbClr val="76AFA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" name="Freeform 6">
            <a:extLst>
              <a:ext uri="{FF2B5EF4-FFF2-40B4-BE49-F238E27FC236}">
                <a16:creationId xmlns:a16="http://schemas.microsoft.com/office/drawing/2014/main" id="{E2729301-132C-4845-AA95-F6E663CDA6C9}"/>
              </a:ext>
            </a:extLst>
          </p:cNvPr>
          <p:cNvSpPr>
            <a:spLocks/>
          </p:cNvSpPr>
          <p:nvPr userDrawn="1"/>
        </p:nvSpPr>
        <p:spPr bwMode="auto">
          <a:xfrm rot="382501">
            <a:off x="-229437" y="921127"/>
            <a:ext cx="1359440" cy="498017"/>
          </a:xfrm>
          <a:custGeom>
            <a:avLst/>
            <a:gdLst>
              <a:gd name="T0" fmla="*/ 72 w 330"/>
              <a:gd name="T1" fmla="*/ 3 h 162"/>
              <a:gd name="T2" fmla="*/ 175 w 330"/>
              <a:gd name="T3" fmla="*/ 9 h 162"/>
              <a:gd name="T4" fmla="*/ 220 w 330"/>
              <a:gd name="T5" fmla="*/ 128 h 162"/>
              <a:gd name="T6" fmla="*/ 102 w 330"/>
              <a:gd name="T7" fmla="*/ 162 h 162"/>
              <a:gd name="T8" fmla="*/ 102 w 330"/>
              <a:gd name="T9" fmla="*/ 162 h 162"/>
              <a:gd name="T10" fmla="*/ 40 w 330"/>
              <a:gd name="T11" fmla="*/ 96 h 162"/>
              <a:gd name="T12" fmla="*/ 72 w 330"/>
              <a:gd name="T13" fmla="*/ 3 h 1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30" h="162">
                <a:moveTo>
                  <a:pt x="72" y="3"/>
                </a:moveTo>
                <a:cubicBezTo>
                  <a:pt x="100" y="0"/>
                  <a:pt x="135" y="2"/>
                  <a:pt x="175" y="9"/>
                </a:cubicBezTo>
                <a:cubicBezTo>
                  <a:pt x="281" y="20"/>
                  <a:pt x="330" y="146"/>
                  <a:pt x="220" y="128"/>
                </a:cubicBezTo>
                <a:cubicBezTo>
                  <a:pt x="194" y="124"/>
                  <a:pt x="53" y="110"/>
                  <a:pt x="102" y="162"/>
                </a:cubicBezTo>
                <a:cubicBezTo>
                  <a:pt x="102" y="162"/>
                  <a:pt x="102" y="162"/>
                  <a:pt x="102" y="162"/>
                </a:cubicBezTo>
                <a:cubicBezTo>
                  <a:pt x="102" y="162"/>
                  <a:pt x="54" y="112"/>
                  <a:pt x="40" y="96"/>
                </a:cubicBezTo>
                <a:cubicBezTo>
                  <a:pt x="0" y="47"/>
                  <a:pt x="8" y="11"/>
                  <a:pt x="72" y="3"/>
                </a:cubicBezTo>
                <a:close/>
              </a:path>
            </a:pathLst>
          </a:custGeom>
          <a:solidFill>
            <a:srgbClr val="EB751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" name="Freeform 7">
            <a:extLst>
              <a:ext uri="{FF2B5EF4-FFF2-40B4-BE49-F238E27FC236}">
                <a16:creationId xmlns:a16="http://schemas.microsoft.com/office/drawing/2014/main" id="{1FCB8D98-6673-4EBF-AC16-01EDDC6DEE0A}"/>
              </a:ext>
            </a:extLst>
          </p:cNvPr>
          <p:cNvSpPr>
            <a:spLocks/>
          </p:cNvSpPr>
          <p:nvPr userDrawn="1"/>
        </p:nvSpPr>
        <p:spPr bwMode="auto">
          <a:xfrm rot="382501">
            <a:off x="-518392" y="231440"/>
            <a:ext cx="2266186" cy="734399"/>
          </a:xfrm>
          <a:custGeom>
            <a:avLst/>
            <a:gdLst>
              <a:gd name="T0" fmla="*/ 18 w 550"/>
              <a:gd name="T1" fmla="*/ 94 h 239"/>
              <a:gd name="T2" fmla="*/ 34 w 550"/>
              <a:gd name="T3" fmla="*/ 132 h 239"/>
              <a:gd name="T4" fmla="*/ 95 w 550"/>
              <a:gd name="T5" fmla="*/ 238 h 239"/>
              <a:gd name="T6" fmla="*/ 141 w 550"/>
              <a:gd name="T7" fmla="*/ 151 h 239"/>
              <a:gd name="T8" fmla="*/ 444 w 550"/>
              <a:gd name="T9" fmla="*/ 207 h 239"/>
              <a:gd name="T10" fmla="*/ 466 w 550"/>
              <a:gd name="T11" fmla="*/ 79 h 239"/>
              <a:gd name="T12" fmla="*/ 92 w 550"/>
              <a:gd name="T13" fmla="*/ 11 h 239"/>
              <a:gd name="T14" fmla="*/ 18 w 550"/>
              <a:gd name="T15" fmla="*/ 94 h 2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550" h="239">
                <a:moveTo>
                  <a:pt x="18" y="94"/>
                </a:moveTo>
                <a:cubicBezTo>
                  <a:pt x="34" y="132"/>
                  <a:pt x="34" y="132"/>
                  <a:pt x="34" y="132"/>
                </a:cubicBezTo>
                <a:cubicBezTo>
                  <a:pt x="63" y="188"/>
                  <a:pt x="66" y="195"/>
                  <a:pt x="95" y="238"/>
                </a:cubicBezTo>
                <a:cubicBezTo>
                  <a:pt x="63" y="192"/>
                  <a:pt x="76" y="158"/>
                  <a:pt x="141" y="151"/>
                </a:cubicBezTo>
                <a:cubicBezTo>
                  <a:pt x="211" y="142"/>
                  <a:pt x="325" y="165"/>
                  <a:pt x="444" y="207"/>
                </a:cubicBezTo>
                <a:cubicBezTo>
                  <a:pt x="518" y="239"/>
                  <a:pt x="550" y="114"/>
                  <a:pt x="466" y="79"/>
                </a:cubicBezTo>
                <a:cubicBezTo>
                  <a:pt x="318" y="28"/>
                  <a:pt x="178" y="0"/>
                  <a:pt x="92" y="11"/>
                </a:cubicBezTo>
                <a:cubicBezTo>
                  <a:pt x="23" y="19"/>
                  <a:pt x="0" y="50"/>
                  <a:pt x="18" y="94"/>
                </a:cubicBezTo>
                <a:close/>
              </a:path>
            </a:pathLst>
          </a:custGeom>
          <a:solidFill>
            <a:srgbClr val="76AFA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" name="Freeform 8">
            <a:extLst>
              <a:ext uri="{FF2B5EF4-FFF2-40B4-BE49-F238E27FC236}">
                <a16:creationId xmlns:a16="http://schemas.microsoft.com/office/drawing/2014/main" id="{A9CFE351-C3DF-4221-B283-904A9D71FF0A}"/>
              </a:ext>
            </a:extLst>
          </p:cNvPr>
          <p:cNvSpPr>
            <a:spLocks/>
          </p:cNvSpPr>
          <p:nvPr userDrawn="1"/>
        </p:nvSpPr>
        <p:spPr bwMode="auto">
          <a:xfrm rot="382501">
            <a:off x="-676877" y="-371581"/>
            <a:ext cx="4314156" cy="1431420"/>
          </a:xfrm>
          <a:custGeom>
            <a:avLst/>
            <a:gdLst>
              <a:gd name="T0" fmla="*/ 3 w 1047"/>
              <a:gd name="T1" fmla="*/ 95 h 466"/>
              <a:gd name="T2" fmla="*/ 6 w 1047"/>
              <a:gd name="T3" fmla="*/ 130 h 466"/>
              <a:gd name="T4" fmla="*/ 27 w 1047"/>
              <a:gd name="T5" fmla="*/ 245 h 466"/>
              <a:gd name="T6" fmla="*/ 29 w 1047"/>
              <a:gd name="T7" fmla="*/ 252 h 466"/>
              <a:gd name="T8" fmla="*/ 112 w 1047"/>
              <a:gd name="T9" fmla="*/ 172 h 466"/>
              <a:gd name="T10" fmla="*/ 852 w 1047"/>
              <a:gd name="T11" fmla="*/ 398 h 466"/>
              <a:gd name="T12" fmla="*/ 941 w 1047"/>
              <a:gd name="T13" fmla="*/ 282 h 466"/>
              <a:gd name="T14" fmla="*/ 99 w 1047"/>
              <a:gd name="T15" fmla="*/ 22 h 466"/>
              <a:gd name="T16" fmla="*/ 3 w 1047"/>
              <a:gd name="T17" fmla="*/ 95 h 4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47" h="466">
                <a:moveTo>
                  <a:pt x="3" y="95"/>
                </a:moveTo>
                <a:cubicBezTo>
                  <a:pt x="6" y="130"/>
                  <a:pt x="6" y="130"/>
                  <a:pt x="6" y="130"/>
                </a:cubicBezTo>
                <a:cubicBezTo>
                  <a:pt x="16" y="201"/>
                  <a:pt x="16" y="204"/>
                  <a:pt x="27" y="245"/>
                </a:cubicBezTo>
                <a:cubicBezTo>
                  <a:pt x="29" y="252"/>
                  <a:pt x="29" y="252"/>
                  <a:pt x="29" y="252"/>
                </a:cubicBezTo>
                <a:cubicBezTo>
                  <a:pt x="17" y="210"/>
                  <a:pt x="43" y="180"/>
                  <a:pt x="112" y="172"/>
                </a:cubicBezTo>
                <a:cubicBezTo>
                  <a:pt x="272" y="152"/>
                  <a:pt x="602" y="252"/>
                  <a:pt x="852" y="398"/>
                </a:cubicBezTo>
                <a:cubicBezTo>
                  <a:pt x="950" y="466"/>
                  <a:pt x="1047" y="334"/>
                  <a:pt x="941" y="282"/>
                </a:cubicBezTo>
                <a:cubicBezTo>
                  <a:pt x="658" y="116"/>
                  <a:pt x="281" y="0"/>
                  <a:pt x="99" y="22"/>
                </a:cubicBezTo>
                <a:cubicBezTo>
                  <a:pt x="32" y="30"/>
                  <a:pt x="0" y="57"/>
                  <a:pt x="3" y="95"/>
                </a:cubicBezTo>
                <a:close/>
              </a:path>
            </a:pathLst>
          </a:custGeom>
          <a:solidFill>
            <a:srgbClr val="C8C2AC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" name="Freeform 9">
            <a:extLst>
              <a:ext uri="{FF2B5EF4-FFF2-40B4-BE49-F238E27FC236}">
                <a16:creationId xmlns:a16="http://schemas.microsoft.com/office/drawing/2014/main" id="{5BBD38EB-E92E-4AFC-B755-918A735B7966}"/>
              </a:ext>
            </a:extLst>
          </p:cNvPr>
          <p:cNvSpPr>
            <a:spLocks/>
          </p:cNvSpPr>
          <p:nvPr userDrawn="1"/>
        </p:nvSpPr>
        <p:spPr bwMode="auto">
          <a:xfrm rot="382501">
            <a:off x="-277352" y="-920779"/>
            <a:ext cx="4075610" cy="1222314"/>
          </a:xfrm>
          <a:custGeom>
            <a:avLst/>
            <a:gdLst>
              <a:gd name="T0" fmla="*/ 20 w 989"/>
              <a:gd name="T1" fmla="*/ 81 h 398"/>
              <a:gd name="T2" fmla="*/ 18 w 989"/>
              <a:gd name="T3" fmla="*/ 93 h 398"/>
              <a:gd name="T4" fmla="*/ 1 w 989"/>
              <a:gd name="T5" fmla="*/ 211 h 398"/>
              <a:gd name="T6" fmla="*/ 0 w 989"/>
              <a:gd name="T7" fmla="*/ 241 h 398"/>
              <a:gd name="T8" fmla="*/ 99 w 989"/>
              <a:gd name="T9" fmla="*/ 170 h 398"/>
              <a:gd name="T10" fmla="*/ 799 w 989"/>
              <a:gd name="T11" fmla="*/ 350 h 398"/>
              <a:gd name="T12" fmla="*/ 873 w 989"/>
              <a:gd name="T13" fmla="*/ 215 h 398"/>
              <a:gd name="T14" fmla="*/ 124 w 989"/>
              <a:gd name="T15" fmla="*/ 20 h 398"/>
              <a:gd name="T16" fmla="*/ 20 w 989"/>
              <a:gd name="T17" fmla="*/ 81 h 3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989" h="398">
                <a:moveTo>
                  <a:pt x="20" y="81"/>
                </a:moveTo>
                <a:cubicBezTo>
                  <a:pt x="18" y="93"/>
                  <a:pt x="18" y="93"/>
                  <a:pt x="18" y="93"/>
                </a:cubicBezTo>
                <a:cubicBezTo>
                  <a:pt x="4" y="167"/>
                  <a:pt x="3" y="169"/>
                  <a:pt x="1" y="211"/>
                </a:cubicBezTo>
                <a:cubicBezTo>
                  <a:pt x="0" y="241"/>
                  <a:pt x="0" y="241"/>
                  <a:pt x="0" y="241"/>
                </a:cubicBezTo>
                <a:cubicBezTo>
                  <a:pt x="0" y="204"/>
                  <a:pt x="32" y="179"/>
                  <a:pt x="99" y="170"/>
                </a:cubicBezTo>
                <a:cubicBezTo>
                  <a:pt x="252" y="152"/>
                  <a:pt x="540" y="229"/>
                  <a:pt x="799" y="350"/>
                </a:cubicBezTo>
                <a:cubicBezTo>
                  <a:pt x="894" y="398"/>
                  <a:pt x="989" y="269"/>
                  <a:pt x="873" y="215"/>
                </a:cubicBezTo>
                <a:cubicBezTo>
                  <a:pt x="597" y="83"/>
                  <a:pt x="288" y="0"/>
                  <a:pt x="124" y="20"/>
                </a:cubicBezTo>
                <a:cubicBezTo>
                  <a:pt x="62" y="28"/>
                  <a:pt x="28" y="49"/>
                  <a:pt x="20" y="81"/>
                </a:cubicBezTo>
                <a:close/>
              </a:path>
            </a:pathLst>
          </a:custGeom>
          <a:solidFill>
            <a:srgbClr val="FFC53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7" name="Freeform 12">
            <a:extLst>
              <a:ext uri="{FF2B5EF4-FFF2-40B4-BE49-F238E27FC236}">
                <a16:creationId xmlns:a16="http://schemas.microsoft.com/office/drawing/2014/main" id="{7627EDD4-27CA-4515-8EE3-CB7F6D0BDACB}"/>
              </a:ext>
            </a:extLst>
          </p:cNvPr>
          <p:cNvSpPr>
            <a:spLocks/>
          </p:cNvSpPr>
          <p:nvPr userDrawn="1"/>
        </p:nvSpPr>
        <p:spPr bwMode="auto">
          <a:xfrm rot="382501">
            <a:off x="7551815" y="6220883"/>
            <a:ext cx="4393669" cy="1089044"/>
          </a:xfrm>
          <a:custGeom>
            <a:avLst/>
            <a:gdLst>
              <a:gd name="T0" fmla="*/ 185 w 716"/>
              <a:gd name="T1" fmla="*/ 13 h 238"/>
              <a:gd name="T2" fmla="*/ 108 w 716"/>
              <a:gd name="T3" fmla="*/ 40 h 238"/>
              <a:gd name="T4" fmla="*/ 70 w 716"/>
              <a:gd name="T5" fmla="*/ 76 h 238"/>
              <a:gd name="T6" fmla="*/ 0 w 716"/>
              <a:gd name="T7" fmla="*/ 158 h 238"/>
              <a:gd name="T8" fmla="*/ 93 w 716"/>
              <a:gd name="T9" fmla="*/ 118 h 238"/>
              <a:gd name="T10" fmla="*/ 571 w 716"/>
              <a:gd name="T11" fmla="*/ 203 h 238"/>
              <a:gd name="T12" fmla="*/ 629 w 716"/>
              <a:gd name="T13" fmla="*/ 92 h 238"/>
              <a:gd name="T14" fmla="*/ 185 w 716"/>
              <a:gd name="T15" fmla="*/ 13 h 2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716" h="238">
                <a:moveTo>
                  <a:pt x="185" y="13"/>
                </a:moveTo>
                <a:cubicBezTo>
                  <a:pt x="150" y="17"/>
                  <a:pt x="124" y="27"/>
                  <a:pt x="108" y="40"/>
                </a:cubicBezTo>
                <a:cubicBezTo>
                  <a:pt x="70" y="76"/>
                  <a:pt x="70" y="76"/>
                  <a:pt x="70" y="76"/>
                </a:cubicBezTo>
                <a:cubicBezTo>
                  <a:pt x="48" y="99"/>
                  <a:pt x="20" y="132"/>
                  <a:pt x="0" y="158"/>
                </a:cubicBezTo>
                <a:cubicBezTo>
                  <a:pt x="15" y="137"/>
                  <a:pt x="45" y="123"/>
                  <a:pt x="93" y="118"/>
                </a:cubicBezTo>
                <a:cubicBezTo>
                  <a:pt x="203" y="104"/>
                  <a:pt x="382" y="139"/>
                  <a:pt x="571" y="203"/>
                </a:cubicBezTo>
                <a:cubicBezTo>
                  <a:pt x="660" y="238"/>
                  <a:pt x="716" y="129"/>
                  <a:pt x="629" y="92"/>
                </a:cubicBezTo>
                <a:cubicBezTo>
                  <a:pt x="454" y="32"/>
                  <a:pt x="288" y="0"/>
                  <a:pt x="185" y="13"/>
                </a:cubicBezTo>
                <a:close/>
              </a:path>
            </a:pathLst>
          </a:custGeom>
          <a:solidFill>
            <a:srgbClr val="EB751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8" name="Freeform 13">
            <a:extLst>
              <a:ext uri="{FF2B5EF4-FFF2-40B4-BE49-F238E27FC236}">
                <a16:creationId xmlns:a16="http://schemas.microsoft.com/office/drawing/2014/main" id="{0AC0D698-6BBA-4D9C-890E-FEFDB987C48A}"/>
              </a:ext>
            </a:extLst>
          </p:cNvPr>
          <p:cNvSpPr>
            <a:spLocks/>
          </p:cNvSpPr>
          <p:nvPr userDrawn="1"/>
        </p:nvSpPr>
        <p:spPr bwMode="auto">
          <a:xfrm rot="382501">
            <a:off x="8580718" y="5894872"/>
            <a:ext cx="5209031" cy="1362809"/>
          </a:xfrm>
          <a:custGeom>
            <a:avLst/>
            <a:gdLst>
              <a:gd name="T0" fmla="*/ 769 w 849"/>
              <a:gd name="T1" fmla="*/ 175 h 298"/>
              <a:gd name="T2" fmla="*/ 182 w 849"/>
              <a:gd name="T3" fmla="*/ 16 h 298"/>
              <a:gd name="T4" fmla="*/ 140 w 849"/>
              <a:gd name="T5" fmla="*/ 26 h 298"/>
              <a:gd name="T6" fmla="*/ 98 w 849"/>
              <a:gd name="T7" fmla="*/ 45 h 298"/>
              <a:gd name="T8" fmla="*/ 0 w 849"/>
              <a:gd name="T9" fmla="*/ 103 h 298"/>
              <a:gd name="T10" fmla="*/ 68 w 849"/>
              <a:gd name="T11" fmla="*/ 81 h 298"/>
              <a:gd name="T12" fmla="*/ 754 w 849"/>
              <a:gd name="T13" fmla="*/ 267 h 298"/>
              <a:gd name="T14" fmla="*/ 769 w 849"/>
              <a:gd name="T15" fmla="*/ 175 h 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849" h="298">
                <a:moveTo>
                  <a:pt x="769" y="175"/>
                </a:moveTo>
                <a:cubicBezTo>
                  <a:pt x="556" y="69"/>
                  <a:pt x="310" y="0"/>
                  <a:pt x="182" y="16"/>
                </a:cubicBezTo>
                <a:cubicBezTo>
                  <a:pt x="165" y="18"/>
                  <a:pt x="151" y="21"/>
                  <a:pt x="140" y="26"/>
                </a:cubicBezTo>
                <a:cubicBezTo>
                  <a:pt x="98" y="45"/>
                  <a:pt x="98" y="45"/>
                  <a:pt x="98" y="45"/>
                </a:cubicBezTo>
                <a:cubicBezTo>
                  <a:pt x="36" y="79"/>
                  <a:pt x="33" y="80"/>
                  <a:pt x="0" y="103"/>
                </a:cubicBezTo>
                <a:cubicBezTo>
                  <a:pt x="15" y="93"/>
                  <a:pt x="38" y="85"/>
                  <a:pt x="68" y="81"/>
                </a:cubicBezTo>
                <a:cubicBezTo>
                  <a:pt x="217" y="63"/>
                  <a:pt x="505" y="144"/>
                  <a:pt x="754" y="267"/>
                </a:cubicBezTo>
                <a:cubicBezTo>
                  <a:pt x="817" y="298"/>
                  <a:pt x="849" y="200"/>
                  <a:pt x="769" y="175"/>
                </a:cubicBezTo>
                <a:close/>
              </a:path>
            </a:pathLst>
          </a:custGeom>
          <a:solidFill>
            <a:srgbClr val="C8C2AC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9" name="Freeform 14">
            <a:extLst>
              <a:ext uri="{FF2B5EF4-FFF2-40B4-BE49-F238E27FC236}">
                <a16:creationId xmlns:a16="http://schemas.microsoft.com/office/drawing/2014/main" id="{CBFA34E4-CD11-40FB-9C61-A15FD60DB506}"/>
              </a:ext>
            </a:extLst>
          </p:cNvPr>
          <p:cNvSpPr>
            <a:spLocks/>
          </p:cNvSpPr>
          <p:nvPr userDrawn="1"/>
        </p:nvSpPr>
        <p:spPr bwMode="auto">
          <a:xfrm rot="382501">
            <a:off x="9807829" y="5765696"/>
            <a:ext cx="3190809" cy="663355"/>
          </a:xfrm>
          <a:custGeom>
            <a:avLst/>
            <a:gdLst>
              <a:gd name="T0" fmla="*/ 478 w 520"/>
              <a:gd name="T1" fmla="*/ 76 h 145"/>
              <a:gd name="T2" fmla="*/ 166 w 520"/>
              <a:gd name="T3" fmla="*/ 6 h 145"/>
              <a:gd name="T4" fmla="*/ 140 w 520"/>
              <a:gd name="T5" fmla="*/ 8 h 145"/>
              <a:gd name="T6" fmla="*/ 18 w 520"/>
              <a:gd name="T7" fmla="*/ 34 h 145"/>
              <a:gd name="T8" fmla="*/ 0 w 520"/>
              <a:gd name="T9" fmla="*/ 40 h 145"/>
              <a:gd name="T10" fmla="*/ 32 w 520"/>
              <a:gd name="T11" fmla="*/ 33 h 145"/>
              <a:gd name="T12" fmla="*/ 452 w 520"/>
              <a:gd name="T13" fmla="*/ 124 h 145"/>
              <a:gd name="T14" fmla="*/ 478 w 520"/>
              <a:gd name="T15" fmla="*/ 76 h 1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520" h="145">
                <a:moveTo>
                  <a:pt x="478" y="76"/>
                </a:moveTo>
                <a:cubicBezTo>
                  <a:pt x="359" y="28"/>
                  <a:pt x="239" y="0"/>
                  <a:pt x="166" y="6"/>
                </a:cubicBezTo>
                <a:cubicBezTo>
                  <a:pt x="140" y="8"/>
                  <a:pt x="140" y="8"/>
                  <a:pt x="140" y="8"/>
                </a:cubicBezTo>
                <a:cubicBezTo>
                  <a:pt x="83" y="17"/>
                  <a:pt x="71" y="19"/>
                  <a:pt x="18" y="34"/>
                </a:cubicBezTo>
                <a:cubicBezTo>
                  <a:pt x="0" y="40"/>
                  <a:pt x="0" y="40"/>
                  <a:pt x="0" y="40"/>
                </a:cubicBezTo>
                <a:cubicBezTo>
                  <a:pt x="9" y="37"/>
                  <a:pt x="19" y="35"/>
                  <a:pt x="32" y="33"/>
                </a:cubicBezTo>
                <a:cubicBezTo>
                  <a:pt x="126" y="22"/>
                  <a:pt x="289" y="59"/>
                  <a:pt x="452" y="124"/>
                </a:cubicBezTo>
                <a:cubicBezTo>
                  <a:pt x="505" y="145"/>
                  <a:pt x="520" y="93"/>
                  <a:pt x="478" y="76"/>
                </a:cubicBezTo>
                <a:close/>
              </a:path>
            </a:pathLst>
          </a:custGeom>
          <a:solidFill>
            <a:srgbClr val="FFC53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F806F3E4-BE22-441C-A56F-8A24D70BF306}"/>
              </a:ext>
            </a:extLst>
          </p:cNvPr>
          <p:cNvSpPr/>
          <p:nvPr userDrawn="1"/>
        </p:nvSpPr>
        <p:spPr bwMode="auto">
          <a:xfrm>
            <a:off x="11168746" y="336304"/>
            <a:ext cx="401638" cy="46196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5FE1A10F-54F4-4FB9-946E-36AD3DFFBB68}"/>
              </a:ext>
            </a:extLst>
          </p:cNvPr>
          <p:cNvSpPr txBox="1"/>
          <p:nvPr userDrawn="1"/>
        </p:nvSpPr>
        <p:spPr bwMode="auto">
          <a:xfrm>
            <a:off x="8392986" y="344129"/>
            <a:ext cx="2775760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YOUR TITLE HERE</a:t>
            </a:r>
          </a:p>
        </p:txBody>
      </p:sp>
    </p:spTree>
    <p:extLst>
      <p:ext uri="{BB962C8B-B14F-4D97-AF65-F5344CB8AC3E}">
        <p14:creationId xmlns:p14="http://schemas.microsoft.com/office/powerpoint/2010/main" val="2985304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1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有页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525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7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775D6424-2A38-4113-8D85-15E0655AD89C}" type="datetime1">
              <a:rPr lang="zh-CN" altLang="en-US"/>
              <a:pPr>
                <a:defRPr/>
              </a:pPr>
              <a:t>2024/5/14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180F63C7-9F3E-43CD-B8B1-682246650FD3}" type="slidenum">
              <a:rPr lang="zh-CN" altLang="en-US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微软雅黑 Light" panose="020B0502040204020203" pitchFamily="34" charset="-122"/>
          <a:ea typeface="微软雅黑 Light" panose="020B0502040204020203" pitchFamily="34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微软雅黑 Light" panose="020B0502040204020203" pitchFamily="34" charset="-122"/>
          <a:ea typeface="微软雅黑 Light" panose="020B0502040204020203" pitchFamily="34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微软雅黑 Light" panose="020B0502040204020203" pitchFamily="34" charset="-122"/>
          <a:ea typeface="微软雅黑 Light" panose="020B0502040204020203" pitchFamily="34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微软雅黑 Light" panose="020B0502040204020203" pitchFamily="34" charset="-122"/>
          <a:ea typeface="微软雅黑 Light" panose="020B0502040204020203" pitchFamily="34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微软雅黑 Light" panose="020B0502040204020203" pitchFamily="34" charset="-122"/>
          <a:ea typeface="微软雅黑 Light" panose="020B0502040204020203" pitchFamily="34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微软雅黑 Light" panose="020B0502040204020203" pitchFamily="34" charset="-122"/>
          <a:ea typeface="微软雅黑 Light" panose="020B0502040204020203" pitchFamily="34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微软雅黑 Light" panose="020B0502040204020203" pitchFamily="34" charset="-122"/>
          <a:ea typeface="微软雅黑 Light" panose="020B0502040204020203" pitchFamily="34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微软雅黑 Light" panose="020B0502040204020203" pitchFamily="34" charset="-122"/>
          <a:ea typeface="微软雅黑 Light" panose="020B0502040204020203" pitchFamily="34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微软雅黑 Light" panose="020B0502040204020203" pitchFamily="34" charset="-122"/>
          <a:ea typeface="微软雅黑 Light" panose="020B0502040204020203" pitchFamily="34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微软雅黑 Light" panose="020B0502040204020203" pitchFamily="34" charset="-122"/>
          <a:ea typeface="微软雅黑 Light" panose="020B0502040204020203" pitchFamily="34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微软雅黑 Light" panose="020B0502040204020203" pitchFamily="34" charset="-122"/>
          <a:ea typeface="微软雅黑 Light" panose="020B0502040204020203" pitchFamily="34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微软雅黑 Light" panose="020B0502040204020203" pitchFamily="34" charset="-122"/>
          <a:ea typeface="微软雅黑 Light" panose="020B0502040204020203" pitchFamily="34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微软雅黑 Light" panose="020B0502040204020203" pitchFamily="34" charset="-122"/>
          <a:ea typeface="微软雅黑 Light" panose="020B0502040204020203" pitchFamily="34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微软雅黑 Light" panose="020B0502040204020203" pitchFamily="34" charset="-122"/>
          <a:ea typeface="微软雅黑 Light" panose="020B0502040204020203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jpeg"/><Relationship Id="rId7" Type="http://schemas.openxmlformats.org/officeDocument/2006/relationships/image" Target="../media/image39.jpg"/><Relationship Id="rId12" Type="http://schemas.openxmlformats.org/officeDocument/2006/relationships/image" Target="../media/image43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11" Type="http://schemas.openxmlformats.org/officeDocument/2006/relationships/image" Target="../media/image42.png"/><Relationship Id="rId5" Type="http://schemas.openxmlformats.org/officeDocument/2006/relationships/image" Target="../media/image37.png"/><Relationship Id="rId10" Type="http://schemas.openxmlformats.org/officeDocument/2006/relationships/image" Target="../media/image41.jpeg"/><Relationship Id="rId4" Type="http://schemas.openxmlformats.org/officeDocument/2006/relationships/image" Target="../media/image36.jpeg"/><Relationship Id="rId9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51.jpeg"/><Relationship Id="rId7" Type="http://schemas.microsoft.com/office/2007/relationships/hdphoto" Target="../media/hdphoto3.wdp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10" Type="http://schemas.openxmlformats.org/officeDocument/2006/relationships/image" Target="../media/image57.png"/><Relationship Id="rId4" Type="http://schemas.openxmlformats.org/officeDocument/2006/relationships/image" Target="../media/image52.jpeg"/><Relationship Id="rId9" Type="http://schemas.openxmlformats.org/officeDocument/2006/relationships/image" Target="../media/image56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microsoft.com/office/2007/relationships/hdphoto" Target="../media/hdphoto4.wdp"/><Relationship Id="rId7" Type="http://schemas.openxmlformats.org/officeDocument/2006/relationships/image" Target="../media/image61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11" Type="http://schemas.openxmlformats.org/officeDocument/2006/relationships/image" Target="../media/image64.jpeg"/><Relationship Id="rId5" Type="http://schemas.openxmlformats.org/officeDocument/2006/relationships/image" Target="../media/image60.png"/><Relationship Id="rId10" Type="http://schemas.microsoft.com/office/2007/relationships/hdphoto" Target="../media/hdphoto6.wdp"/><Relationship Id="rId4" Type="http://schemas.openxmlformats.org/officeDocument/2006/relationships/image" Target="../media/image59.png"/><Relationship Id="rId9" Type="http://schemas.openxmlformats.org/officeDocument/2006/relationships/image" Target="../media/image6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66.jpeg"/><Relationship Id="rId7" Type="http://schemas.openxmlformats.org/officeDocument/2006/relationships/image" Target="../media/image70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Relationship Id="rId9" Type="http://schemas.openxmlformats.org/officeDocument/2006/relationships/image" Target="../media/image72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74.emf"/><Relationship Id="rId4" Type="http://schemas.openxmlformats.org/officeDocument/2006/relationships/oleObject" Target="../embeddings/oleObject1.bin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hyperlink" Target="https://kid-online.tp.edu.tw/" TargetMode="Externa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hyperlink" Target="https://kid-online.tp.edu.tw/" TargetMode="Externa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hyperlink" Target="https://kid-online.tp.edu.tw/" TargetMode="Externa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4.jpeg"/><Relationship Id="rId7" Type="http://schemas.openxmlformats.org/officeDocument/2006/relationships/image" Target="../media/image27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0.png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3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20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椭圆 94"/>
          <p:cNvSpPr/>
          <p:nvPr/>
        </p:nvSpPr>
        <p:spPr>
          <a:xfrm>
            <a:off x="3261367" y="5040745"/>
            <a:ext cx="517525" cy="51911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98" name="椭圆 97"/>
          <p:cNvSpPr/>
          <p:nvPr/>
        </p:nvSpPr>
        <p:spPr>
          <a:xfrm>
            <a:off x="3719084" y="1979544"/>
            <a:ext cx="501650" cy="50006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99" name="椭圆 98"/>
          <p:cNvSpPr/>
          <p:nvPr/>
        </p:nvSpPr>
        <p:spPr>
          <a:xfrm flipV="1">
            <a:off x="9075030" y="2739468"/>
            <a:ext cx="384175" cy="38417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01" name="椭圆 100"/>
          <p:cNvSpPr/>
          <p:nvPr/>
        </p:nvSpPr>
        <p:spPr>
          <a:xfrm>
            <a:off x="5787470" y="5742420"/>
            <a:ext cx="471487" cy="47148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02" name="椭圆 101"/>
          <p:cNvSpPr/>
          <p:nvPr/>
        </p:nvSpPr>
        <p:spPr>
          <a:xfrm>
            <a:off x="9824745" y="5393638"/>
            <a:ext cx="271463" cy="271462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03" name="椭圆 102"/>
          <p:cNvSpPr/>
          <p:nvPr/>
        </p:nvSpPr>
        <p:spPr>
          <a:xfrm>
            <a:off x="9827289" y="3875804"/>
            <a:ext cx="269875" cy="271462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05" name="椭圆 104"/>
          <p:cNvSpPr/>
          <p:nvPr/>
        </p:nvSpPr>
        <p:spPr>
          <a:xfrm>
            <a:off x="6995878" y="5431270"/>
            <a:ext cx="549275" cy="54927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08" name="椭圆 107"/>
          <p:cNvSpPr/>
          <p:nvPr/>
        </p:nvSpPr>
        <p:spPr>
          <a:xfrm>
            <a:off x="2805996" y="5442277"/>
            <a:ext cx="550862" cy="54927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09" name="椭圆 108"/>
          <p:cNvSpPr/>
          <p:nvPr/>
        </p:nvSpPr>
        <p:spPr>
          <a:xfrm flipH="1">
            <a:off x="6176928" y="4319290"/>
            <a:ext cx="368300" cy="3683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20" name="椭圆 119"/>
          <p:cNvSpPr/>
          <p:nvPr/>
        </p:nvSpPr>
        <p:spPr>
          <a:xfrm>
            <a:off x="4245698" y="3001971"/>
            <a:ext cx="522287" cy="52228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22" name="椭圆 121"/>
          <p:cNvSpPr/>
          <p:nvPr/>
        </p:nvSpPr>
        <p:spPr>
          <a:xfrm flipH="1">
            <a:off x="11397456" y="1623680"/>
            <a:ext cx="415925" cy="41751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29" name="椭圆 128"/>
          <p:cNvSpPr/>
          <p:nvPr/>
        </p:nvSpPr>
        <p:spPr>
          <a:xfrm>
            <a:off x="11126789" y="3468612"/>
            <a:ext cx="728663" cy="73025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30" name="椭圆 129"/>
          <p:cNvSpPr/>
          <p:nvPr/>
        </p:nvSpPr>
        <p:spPr>
          <a:xfrm>
            <a:off x="7535409" y="4418556"/>
            <a:ext cx="412750" cy="41275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31" name="椭圆 130"/>
          <p:cNvSpPr/>
          <p:nvPr/>
        </p:nvSpPr>
        <p:spPr>
          <a:xfrm>
            <a:off x="4132752" y="5368152"/>
            <a:ext cx="730250" cy="72866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36" name="椭圆 135"/>
          <p:cNvSpPr/>
          <p:nvPr/>
        </p:nvSpPr>
        <p:spPr>
          <a:xfrm>
            <a:off x="4112415" y="4308582"/>
            <a:ext cx="490538" cy="49053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11" name="椭圆 210"/>
          <p:cNvSpPr/>
          <p:nvPr/>
        </p:nvSpPr>
        <p:spPr>
          <a:xfrm flipH="1">
            <a:off x="10199006" y="2053857"/>
            <a:ext cx="444500" cy="4445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12" name="椭圆 211"/>
          <p:cNvSpPr/>
          <p:nvPr/>
        </p:nvSpPr>
        <p:spPr>
          <a:xfrm>
            <a:off x="2229589" y="3769147"/>
            <a:ext cx="628650" cy="627062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13" name="椭圆 212"/>
          <p:cNvSpPr/>
          <p:nvPr/>
        </p:nvSpPr>
        <p:spPr>
          <a:xfrm flipH="1">
            <a:off x="5520770" y="4954940"/>
            <a:ext cx="266700" cy="26828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14" name="椭圆 213"/>
          <p:cNvSpPr/>
          <p:nvPr/>
        </p:nvSpPr>
        <p:spPr>
          <a:xfrm rot="11047877" flipV="1">
            <a:off x="3128030" y="2847564"/>
            <a:ext cx="149225" cy="14922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15" name="椭圆 214"/>
          <p:cNvSpPr/>
          <p:nvPr/>
        </p:nvSpPr>
        <p:spPr>
          <a:xfrm flipH="1">
            <a:off x="8774199" y="5559858"/>
            <a:ext cx="601662" cy="600075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16" name="椭圆 215"/>
          <p:cNvSpPr/>
          <p:nvPr/>
        </p:nvSpPr>
        <p:spPr>
          <a:xfrm>
            <a:off x="8310990" y="4840640"/>
            <a:ext cx="382587" cy="382587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19" name="椭圆 218"/>
          <p:cNvSpPr/>
          <p:nvPr/>
        </p:nvSpPr>
        <p:spPr>
          <a:xfrm>
            <a:off x="10703941" y="4278313"/>
            <a:ext cx="541337" cy="542925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20" name="椭圆 219"/>
          <p:cNvSpPr/>
          <p:nvPr/>
        </p:nvSpPr>
        <p:spPr>
          <a:xfrm flipV="1">
            <a:off x="6819359" y="2479607"/>
            <a:ext cx="274637" cy="27622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196" name="图片 195"/>
          <p:cNvPicPr>
            <a:picLocks noChangeAspect="1"/>
          </p:cNvPicPr>
          <p:nvPr/>
        </p:nvPicPr>
        <p:blipFill>
          <a:blip r:embed="rId2"/>
          <a:srcRect l="36905" t="33759" r="32570" b="22025"/>
          <a:stretch>
            <a:fillRect/>
          </a:stretch>
        </p:blipFill>
        <p:spPr>
          <a:xfrm rot="1501864">
            <a:off x="4621764" y="3844645"/>
            <a:ext cx="407562" cy="407562"/>
          </a:xfrm>
          <a:custGeom>
            <a:avLst/>
            <a:gdLst>
              <a:gd name="connsiteX0" fmla="*/ 588998 w 1177996"/>
              <a:gd name="connsiteY0" fmla="*/ 0 h 1177994"/>
              <a:gd name="connsiteX1" fmla="*/ 1177996 w 1177996"/>
              <a:gd name="connsiteY1" fmla="*/ 588997 h 1177994"/>
              <a:gd name="connsiteX2" fmla="*/ 588998 w 1177996"/>
              <a:gd name="connsiteY2" fmla="*/ 1177994 h 1177994"/>
              <a:gd name="connsiteX3" fmla="*/ 0 w 1177996"/>
              <a:gd name="connsiteY3" fmla="*/ 588997 h 1177994"/>
              <a:gd name="connsiteX4" fmla="*/ 588998 w 1177996"/>
              <a:gd name="connsiteY4" fmla="*/ 0 h 1177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7996" h="1177994">
                <a:moveTo>
                  <a:pt x="588998" y="0"/>
                </a:moveTo>
                <a:cubicBezTo>
                  <a:pt x="914293" y="0"/>
                  <a:pt x="1177996" y="263703"/>
                  <a:pt x="1177996" y="588997"/>
                </a:cubicBezTo>
                <a:cubicBezTo>
                  <a:pt x="1177996" y="914291"/>
                  <a:pt x="914293" y="1177994"/>
                  <a:pt x="588998" y="1177994"/>
                </a:cubicBezTo>
                <a:cubicBezTo>
                  <a:pt x="263703" y="1177994"/>
                  <a:pt x="0" y="914291"/>
                  <a:pt x="0" y="588997"/>
                </a:cubicBezTo>
                <a:cubicBezTo>
                  <a:pt x="0" y="263703"/>
                  <a:pt x="263703" y="0"/>
                  <a:pt x="588998" y="0"/>
                </a:cubicBezTo>
                <a:close/>
              </a:path>
            </a:pathLst>
          </a:custGeom>
        </p:spPr>
      </p:pic>
      <p:sp>
        <p:nvSpPr>
          <p:cNvPr id="197" name="椭圆 196"/>
          <p:cNvSpPr/>
          <p:nvPr/>
        </p:nvSpPr>
        <p:spPr>
          <a:xfrm>
            <a:off x="10063275" y="4656244"/>
            <a:ext cx="271463" cy="271463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98" name="椭圆 197"/>
          <p:cNvSpPr/>
          <p:nvPr/>
        </p:nvSpPr>
        <p:spPr>
          <a:xfrm flipV="1">
            <a:off x="11214895" y="5568588"/>
            <a:ext cx="276225" cy="27463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72" name="Freeform 14">
            <a:extLst>
              <a:ext uri="{FF2B5EF4-FFF2-40B4-BE49-F238E27FC236}">
                <a16:creationId xmlns:a16="http://schemas.microsoft.com/office/drawing/2014/main" id="{9CD8E8F6-3D78-494E-B3DC-BFB4DAC4E79C}"/>
              </a:ext>
            </a:extLst>
          </p:cNvPr>
          <p:cNvSpPr>
            <a:spLocks/>
          </p:cNvSpPr>
          <p:nvPr/>
        </p:nvSpPr>
        <p:spPr bwMode="auto">
          <a:xfrm>
            <a:off x="6868032" y="-114890"/>
            <a:ext cx="30029" cy="6256"/>
          </a:xfrm>
          <a:custGeom>
            <a:avLst/>
            <a:gdLst>
              <a:gd name="T0" fmla="*/ 14 w 14"/>
              <a:gd name="T1" fmla="*/ 3 h 3"/>
              <a:gd name="T2" fmla="*/ 0 w 14"/>
              <a:gd name="T3" fmla="*/ 0 h 3"/>
              <a:gd name="T4" fmla="*/ 14 w 14"/>
              <a:gd name="T5" fmla="*/ 3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" h="3">
                <a:moveTo>
                  <a:pt x="14" y="3"/>
                </a:moveTo>
                <a:cubicBezTo>
                  <a:pt x="9" y="2"/>
                  <a:pt x="5" y="1"/>
                  <a:pt x="0" y="0"/>
                </a:cubicBezTo>
                <a:cubicBezTo>
                  <a:pt x="5" y="1"/>
                  <a:pt x="9" y="2"/>
                  <a:pt x="14" y="3"/>
                </a:cubicBezTo>
                <a:close/>
              </a:path>
            </a:pathLst>
          </a:custGeom>
          <a:solidFill>
            <a:srgbClr val="226AB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3" name="群組 2"/>
          <p:cNvGrpSpPr>
            <a:grpSpLocks noChangeAspect="1"/>
          </p:cNvGrpSpPr>
          <p:nvPr/>
        </p:nvGrpSpPr>
        <p:grpSpPr>
          <a:xfrm>
            <a:off x="-1017008" y="-474437"/>
            <a:ext cx="4995912" cy="3600000"/>
            <a:chOff x="-2004729" y="-468394"/>
            <a:chExt cx="7438302" cy="5359960"/>
          </a:xfrm>
        </p:grpSpPr>
        <p:grpSp>
          <p:nvGrpSpPr>
            <p:cNvPr id="2" name="群組 1"/>
            <p:cNvGrpSpPr/>
            <p:nvPr/>
          </p:nvGrpSpPr>
          <p:grpSpPr>
            <a:xfrm>
              <a:off x="-2004729" y="-339218"/>
              <a:ext cx="7438302" cy="5230784"/>
              <a:chOff x="-2004729" y="-339218"/>
              <a:chExt cx="7438302" cy="5230784"/>
            </a:xfrm>
          </p:grpSpPr>
          <p:sp>
            <p:nvSpPr>
              <p:cNvPr id="17" name="Freeform 10">
                <a:extLst>
                  <a:ext uri="{FF2B5EF4-FFF2-40B4-BE49-F238E27FC236}">
                    <a16:creationId xmlns:a16="http://schemas.microsoft.com/office/drawing/2014/main" id="{EFDF50FB-C6D4-4A2D-B2C6-840C84BA98BF}"/>
                  </a:ext>
                </a:extLst>
              </p:cNvPr>
              <p:cNvSpPr>
                <a:spLocks/>
              </p:cNvSpPr>
              <p:nvPr/>
            </p:nvSpPr>
            <p:spPr bwMode="auto">
              <a:xfrm rot="382501">
                <a:off x="-1518091" y="619678"/>
                <a:ext cx="5422962" cy="1496684"/>
              </a:xfrm>
              <a:custGeom>
                <a:avLst/>
                <a:gdLst>
                  <a:gd name="T0" fmla="*/ 167 w 884"/>
                  <a:gd name="T1" fmla="*/ 16 h 327"/>
                  <a:gd name="T2" fmla="*/ 70 w 884"/>
                  <a:gd name="T3" fmla="*/ 60 h 327"/>
                  <a:gd name="T4" fmla="*/ 16 w 884"/>
                  <a:gd name="T5" fmla="*/ 166 h 327"/>
                  <a:gd name="T6" fmla="*/ 0 w 884"/>
                  <a:gd name="T7" fmla="*/ 207 h 327"/>
                  <a:gd name="T8" fmla="*/ 102 w 884"/>
                  <a:gd name="T9" fmla="*/ 154 h 327"/>
                  <a:gd name="T10" fmla="*/ 712 w 884"/>
                  <a:gd name="T11" fmla="*/ 286 h 327"/>
                  <a:gd name="T12" fmla="*/ 770 w 884"/>
                  <a:gd name="T13" fmla="*/ 147 h 327"/>
                  <a:gd name="T14" fmla="*/ 167 w 884"/>
                  <a:gd name="T15" fmla="*/ 16 h 3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84" h="327">
                    <a:moveTo>
                      <a:pt x="167" y="16"/>
                    </a:moveTo>
                    <a:cubicBezTo>
                      <a:pt x="116" y="22"/>
                      <a:pt x="84" y="38"/>
                      <a:pt x="70" y="60"/>
                    </a:cubicBezTo>
                    <a:cubicBezTo>
                      <a:pt x="32" y="127"/>
                      <a:pt x="32" y="128"/>
                      <a:pt x="16" y="166"/>
                    </a:cubicBezTo>
                    <a:cubicBezTo>
                      <a:pt x="0" y="207"/>
                      <a:pt x="0" y="207"/>
                      <a:pt x="0" y="207"/>
                    </a:cubicBezTo>
                    <a:cubicBezTo>
                      <a:pt x="12" y="179"/>
                      <a:pt x="45" y="161"/>
                      <a:pt x="102" y="154"/>
                    </a:cubicBezTo>
                    <a:cubicBezTo>
                      <a:pt x="239" y="137"/>
                      <a:pt x="476" y="192"/>
                      <a:pt x="712" y="286"/>
                    </a:cubicBezTo>
                    <a:cubicBezTo>
                      <a:pt x="820" y="327"/>
                      <a:pt x="884" y="179"/>
                      <a:pt x="770" y="147"/>
                    </a:cubicBezTo>
                    <a:cubicBezTo>
                      <a:pt x="537" y="54"/>
                      <a:pt x="302" y="0"/>
                      <a:pt x="167" y="16"/>
                    </a:cubicBezTo>
                    <a:close/>
                  </a:path>
                </a:pathLst>
              </a:custGeom>
              <a:solidFill>
                <a:srgbClr val="FF7C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" name="Freeform 6">
                <a:extLst>
                  <a:ext uri="{FF2B5EF4-FFF2-40B4-BE49-F238E27FC236}">
                    <a16:creationId xmlns:a16="http://schemas.microsoft.com/office/drawing/2014/main" id="{D30229BD-FA80-479B-B377-8B63A0E12AB3}"/>
                  </a:ext>
                </a:extLst>
              </p:cNvPr>
              <p:cNvSpPr>
                <a:spLocks/>
              </p:cNvSpPr>
              <p:nvPr/>
            </p:nvSpPr>
            <p:spPr bwMode="auto">
              <a:xfrm rot="382501">
                <a:off x="-1363061" y="4149993"/>
                <a:ext cx="2024276" cy="741573"/>
              </a:xfrm>
              <a:custGeom>
                <a:avLst/>
                <a:gdLst>
                  <a:gd name="T0" fmla="*/ 72 w 330"/>
                  <a:gd name="T1" fmla="*/ 3 h 162"/>
                  <a:gd name="T2" fmla="*/ 175 w 330"/>
                  <a:gd name="T3" fmla="*/ 9 h 162"/>
                  <a:gd name="T4" fmla="*/ 220 w 330"/>
                  <a:gd name="T5" fmla="*/ 128 h 162"/>
                  <a:gd name="T6" fmla="*/ 102 w 330"/>
                  <a:gd name="T7" fmla="*/ 162 h 162"/>
                  <a:gd name="T8" fmla="*/ 102 w 330"/>
                  <a:gd name="T9" fmla="*/ 162 h 162"/>
                  <a:gd name="T10" fmla="*/ 40 w 330"/>
                  <a:gd name="T11" fmla="*/ 96 h 162"/>
                  <a:gd name="T12" fmla="*/ 72 w 330"/>
                  <a:gd name="T13" fmla="*/ 3 h 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0" h="162">
                    <a:moveTo>
                      <a:pt x="72" y="3"/>
                    </a:moveTo>
                    <a:cubicBezTo>
                      <a:pt x="100" y="0"/>
                      <a:pt x="135" y="2"/>
                      <a:pt x="175" y="9"/>
                    </a:cubicBezTo>
                    <a:cubicBezTo>
                      <a:pt x="281" y="20"/>
                      <a:pt x="330" y="146"/>
                      <a:pt x="220" y="128"/>
                    </a:cubicBezTo>
                    <a:cubicBezTo>
                      <a:pt x="194" y="124"/>
                      <a:pt x="53" y="110"/>
                      <a:pt x="102" y="162"/>
                    </a:cubicBezTo>
                    <a:cubicBezTo>
                      <a:pt x="102" y="162"/>
                      <a:pt x="102" y="162"/>
                      <a:pt x="102" y="162"/>
                    </a:cubicBezTo>
                    <a:cubicBezTo>
                      <a:pt x="102" y="162"/>
                      <a:pt x="54" y="112"/>
                      <a:pt x="40" y="96"/>
                    </a:cubicBezTo>
                    <a:cubicBezTo>
                      <a:pt x="0" y="47"/>
                      <a:pt x="8" y="11"/>
                      <a:pt x="72" y="3"/>
                    </a:cubicBezTo>
                    <a:close/>
                  </a:path>
                </a:pathLst>
              </a:custGeom>
              <a:solidFill>
                <a:srgbClr val="FF7C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/>
              </a:p>
            </p:txBody>
          </p:sp>
          <p:sp>
            <p:nvSpPr>
              <p:cNvPr id="14" name="Freeform 7">
                <a:extLst>
                  <a:ext uri="{FF2B5EF4-FFF2-40B4-BE49-F238E27FC236}">
                    <a16:creationId xmlns:a16="http://schemas.microsoft.com/office/drawing/2014/main" id="{FB8AA4B0-D728-4C3F-AFDF-FC639D2372B7}"/>
                  </a:ext>
                </a:extLst>
              </p:cNvPr>
              <p:cNvSpPr>
                <a:spLocks/>
              </p:cNvSpPr>
              <p:nvPr/>
            </p:nvSpPr>
            <p:spPr bwMode="auto">
              <a:xfrm rot="382501">
                <a:off x="-1845330" y="3293252"/>
                <a:ext cx="3374467" cy="1093557"/>
              </a:xfrm>
              <a:custGeom>
                <a:avLst/>
                <a:gdLst>
                  <a:gd name="T0" fmla="*/ 18 w 550"/>
                  <a:gd name="T1" fmla="*/ 94 h 239"/>
                  <a:gd name="T2" fmla="*/ 34 w 550"/>
                  <a:gd name="T3" fmla="*/ 132 h 239"/>
                  <a:gd name="T4" fmla="*/ 95 w 550"/>
                  <a:gd name="T5" fmla="*/ 238 h 239"/>
                  <a:gd name="T6" fmla="*/ 141 w 550"/>
                  <a:gd name="T7" fmla="*/ 151 h 239"/>
                  <a:gd name="T8" fmla="*/ 444 w 550"/>
                  <a:gd name="T9" fmla="*/ 207 h 239"/>
                  <a:gd name="T10" fmla="*/ 466 w 550"/>
                  <a:gd name="T11" fmla="*/ 79 h 239"/>
                  <a:gd name="T12" fmla="*/ 92 w 550"/>
                  <a:gd name="T13" fmla="*/ 11 h 239"/>
                  <a:gd name="T14" fmla="*/ 18 w 550"/>
                  <a:gd name="T15" fmla="*/ 94 h 2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50" h="239">
                    <a:moveTo>
                      <a:pt x="18" y="94"/>
                    </a:moveTo>
                    <a:cubicBezTo>
                      <a:pt x="34" y="132"/>
                      <a:pt x="34" y="132"/>
                      <a:pt x="34" y="132"/>
                    </a:cubicBezTo>
                    <a:cubicBezTo>
                      <a:pt x="63" y="188"/>
                      <a:pt x="66" y="195"/>
                      <a:pt x="95" y="238"/>
                    </a:cubicBezTo>
                    <a:cubicBezTo>
                      <a:pt x="63" y="192"/>
                      <a:pt x="76" y="158"/>
                      <a:pt x="141" y="151"/>
                    </a:cubicBezTo>
                    <a:cubicBezTo>
                      <a:pt x="211" y="142"/>
                      <a:pt x="325" y="165"/>
                      <a:pt x="444" y="207"/>
                    </a:cubicBezTo>
                    <a:cubicBezTo>
                      <a:pt x="518" y="239"/>
                      <a:pt x="550" y="114"/>
                      <a:pt x="466" y="79"/>
                    </a:cubicBezTo>
                    <a:cubicBezTo>
                      <a:pt x="318" y="28"/>
                      <a:pt x="178" y="0"/>
                      <a:pt x="92" y="11"/>
                    </a:cubicBezTo>
                    <a:cubicBezTo>
                      <a:pt x="23" y="19"/>
                      <a:pt x="0" y="50"/>
                      <a:pt x="18" y="94"/>
                    </a:cubicBezTo>
                    <a:close/>
                  </a:path>
                </a:pathLst>
              </a:custGeom>
              <a:solidFill>
                <a:srgbClr val="FFC53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/>
              </a:p>
            </p:txBody>
          </p:sp>
          <p:sp>
            <p:nvSpPr>
              <p:cNvPr id="15" name="Freeform 8">
                <a:extLst>
                  <a:ext uri="{FF2B5EF4-FFF2-40B4-BE49-F238E27FC236}">
                    <a16:creationId xmlns:a16="http://schemas.microsoft.com/office/drawing/2014/main" id="{039DE70F-A1B0-4B9E-92BB-7C9FFB8D9AA9}"/>
                  </a:ext>
                </a:extLst>
              </p:cNvPr>
              <p:cNvSpPr>
                <a:spLocks/>
              </p:cNvSpPr>
              <p:nvPr/>
            </p:nvSpPr>
            <p:spPr bwMode="auto">
              <a:xfrm rot="382501">
                <a:off x="-2004729" y="2413750"/>
                <a:ext cx="6424000" cy="2131458"/>
              </a:xfrm>
              <a:custGeom>
                <a:avLst/>
                <a:gdLst>
                  <a:gd name="T0" fmla="*/ 3 w 1047"/>
                  <a:gd name="T1" fmla="*/ 95 h 466"/>
                  <a:gd name="T2" fmla="*/ 6 w 1047"/>
                  <a:gd name="T3" fmla="*/ 130 h 466"/>
                  <a:gd name="T4" fmla="*/ 27 w 1047"/>
                  <a:gd name="T5" fmla="*/ 245 h 466"/>
                  <a:gd name="T6" fmla="*/ 29 w 1047"/>
                  <a:gd name="T7" fmla="*/ 252 h 466"/>
                  <a:gd name="T8" fmla="*/ 112 w 1047"/>
                  <a:gd name="T9" fmla="*/ 172 h 466"/>
                  <a:gd name="T10" fmla="*/ 852 w 1047"/>
                  <a:gd name="T11" fmla="*/ 398 h 466"/>
                  <a:gd name="T12" fmla="*/ 941 w 1047"/>
                  <a:gd name="T13" fmla="*/ 282 h 466"/>
                  <a:gd name="T14" fmla="*/ 99 w 1047"/>
                  <a:gd name="T15" fmla="*/ 22 h 466"/>
                  <a:gd name="T16" fmla="*/ 3 w 1047"/>
                  <a:gd name="T17" fmla="*/ 95 h 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47" h="466">
                    <a:moveTo>
                      <a:pt x="3" y="95"/>
                    </a:moveTo>
                    <a:cubicBezTo>
                      <a:pt x="6" y="130"/>
                      <a:pt x="6" y="130"/>
                      <a:pt x="6" y="130"/>
                    </a:cubicBezTo>
                    <a:cubicBezTo>
                      <a:pt x="16" y="201"/>
                      <a:pt x="16" y="204"/>
                      <a:pt x="27" y="245"/>
                    </a:cubicBezTo>
                    <a:cubicBezTo>
                      <a:pt x="29" y="252"/>
                      <a:pt x="29" y="252"/>
                      <a:pt x="29" y="252"/>
                    </a:cubicBezTo>
                    <a:cubicBezTo>
                      <a:pt x="17" y="210"/>
                      <a:pt x="43" y="180"/>
                      <a:pt x="112" y="172"/>
                    </a:cubicBezTo>
                    <a:cubicBezTo>
                      <a:pt x="272" y="152"/>
                      <a:pt x="602" y="252"/>
                      <a:pt x="852" y="398"/>
                    </a:cubicBezTo>
                    <a:cubicBezTo>
                      <a:pt x="950" y="466"/>
                      <a:pt x="1047" y="334"/>
                      <a:pt x="941" y="282"/>
                    </a:cubicBezTo>
                    <a:cubicBezTo>
                      <a:pt x="658" y="116"/>
                      <a:pt x="281" y="0"/>
                      <a:pt x="99" y="22"/>
                    </a:cubicBezTo>
                    <a:cubicBezTo>
                      <a:pt x="32" y="30"/>
                      <a:pt x="0" y="57"/>
                      <a:pt x="3" y="95"/>
                    </a:cubicBezTo>
                    <a:close/>
                  </a:path>
                </a:pathLst>
              </a:custGeom>
              <a:solidFill>
                <a:srgbClr val="66CCF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/>
              </a:p>
            </p:txBody>
          </p:sp>
          <p:sp>
            <p:nvSpPr>
              <p:cNvPr id="16" name="Freeform 9">
                <a:extLst>
                  <a:ext uri="{FF2B5EF4-FFF2-40B4-BE49-F238E27FC236}">
                    <a16:creationId xmlns:a16="http://schemas.microsoft.com/office/drawing/2014/main" id="{6C83CAC7-4DDD-449C-95DA-57CD6D964E1C}"/>
                  </a:ext>
                </a:extLst>
              </p:cNvPr>
              <p:cNvSpPr>
                <a:spLocks/>
              </p:cNvSpPr>
              <p:nvPr/>
            </p:nvSpPr>
            <p:spPr bwMode="auto">
              <a:xfrm rot="382501">
                <a:off x="-1873263" y="1491920"/>
                <a:ext cx="6068793" cy="1820088"/>
              </a:xfrm>
              <a:custGeom>
                <a:avLst/>
                <a:gdLst>
                  <a:gd name="T0" fmla="*/ 20 w 989"/>
                  <a:gd name="T1" fmla="*/ 81 h 398"/>
                  <a:gd name="T2" fmla="*/ 18 w 989"/>
                  <a:gd name="T3" fmla="*/ 93 h 398"/>
                  <a:gd name="T4" fmla="*/ 1 w 989"/>
                  <a:gd name="T5" fmla="*/ 211 h 398"/>
                  <a:gd name="T6" fmla="*/ 0 w 989"/>
                  <a:gd name="T7" fmla="*/ 241 h 398"/>
                  <a:gd name="T8" fmla="*/ 99 w 989"/>
                  <a:gd name="T9" fmla="*/ 170 h 398"/>
                  <a:gd name="T10" fmla="*/ 799 w 989"/>
                  <a:gd name="T11" fmla="*/ 350 h 398"/>
                  <a:gd name="T12" fmla="*/ 873 w 989"/>
                  <a:gd name="T13" fmla="*/ 215 h 398"/>
                  <a:gd name="T14" fmla="*/ 124 w 989"/>
                  <a:gd name="T15" fmla="*/ 20 h 398"/>
                  <a:gd name="T16" fmla="*/ 20 w 989"/>
                  <a:gd name="T17" fmla="*/ 81 h 3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89" h="398">
                    <a:moveTo>
                      <a:pt x="20" y="81"/>
                    </a:moveTo>
                    <a:cubicBezTo>
                      <a:pt x="18" y="93"/>
                      <a:pt x="18" y="93"/>
                      <a:pt x="18" y="93"/>
                    </a:cubicBezTo>
                    <a:cubicBezTo>
                      <a:pt x="4" y="167"/>
                      <a:pt x="3" y="169"/>
                      <a:pt x="1" y="211"/>
                    </a:cubicBezTo>
                    <a:cubicBezTo>
                      <a:pt x="0" y="241"/>
                      <a:pt x="0" y="241"/>
                      <a:pt x="0" y="241"/>
                    </a:cubicBezTo>
                    <a:cubicBezTo>
                      <a:pt x="0" y="204"/>
                      <a:pt x="32" y="179"/>
                      <a:pt x="99" y="170"/>
                    </a:cubicBezTo>
                    <a:cubicBezTo>
                      <a:pt x="252" y="152"/>
                      <a:pt x="540" y="229"/>
                      <a:pt x="799" y="350"/>
                    </a:cubicBezTo>
                    <a:cubicBezTo>
                      <a:pt x="894" y="398"/>
                      <a:pt x="989" y="269"/>
                      <a:pt x="873" y="215"/>
                    </a:cubicBezTo>
                    <a:cubicBezTo>
                      <a:pt x="597" y="83"/>
                      <a:pt x="288" y="0"/>
                      <a:pt x="124" y="20"/>
                    </a:cubicBezTo>
                    <a:cubicBezTo>
                      <a:pt x="62" y="28"/>
                      <a:pt x="28" y="49"/>
                      <a:pt x="20" y="81"/>
                    </a:cubicBezTo>
                    <a:close/>
                  </a:path>
                </a:pathLst>
              </a:custGeom>
              <a:solidFill>
                <a:srgbClr val="76AFA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/>
              </a:p>
            </p:txBody>
          </p:sp>
          <p:sp>
            <p:nvSpPr>
              <p:cNvPr id="18" name="Freeform 12">
                <a:extLst>
                  <a:ext uri="{FF2B5EF4-FFF2-40B4-BE49-F238E27FC236}">
                    <a16:creationId xmlns:a16="http://schemas.microsoft.com/office/drawing/2014/main" id="{3F049ADD-F69F-4074-B68C-3D34A1ED6488}"/>
                  </a:ext>
                </a:extLst>
              </p:cNvPr>
              <p:cNvSpPr>
                <a:spLocks/>
              </p:cNvSpPr>
              <p:nvPr/>
            </p:nvSpPr>
            <p:spPr bwMode="auto">
              <a:xfrm rot="382501">
                <a:off x="-804361" y="-13207"/>
                <a:ext cx="4393669" cy="1089044"/>
              </a:xfrm>
              <a:custGeom>
                <a:avLst/>
                <a:gdLst>
                  <a:gd name="T0" fmla="*/ 185 w 716"/>
                  <a:gd name="T1" fmla="*/ 13 h 238"/>
                  <a:gd name="T2" fmla="*/ 108 w 716"/>
                  <a:gd name="T3" fmla="*/ 40 h 238"/>
                  <a:gd name="T4" fmla="*/ 70 w 716"/>
                  <a:gd name="T5" fmla="*/ 76 h 238"/>
                  <a:gd name="T6" fmla="*/ 0 w 716"/>
                  <a:gd name="T7" fmla="*/ 158 h 238"/>
                  <a:gd name="T8" fmla="*/ 93 w 716"/>
                  <a:gd name="T9" fmla="*/ 118 h 238"/>
                  <a:gd name="T10" fmla="*/ 571 w 716"/>
                  <a:gd name="T11" fmla="*/ 203 h 238"/>
                  <a:gd name="T12" fmla="*/ 629 w 716"/>
                  <a:gd name="T13" fmla="*/ 92 h 238"/>
                  <a:gd name="T14" fmla="*/ 185 w 716"/>
                  <a:gd name="T15" fmla="*/ 13 h 2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16" h="238">
                    <a:moveTo>
                      <a:pt x="185" y="13"/>
                    </a:moveTo>
                    <a:cubicBezTo>
                      <a:pt x="150" y="17"/>
                      <a:pt x="124" y="27"/>
                      <a:pt x="108" y="40"/>
                    </a:cubicBezTo>
                    <a:cubicBezTo>
                      <a:pt x="70" y="76"/>
                      <a:pt x="70" y="76"/>
                      <a:pt x="70" y="76"/>
                    </a:cubicBezTo>
                    <a:cubicBezTo>
                      <a:pt x="48" y="99"/>
                      <a:pt x="20" y="132"/>
                      <a:pt x="0" y="158"/>
                    </a:cubicBezTo>
                    <a:cubicBezTo>
                      <a:pt x="15" y="137"/>
                      <a:pt x="45" y="123"/>
                      <a:pt x="93" y="118"/>
                    </a:cubicBezTo>
                    <a:cubicBezTo>
                      <a:pt x="203" y="104"/>
                      <a:pt x="382" y="139"/>
                      <a:pt x="571" y="203"/>
                    </a:cubicBezTo>
                    <a:cubicBezTo>
                      <a:pt x="660" y="238"/>
                      <a:pt x="716" y="129"/>
                      <a:pt x="629" y="92"/>
                    </a:cubicBezTo>
                    <a:cubicBezTo>
                      <a:pt x="454" y="32"/>
                      <a:pt x="288" y="0"/>
                      <a:pt x="185" y="13"/>
                    </a:cubicBezTo>
                    <a:close/>
                  </a:path>
                </a:pathLst>
              </a:custGeom>
              <a:solidFill>
                <a:srgbClr val="FFC53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" name="Freeform 13">
                <a:extLst>
                  <a:ext uri="{FF2B5EF4-FFF2-40B4-BE49-F238E27FC236}">
                    <a16:creationId xmlns:a16="http://schemas.microsoft.com/office/drawing/2014/main" id="{818D090C-15C1-4795-A87B-B7B135B655F5}"/>
                  </a:ext>
                </a:extLst>
              </p:cNvPr>
              <p:cNvSpPr>
                <a:spLocks/>
              </p:cNvSpPr>
              <p:nvPr/>
            </p:nvSpPr>
            <p:spPr bwMode="auto">
              <a:xfrm rot="382501">
                <a:off x="224542" y="-339218"/>
                <a:ext cx="5209031" cy="1362809"/>
              </a:xfrm>
              <a:custGeom>
                <a:avLst/>
                <a:gdLst>
                  <a:gd name="T0" fmla="*/ 769 w 849"/>
                  <a:gd name="T1" fmla="*/ 175 h 298"/>
                  <a:gd name="T2" fmla="*/ 182 w 849"/>
                  <a:gd name="T3" fmla="*/ 16 h 298"/>
                  <a:gd name="T4" fmla="*/ 140 w 849"/>
                  <a:gd name="T5" fmla="*/ 26 h 298"/>
                  <a:gd name="T6" fmla="*/ 98 w 849"/>
                  <a:gd name="T7" fmla="*/ 45 h 298"/>
                  <a:gd name="T8" fmla="*/ 0 w 849"/>
                  <a:gd name="T9" fmla="*/ 103 h 298"/>
                  <a:gd name="T10" fmla="*/ 68 w 849"/>
                  <a:gd name="T11" fmla="*/ 81 h 298"/>
                  <a:gd name="T12" fmla="*/ 754 w 849"/>
                  <a:gd name="T13" fmla="*/ 267 h 298"/>
                  <a:gd name="T14" fmla="*/ 769 w 849"/>
                  <a:gd name="T15" fmla="*/ 175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49" h="298">
                    <a:moveTo>
                      <a:pt x="769" y="175"/>
                    </a:moveTo>
                    <a:cubicBezTo>
                      <a:pt x="556" y="69"/>
                      <a:pt x="310" y="0"/>
                      <a:pt x="182" y="16"/>
                    </a:cubicBezTo>
                    <a:cubicBezTo>
                      <a:pt x="165" y="18"/>
                      <a:pt x="151" y="21"/>
                      <a:pt x="140" y="26"/>
                    </a:cubicBezTo>
                    <a:cubicBezTo>
                      <a:pt x="98" y="45"/>
                      <a:pt x="98" y="45"/>
                      <a:pt x="98" y="45"/>
                    </a:cubicBezTo>
                    <a:cubicBezTo>
                      <a:pt x="36" y="79"/>
                      <a:pt x="33" y="80"/>
                      <a:pt x="0" y="103"/>
                    </a:cubicBezTo>
                    <a:cubicBezTo>
                      <a:pt x="15" y="93"/>
                      <a:pt x="38" y="85"/>
                      <a:pt x="68" y="81"/>
                    </a:cubicBezTo>
                    <a:cubicBezTo>
                      <a:pt x="217" y="63"/>
                      <a:pt x="505" y="144"/>
                      <a:pt x="754" y="267"/>
                    </a:cubicBezTo>
                    <a:cubicBezTo>
                      <a:pt x="817" y="298"/>
                      <a:pt x="849" y="200"/>
                      <a:pt x="769" y="175"/>
                    </a:cubicBezTo>
                    <a:close/>
                  </a:path>
                </a:pathLst>
              </a:custGeom>
              <a:solidFill>
                <a:srgbClr val="66CCF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20" name="Freeform 14">
              <a:extLst>
                <a:ext uri="{FF2B5EF4-FFF2-40B4-BE49-F238E27FC236}">
                  <a16:creationId xmlns:a16="http://schemas.microsoft.com/office/drawing/2014/main" id="{AD25A02A-7AE8-48AC-BB65-4C2C5B121074}"/>
                </a:ext>
              </a:extLst>
            </p:cNvPr>
            <p:cNvSpPr>
              <a:spLocks/>
            </p:cNvSpPr>
            <p:nvPr/>
          </p:nvSpPr>
          <p:spPr bwMode="auto">
            <a:xfrm rot="382501">
              <a:off x="1451653" y="-468394"/>
              <a:ext cx="3190809" cy="663355"/>
            </a:xfrm>
            <a:custGeom>
              <a:avLst/>
              <a:gdLst>
                <a:gd name="T0" fmla="*/ 478 w 520"/>
                <a:gd name="T1" fmla="*/ 76 h 145"/>
                <a:gd name="T2" fmla="*/ 166 w 520"/>
                <a:gd name="T3" fmla="*/ 6 h 145"/>
                <a:gd name="T4" fmla="*/ 140 w 520"/>
                <a:gd name="T5" fmla="*/ 8 h 145"/>
                <a:gd name="T6" fmla="*/ 18 w 520"/>
                <a:gd name="T7" fmla="*/ 34 h 145"/>
                <a:gd name="T8" fmla="*/ 0 w 520"/>
                <a:gd name="T9" fmla="*/ 40 h 145"/>
                <a:gd name="T10" fmla="*/ 32 w 520"/>
                <a:gd name="T11" fmla="*/ 33 h 145"/>
                <a:gd name="T12" fmla="*/ 452 w 520"/>
                <a:gd name="T13" fmla="*/ 124 h 145"/>
                <a:gd name="T14" fmla="*/ 478 w 520"/>
                <a:gd name="T15" fmla="*/ 76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20" h="145">
                  <a:moveTo>
                    <a:pt x="478" y="76"/>
                  </a:moveTo>
                  <a:cubicBezTo>
                    <a:pt x="359" y="28"/>
                    <a:pt x="239" y="0"/>
                    <a:pt x="166" y="6"/>
                  </a:cubicBezTo>
                  <a:cubicBezTo>
                    <a:pt x="140" y="8"/>
                    <a:pt x="140" y="8"/>
                    <a:pt x="140" y="8"/>
                  </a:cubicBezTo>
                  <a:cubicBezTo>
                    <a:pt x="83" y="17"/>
                    <a:pt x="71" y="19"/>
                    <a:pt x="18" y="34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9" y="37"/>
                    <a:pt x="19" y="35"/>
                    <a:pt x="32" y="33"/>
                  </a:cubicBezTo>
                  <a:cubicBezTo>
                    <a:pt x="126" y="22"/>
                    <a:pt x="289" y="59"/>
                    <a:pt x="452" y="124"/>
                  </a:cubicBezTo>
                  <a:cubicBezTo>
                    <a:pt x="505" y="145"/>
                    <a:pt x="520" y="93"/>
                    <a:pt x="478" y="76"/>
                  </a:cubicBezTo>
                  <a:close/>
                </a:path>
              </a:pathLst>
            </a:custGeom>
            <a:solidFill>
              <a:srgbClr val="76AFA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33" name="文本框 32">
            <a:extLst>
              <a:ext uri="{FF2B5EF4-FFF2-40B4-BE49-F238E27FC236}">
                <a16:creationId xmlns:a16="http://schemas.microsoft.com/office/drawing/2014/main" id="{979FC28E-507A-412A-921C-1D6910725B6C}"/>
              </a:ext>
            </a:extLst>
          </p:cNvPr>
          <p:cNvSpPr txBox="1"/>
          <p:nvPr/>
        </p:nvSpPr>
        <p:spPr>
          <a:xfrm>
            <a:off x="2596757" y="2624919"/>
            <a:ext cx="8648521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6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113</a:t>
            </a:r>
            <a:r>
              <a:rPr lang="zh-TW" altLang="en-US" sz="6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學年度家長參觀日</a:t>
            </a:r>
            <a:endParaRPr lang="en-US" altLang="zh-TW" sz="6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6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本園介紹及招生說明簡報</a:t>
            </a:r>
            <a:endParaRPr lang="en-US" altLang="zh-TW" sz="6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1056F8D7-DFC6-4C80-AAB3-20B2D75BFF68}"/>
              </a:ext>
            </a:extLst>
          </p:cNvPr>
          <p:cNvSpPr/>
          <p:nvPr/>
        </p:nvSpPr>
        <p:spPr>
          <a:xfrm>
            <a:off x="3724998" y="936086"/>
            <a:ext cx="748989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臺北市松山區敦化國小附幼</a:t>
            </a:r>
            <a:endParaRPr lang="zh-CN" altLang="en-US" sz="4000" b="1" dirty="0">
              <a:solidFill>
                <a:schemeClr val="tx2">
                  <a:lumMod val="60000"/>
                  <a:lumOff val="4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2" name="Picture 2" descr="M:\圖庫\敦化國小\敦化國小校徽.png">
            <a:extLst>
              <a:ext uri="{FF2B5EF4-FFF2-40B4-BE49-F238E27FC236}">
                <a16:creationId xmlns:a16="http://schemas.microsoft.com/office/drawing/2014/main" id="{0C3107D1-9AC7-4654-BECE-44F29ADD8B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537" y="4278313"/>
            <a:ext cx="2160000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图片 195"/>
          <p:cNvPicPr>
            <a:picLocks noChangeAspect="1"/>
          </p:cNvPicPr>
          <p:nvPr/>
        </p:nvPicPr>
        <p:blipFill>
          <a:blip r:embed="rId2"/>
          <a:srcRect l="36905" t="33759" r="32570" b="22025"/>
          <a:stretch>
            <a:fillRect/>
          </a:stretch>
        </p:blipFill>
        <p:spPr>
          <a:xfrm rot="1501864">
            <a:off x="7121158" y="3921565"/>
            <a:ext cx="407562" cy="407562"/>
          </a:xfrm>
          <a:custGeom>
            <a:avLst/>
            <a:gdLst>
              <a:gd name="connsiteX0" fmla="*/ 588998 w 1177996"/>
              <a:gd name="connsiteY0" fmla="*/ 0 h 1177994"/>
              <a:gd name="connsiteX1" fmla="*/ 1177996 w 1177996"/>
              <a:gd name="connsiteY1" fmla="*/ 588997 h 1177994"/>
              <a:gd name="connsiteX2" fmla="*/ 588998 w 1177996"/>
              <a:gd name="connsiteY2" fmla="*/ 1177994 h 1177994"/>
              <a:gd name="connsiteX3" fmla="*/ 0 w 1177996"/>
              <a:gd name="connsiteY3" fmla="*/ 588997 h 1177994"/>
              <a:gd name="connsiteX4" fmla="*/ 588998 w 1177996"/>
              <a:gd name="connsiteY4" fmla="*/ 0 h 1177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7996" h="1177994">
                <a:moveTo>
                  <a:pt x="588998" y="0"/>
                </a:moveTo>
                <a:cubicBezTo>
                  <a:pt x="914293" y="0"/>
                  <a:pt x="1177996" y="263703"/>
                  <a:pt x="1177996" y="588997"/>
                </a:cubicBezTo>
                <a:cubicBezTo>
                  <a:pt x="1177996" y="914291"/>
                  <a:pt x="914293" y="1177994"/>
                  <a:pt x="588998" y="1177994"/>
                </a:cubicBezTo>
                <a:cubicBezTo>
                  <a:pt x="263703" y="1177994"/>
                  <a:pt x="0" y="914291"/>
                  <a:pt x="0" y="588997"/>
                </a:cubicBezTo>
                <a:cubicBezTo>
                  <a:pt x="0" y="263703"/>
                  <a:pt x="263703" y="0"/>
                  <a:pt x="588998" y="0"/>
                </a:cubicBezTo>
                <a:close/>
              </a:path>
            </a:pathLst>
          </a:cu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群組 51">
            <a:extLst>
              <a:ext uri="{FF2B5EF4-FFF2-40B4-BE49-F238E27FC236}">
                <a16:creationId xmlns:a16="http://schemas.microsoft.com/office/drawing/2014/main" id="{E4E5D804-617A-43CE-9173-3B82C21DE64D}"/>
              </a:ext>
            </a:extLst>
          </p:cNvPr>
          <p:cNvGrpSpPr/>
          <p:nvPr/>
        </p:nvGrpSpPr>
        <p:grpSpPr>
          <a:xfrm>
            <a:off x="-883182" y="-883233"/>
            <a:ext cx="4969131" cy="2468144"/>
            <a:chOff x="3828852" y="-885051"/>
            <a:chExt cx="4969131" cy="2468144"/>
          </a:xfrm>
        </p:grpSpPr>
        <p:sp>
          <p:nvSpPr>
            <p:cNvPr id="53" name="Freeform 7">
              <a:extLst>
                <a:ext uri="{FF2B5EF4-FFF2-40B4-BE49-F238E27FC236}">
                  <a16:creationId xmlns:a16="http://schemas.microsoft.com/office/drawing/2014/main" id="{266561D0-5BA1-4CE7-B2D5-536F85375D51}"/>
                </a:ext>
              </a:extLst>
            </p:cNvPr>
            <p:cNvSpPr>
              <a:spLocks/>
            </p:cNvSpPr>
            <p:nvPr/>
          </p:nvSpPr>
          <p:spPr bwMode="auto">
            <a:xfrm rot="382501">
              <a:off x="4038334" y="327734"/>
              <a:ext cx="2610238" cy="845895"/>
            </a:xfrm>
            <a:custGeom>
              <a:avLst/>
              <a:gdLst>
                <a:gd name="T0" fmla="*/ 18 w 550"/>
                <a:gd name="T1" fmla="*/ 94 h 239"/>
                <a:gd name="T2" fmla="*/ 34 w 550"/>
                <a:gd name="T3" fmla="*/ 132 h 239"/>
                <a:gd name="T4" fmla="*/ 95 w 550"/>
                <a:gd name="T5" fmla="*/ 238 h 239"/>
                <a:gd name="T6" fmla="*/ 141 w 550"/>
                <a:gd name="T7" fmla="*/ 151 h 239"/>
                <a:gd name="T8" fmla="*/ 444 w 550"/>
                <a:gd name="T9" fmla="*/ 207 h 239"/>
                <a:gd name="T10" fmla="*/ 466 w 550"/>
                <a:gd name="T11" fmla="*/ 79 h 239"/>
                <a:gd name="T12" fmla="*/ 92 w 550"/>
                <a:gd name="T13" fmla="*/ 11 h 239"/>
                <a:gd name="T14" fmla="*/ 18 w 550"/>
                <a:gd name="T15" fmla="*/ 94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0" h="239">
                  <a:moveTo>
                    <a:pt x="18" y="94"/>
                  </a:moveTo>
                  <a:cubicBezTo>
                    <a:pt x="34" y="132"/>
                    <a:pt x="34" y="132"/>
                    <a:pt x="34" y="132"/>
                  </a:cubicBezTo>
                  <a:cubicBezTo>
                    <a:pt x="63" y="188"/>
                    <a:pt x="66" y="195"/>
                    <a:pt x="95" y="238"/>
                  </a:cubicBezTo>
                  <a:cubicBezTo>
                    <a:pt x="63" y="192"/>
                    <a:pt x="76" y="158"/>
                    <a:pt x="141" y="151"/>
                  </a:cubicBezTo>
                  <a:cubicBezTo>
                    <a:pt x="211" y="142"/>
                    <a:pt x="325" y="165"/>
                    <a:pt x="444" y="207"/>
                  </a:cubicBezTo>
                  <a:cubicBezTo>
                    <a:pt x="518" y="239"/>
                    <a:pt x="550" y="114"/>
                    <a:pt x="466" y="79"/>
                  </a:cubicBezTo>
                  <a:cubicBezTo>
                    <a:pt x="318" y="28"/>
                    <a:pt x="178" y="0"/>
                    <a:pt x="92" y="11"/>
                  </a:cubicBezTo>
                  <a:cubicBezTo>
                    <a:pt x="23" y="19"/>
                    <a:pt x="0" y="50"/>
                    <a:pt x="18" y="94"/>
                  </a:cubicBezTo>
                  <a:close/>
                </a:path>
              </a:pathLst>
            </a:custGeom>
            <a:solidFill>
              <a:srgbClr val="FFC53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grpSp>
          <p:nvGrpSpPr>
            <p:cNvPr id="54" name="群組 53">
              <a:extLst>
                <a:ext uri="{FF2B5EF4-FFF2-40B4-BE49-F238E27FC236}">
                  <a16:creationId xmlns:a16="http://schemas.microsoft.com/office/drawing/2014/main" id="{B71D45C7-27FD-4532-B9EB-C5BB19EA9A79}"/>
                </a:ext>
              </a:extLst>
            </p:cNvPr>
            <p:cNvGrpSpPr/>
            <p:nvPr/>
          </p:nvGrpSpPr>
          <p:grpSpPr>
            <a:xfrm>
              <a:off x="3828852" y="-885051"/>
              <a:ext cx="4969131" cy="2468144"/>
              <a:chOff x="3828852" y="-885051"/>
              <a:chExt cx="4969131" cy="2468144"/>
            </a:xfrm>
          </p:grpSpPr>
          <p:sp>
            <p:nvSpPr>
              <p:cNvPr id="66" name="Freeform 6">
                <a:extLst>
                  <a:ext uri="{FF2B5EF4-FFF2-40B4-BE49-F238E27FC236}">
                    <a16:creationId xmlns:a16="http://schemas.microsoft.com/office/drawing/2014/main" id="{F39AC356-6F04-469F-9627-3457699D4D44}"/>
                  </a:ext>
                </a:extLst>
              </p:cNvPr>
              <p:cNvSpPr>
                <a:spLocks/>
              </p:cNvSpPr>
              <p:nvPr/>
            </p:nvSpPr>
            <p:spPr bwMode="auto">
              <a:xfrm rot="382501">
                <a:off x="4501167" y="1009467"/>
                <a:ext cx="1565830" cy="573626"/>
              </a:xfrm>
              <a:custGeom>
                <a:avLst/>
                <a:gdLst>
                  <a:gd name="T0" fmla="*/ 72 w 330"/>
                  <a:gd name="T1" fmla="*/ 3 h 162"/>
                  <a:gd name="T2" fmla="*/ 175 w 330"/>
                  <a:gd name="T3" fmla="*/ 9 h 162"/>
                  <a:gd name="T4" fmla="*/ 220 w 330"/>
                  <a:gd name="T5" fmla="*/ 128 h 162"/>
                  <a:gd name="T6" fmla="*/ 102 w 330"/>
                  <a:gd name="T7" fmla="*/ 162 h 162"/>
                  <a:gd name="T8" fmla="*/ 102 w 330"/>
                  <a:gd name="T9" fmla="*/ 162 h 162"/>
                  <a:gd name="T10" fmla="*/ 40 w 330"/>
                  <a:gd name="T11" fmla="*/ 96 h 162"/>
                  <a:gd name="T12" fmla="*/ 72 w 330"/>
                  <a:gd name="T13" fmla="*/ 3 h 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0" h="162">
                    <a:moveTo>
                      <a:pt x="72" y="3"/>
                    </a:moveTo>
                    <a:cubicBezTo>
                      <a:pt x="100" y="0"/>
                      <a:pt x="135" y="2"/>
                      <a:pt x="175" y="9"/>
                    </a:cubicBezTo>
                    <a:cubicBezTo>
                      <a:pt x="281" y="20"/>
                      <a:pt x="330" y="146"/>
                      <a:pt x="220" y="128"/>
                    </a:cubicBezTo>
                    <a:cubicBezTo>
                      <a:pt x="194" y="124"/>
                      <a:pt x="53" y="110"/>
                      <a:pt x="102" y="162"/>
                    </a:cubicBezTo>
                    <a:cubicBezTo>
                      <a:pt x="102" y="162"/>
                      <a:pt x="102" y="162"/>
                      <a:pt x="102" y="162"/>
                    </a:cubicBezTo>
                    <a:cubicBezTo>
                      <a:pt x="102" y="162"/>
                      <a:pt x="54" y="112"/>
                      <a:pt x="40" y="96"/>
                    </a:cubicBezTo>
                    <a:cubicBezTo>
                      <a:pt x="0" y="47"/>
                      <a:pt x="8" y="11"/>
                      <a:pt x="72" y="3"/>
                    </a:cubicBezTo>
                    <a:close/>
                  </a:path>
                </a:pathLst>
              </a:custGeom>
              <a:solidFill>
                <a:srgbClr val="FF7C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7" name="Freeform 8">
                <a:extLst>
                  <a:ext uri="{FF2B5EF4-FFF2-40B4-BE49-F238E27FC236}">
                    <a16:creationId xmlns:a16="http://schemas.microsoft.com/office/drawing/2014/main" id="{2BD3C013-F14E-4EA8-96D1-333010CBD756}"/>
                  </a:ext>
                </a:extLst>
              </p:cNvPr>
              <p:cNvSpPr>
                <a:spLocks/>
              </p:cNvSpPr>
              <p:nvPr/>
            </p:nvSpPr>
            <p:spPr bwMode="auto">
              <a:xfrm rot="382501">
                <a:off x="3828852" y="-276872"/>
                <a:ext cx="4969131" cy="1648738"/>
              </a:xfrm>
              <a:custGeom>
                <a:avLst/>
                <a:gdLst>
                  <a:gd name="T0" fmla="*/ 3 w 1047"/>
                  <a:gd name="T1" fmla="*/ 95 h 466"/>
                  <a:gd name="T2" fmla="*/ 6 w 1047"/>
                  <a:gd name="T3" fmla="*/ 130 h 466"/>
                  <a:gd name="T4" fmla="*/ 27 w 1047"/>
                  <a:gd name="T5" fmla="*/ 245 h 466"/>
                  <a:gd name="T6" fmla="*/ 29 w 1047"/>
                  <a:gd name="T7" fmla="*/ 252 h 466"/>
                  <a:gd name="T8" fmla="*/ 112 w 1047"/>
                  <a:gd name="T9" fmla="*/ 172 h 466"/>
                  <a:gd name="T10" fmla="*/ 852 w 1047"/>
                  <a:gd name="T11" fmla="*/ 398 h 466"/>
                  <a:gd name="T12" fmla="*/ 941 w 1047"/>
                  <a:gd name="T13" fmla="*/ 282 h 466"/>
                  <a:gd name="T14" fmla="*/ 99 w 1047"/>
                  <a:gd name="T15" fmla="*/ 22 h 466"/>
                  <a:gd name="T16" fmla="*/ 3 w 1047"/>
                  <a:gd name="T17" fmla="*/ 95 h 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47" h="466">
                    <a:moveTo>
                      <a:pt x="3" y="95"/>
                    </a:moveTo>
                    <a:cubicBezTo>
                      <a:pt x="6" y="130"/>
                      <a:pt x="6" y="130"/>
                      <a:pt x="6" y="130"/>
                    </a:cubicBezTo>
                    <a:cubicBezTo>
                      <a:pt x="16" y="201"/>
                      <a:pt x="16" y="204"/>
                      <a:pt x="27" y="245"/>
                    </a:cubicBezTo>
                    <a:cubicBezTo>
                      <a:pt x="29" y="252"/>
                      <a:pt x="29" y="252"/>
                      <a:pt x="29" y="252"/>
                    </a:cubicBezTo>
                    <a:cubicBezTo>
                      <a:pt x="17" y="210"/>
                      <a:pt x="43" y="180"/>
                      <a:pt x="112" y="172"/>
                    </a:cubicBezTo>
                    <a:cubicBezTo>
                      <a:pt x="272" y="152"/>
                      <a:pt x="602" y="252"/>
                      <a:pt x="852" y="398"/>
                    </a:cubicBezTo>
                    <a:cubicBezTo>
                      <a:pt x="950" y="466"/>
                      <a:pt x="1047" y="334"/>
                      <a:pt x="941" y="282"/>
                    </a:cubicBezTo>
                    <a:cubicBezTo>
                      <a:pt x="658" y="116"/>
                      <a:pt x="281" y="0"/>
                      <a:pt x="99" y="22"/>
                    </a:cubicBezTo>
                    <a:cubicBezTo>
                      <a:pt x="32" y="30"/>
                      <a:pt x="0" y="57"/>
                      <a:pt x="3" y="95"/>
                    </a:cubicBezTo>
                    <a:close/>
                  </a:path>
                </a:pathLst>
              </a:custGeom>
              <a:solidFill>
                <a:srgbClr val="66CCF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8" name="Freeform 9">
                <a:extLst>
                  <a:ext uri="{FF2B5EF4-FFF2-40B4-BE49-F238E27FC236}">
                    <a16:creationId xmlns:a16="http://schemas.microsoft.com/office/drawing/2014/main" id="{CDD47547-07BD-476E-B7CF-392DDF606CE4}"/>
                  </a:ext>
                </a:extLst>
              </p:cNvPr>
              <p:cNvSpPr>
                <a:spLocks/>
              </p:cNvSpPr>
              <p:nvPr/>
            </p:nvSpPr>
            <p:spPr bwMode="auto">
              <a:xfrm rot="400657">
                <a:off x="4398828" y="-885051"/>
                <a:ext cx="4389946" cy="1431183"/>
              </a:xfrm>
              <a:custGeom>
                <a:avLst/>
                <a:gdLst>
                  <a:gd name="T0" fmla="*/ 20 w 989"/>
                  <a:gd name="T1" fmla="*/ 81 h 398"/>
                  <a:gd name="T2" fmla="*/ 18 w 989"/>
                  <a:gd name="T3" fmla="*/ 93 h 398"/>
                  <a:gd name="T4" fmla="*/ 1 w 989"/>
                  <a:gd name="T5" fmla="*/ 211 h 398"/>
                  <a:gd name="T6" fmla="*/ 0 w 989"/>
                  <a:gd name="T7" fmla="*/ 241 h 398"/>
                  <a:gd name="T8" fmla="*/ 99 w 989"/>
                  <a:gd name="T9" fmla="*/ 170 h 398"/>
                  <a:gd name="T10" fmla="*/ 799 w 989"/>
                  <a:gd name="T11" fmla="*/ 350 h 398"/>
                  <a:gd name="T12" fmla="*/ 873 w 989"/>
                  <a:gd name="T13" fmla="*/ 215 h 398"/>
                  <a:gd name="T14" fmla="*/ 124 w 989"/>
                  <a:gd name="T15" fmla="*/ 20 h 398"/>
                  <a:gd name="T16" fmla="*/ 20 w 989"/>
                  <a:gd name="T17" fmla="*/ 81 h 3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89" h="398">
                    <a:moveTo>
                      <a:pt x="20" y="81"/>
                    </a:moveTo>
                    <a:cubicBezTo>
                      <a:pt x="18" y="93"/>
                      <a:pt x="18" y="93"/>
                      <a:pt x="18" y="93"/>
                    </a:cubicBezTo>
                    <a:cubicBezTo>
                      <a:pt x="4" y="167"/>
                      <a:pt x="3" y="169"/>
                      <a:pt x="1" y="211"/>
                    </a:cubicBezTo>
                    <a:cubicBezTo>
                      <a:pt x="0" y="241"/>
                      <a:pt x="0" y="241"/>
                      <a:pt x="0" y="241"/>
                    </a:cubicBezTo>
                    <a:cubicBezTo>
                      <a:pt x="0" y="204"/>
                      <a:pt x="32" y="179"/>
                      <a:pt x="99" y="170"/>
                    </a:cubicBezTo>
                    <a:cubicBezTo>
                      <a:pt x="252" y="152"/>
                      <a:pt x="540" y="229"/>
                      <a:pt x="799" y="350"/>
                    </a:cubicBezTo>
                    <a:cubicBezTo>
                      <a:pt x="894" y="398"/>
                      <a:pt x="989" y="269"/>
                      <a:pt x="873" y="215"/>
                    </a:cubicBezTo>
                    <a:cubicBezTo>
                      <a:pt x="597" y="83"/>
                      <a:pt x="288" y="0"/>
                      <a:pt x="124" y="20"/>
                    </a:cubicBezTo>
                    <a:cubicBezTo>
                      <a:pt x="62" y="28"/>
                      <a:pt x="28" y="49"/>
                      <a:pt x="20" y="81"/>
                    </a:cubicBezTo>
                    <a:close/>
                  </a:path>
                </a:pathLst>
              </a:custGeom>
              <a:solidFill>
                <a:srgbClr val="76AFA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sp>
        <p:nvSpPr>
          <p:cNvPr id="11" name="文本框 32">
            <a:extLst>
              <a:ext uri="{FF2B5EF4-FFF2-40B4-BE49-F238E27FC236}">
                <a16:creationId xmlns:a16="http://schemas.microsoft.com/office/drawing/2014/main" id="{06803217-062A-4519-8827-32F62668182E}"/>
              </a:ext>
            </a:extLst>
          </p:cNvPr>
          <p:cNvSpPr txBox="1"/>
          <p:nvPr/>
        </p:nvSpPr>
        <p:spPr>
          <a:xfrm>
            <a:off x="2553256" y="616676"/>
            <a:ext cx="24416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節慶活動</a:t>
            </a:r>
            <a:endParaRPr lang="zh-CN" altLang="en-US" sz="4400" b="1" dirty="0">
              <a:solidFill>
                <a:schemeClr val="tx1">
                  <a:lumMod val="65000"/>
                  <a:lumOff val="3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3689" y="128661"/>
            <a:ext cx="4062837" cy="23315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2177" y="2316983"/>
            <a:ext cx="3529044" cy="23526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22" t="6732" r="24858"/>
          <a:stretch/>
        </p:blipFill>
        <p:spPr>
          <a:xfrm>
            <a:off x="8053689" y="4540790"/>
            <a:ext cx="2239307" cy="23315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2996" y="4875508"/>
            <a:ext cx="1800000" cy="1800000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9231" y="4505303"/>
            <a:ext cx="3529045" cy="23526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7" y="4505303"/>
            <a:ext cx="3552604" cy="23670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53092" y="1985303"/>
            <a:ext cx="2880000" cy="21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912" y="1772256"/>
            <a:ext cx="4868240" cy="27330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9191" y="0"/>
            <a:ext cx="1791000" cy="1800000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74" y="187252"/>
            <a:ext cx="2062060" cy="186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94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A41AAC7B-A383-4D70-A2C2-9BEF346626E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9312" y="3451012"/>
            <a:ext cx="4129523" cy="309714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E7F3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7547" y="227145"/>
            <a:ext cx="4010828" cy="300812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4EFE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pSp>
        <p:nvGrpSpPr>
          <p:cNvPr id="52" name="群組 51">
            <a:extLst>
              <a:ext uri="{FF2B5EF4-FFF2-40B4-BE49-F238E27FC236}">
                <a16:creationId xmlns:a16="http://schemas.microsoft.com/office/drawing/2014/main" id="{E4E5D804-617A-43CE-9173-3B82C21DE64D}"/>
              </a:ext>
            </a:extLst>
          </p:cNvPr>
          <p:cNvGrpSpPr/>
          <p:nvPr/>
        </p:nvGrpSpPr>
        <p:grpSpPr>
          <a:xfrm>
            <a:off x="-883182" y="-883233"/>
            <a:ext cx="4969131" cy="2468144"/>
            <a:chOff x="3828852" y="-885051"/>
            <a:chExt cx="4969131" cy="2468144"/>
          </a:xfrm>
        </p:grpSpPr>
        <p:sp>
          <p:nvSpPr>
            <p:cNvPr id="53" name="Freeform 7">
              <a:extLst>
                <a:ext uri="{FF2B5EF4-FFF2-40B4-BE49-F238E27FC236}">
                  <a16:creationId xmlns:a16="http://schemas.microsoft.com/office/drawing/2014/main" id="{266561D0-5BA1-4CE7-B2D5-536F85375D51}"/>
                </a:ext>
              </a:extLst>
            </p:cNvPr>
            <p:cNvSpPr>
              <a:spLocks/>
            </p:cNvSpPr>
            <p:nvPr/>
          </p:nvSpPr>
          <p:spPr bwMode="auto">
            <a:xfrm rot="382501">
              <a:off x="4038334" y="327734"/>
              <a:ext cx="2610238" cy="845895"/>
            </a:xfrm>
            <a:custGeom>
              <a:avLst/>
              <a:gdLst>
                <a:gd name="T0" fmla="*/ 18 w 550"/>
                <a:gd name="T1" fmla="*/ 94 h 239"/>
                <a:gd name="T2" fmla="*/ 34 w 550"/>
                <a:gd name="T3" fmla="*/ 132 h 239"/>
                <a:gd name="T4" fmla="*/ 95 w 550"/>
                <a:gd name="T5" fmla="*/ 238 h 239"/>
                <a:gd name="T6" fmla="*/ 141 w 550"/>
                <a:gd name="T7" fmla="*/ 151 h 239"/>
                <a:gd name="T8" fmla="*/ 444 w 550"/>
                <a:gd name="T9" fmla="*/ 207 h 239"/>
                <a:gd name="T10" fmla="*/ 466 w 550"/>
                <a:gd name="T11" fmla="*/ 79 h 239"/>
                <a:gd name="T12" fmla="*/ 92 w 550"/>
                <a:gd name="T13" fmla="*/ 11 h 239"/>
                <a:gd name="T14" fmla="*/ 18 w 550"/>
                <a:gd name="T15" fmla="*/ 94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0" h="239">
                  <a:moveTo>
                    <a:pt x="18" y="94"/>
                  </a:moveTo>
                  <a:cubicBezTo>
                    <a:pt x="34" y="132"/>
                    <a:pt x="34" y="132"/>
                    <a:pt x="34" y="132"/>
                  </a:cubicBezTo>
                  <a:cubicBezTo>
                    <a:pt x="63" y="188"/>
                    <a:pt x="66" y="195"/>
                    <a:pt x="95" y="238"/>
                  </a:cubicBezTo>
                  <a:cubicBezTo>
                    <a:pt x="63" y="192"/>
                    <a:pt x="76" y="158"/>
                    <a:pt x="141" y="151"/>
                  </a:cubicBezTo>
                  <a:cubicBezTo>
                    <a:pt x="211" y="142"/>
                    <a:pt x="325" y="165"/>
                    <a:pt x="444" y="207"/>
                  </a:cubicBezTo>
                  <a:cubicBezTo>
                    <a:pt x="518" y="239"/>
                    <a:pt x="550" y="114"/>
                    <a:pt x="466" y="79"/>
                  </a:cubicBezTo>
                  <a:cubicBezTo>
                    <a:pt x="318" y="28"/>
                    <a:pt x="178" y="0"/>
                    <a:pt x="92" y="11"/>
                  </a:cubicBezTo>
                  <a:cubicBezTo>
                    <a:pt x="23" y="19"/>
                    <a:pt x="0" y="50"/>
                    <a:pt x="18" y="94"/>
                  </a:cubicBezTo>
                  <a:close/>
                </a:path>
              </a:pathLst>
            </a:custGeom>
            <a:solidFill>
              <a:srgbClr val="FFC53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grpSp>
          <p:nvGrpSpPr>
            <p:cNvPr id="54" name="群組 53">
              <a:extLst>
                <a:ext uri="{FF2B5EF4-FFF2-40B4-BE49-F238E27FC236}">
                  <a16:creationId xmlns:a16="http://schemas.microsoft.com/office/drawing/2014/main" id="{B71D45C7-27FD-4532-B9EB-C5BB19EA9A79}"/>
                </a:ext>
              </a:extLst>
            </p:cNvPr>
            <p:cNvGrpSpPr/>
            <p:nvPr/>
          </p:nvGrpSpPr>
          <p:grpSpPr>
            <a:xfrm>
              <a:off x="3828852" y="-885051"/>
              <a:ext cx="4969131" cy="2468144"/>
              <a:chOff x="3828852" y="-885051"/>
              <a:chExt cx="4969131" cy="2468144"/>
            </a:xfrm>
          </p:grpSpPr>
          <p:sp>
            <p:nvSpPr>
              <p:cNvPr id="66" name="Freeform 6">
                <a:extLst>
                  <a:ext uri="{FF2B5EF4-FFF2-40B4-BE49-F238E27FC236}">
                    <a16:creationId xmlns:a16="http://schemas.microsoft.com/office/drawing/2014/main" id="{F39AC356-6F04-469F-9627-3457699D4D44}"/>
                  </a:ext>
                </a:extLst>
              </p:cNvPr>
              <p:cNvSpPr>
                <a:spLocks/>
              </p:cNvSpPr>
              <p:nvPr/>
            </p:nvSpPr>
            <p:spPr bwMode="auto">
              <a:xfrm rot="382501">
                <a:off x="4501167" y="1009467"/>
                <a:ext cx="1565830" cy="573626"/>
              </a:xfrm>
              <a:custGeom>
                <a:avLst/>
                <a:gdLst>
                  <a:gd name="T0" fmla="*/ 72 w 330"/>
                  <a:gd name="T1" fmla="*/ 3 h 162"/>
                  <a:gd name="T2" fmla="*/ 175 w 330"/>
                  <a:gd name="T3" fmla="*/ 9 h 162"/>
                  <a:gd name="T4" fmla="*/ 220 w 330"/>
                  <a:gd name="T5" fmla="*/ 128 h 162"/>
                  <a:gd name="T6" fmla="*/ 102 w 330"/>
                  <a:gd name="T7" fmla="*/ 162 h 162"/>
                  <a:gd name="T8" fmla="*/ 102 w 330"/>
                  <a:gd name="T9" fmla="*/ 162 h 162"/>
                  <a:gd name="T10" fmla="*/ 40 w 330"/>
                  <a:gd name="T11" fmla="*/ 96 h 162"/>
                  <a:gd name="T12" fmla="*/ 72 w 330"/>
                  <a:gd name="T13" fmla="*/ 3 h 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0" h="162">
                    <a:moveTo>
                      <a:pt x="72" y="3"/>
                    </a:moveTo>
                    <a:cubicBezTo>
                      <a:pt x="100" y="0"/>
                      <a:pt x="135" y="2"/>
                      <a:pt x="175" y="9"/>
                    </a:cubicBezTo>
                    <a:cubicBezTo>
                      <a:pt x="281" y="20"/>
                      <a:pt x="330" y="146"/>
                      <a:pt x="220" y="128"/>
                    </a:cubicBezTo>
                    <a:cubicBezTo>
                      <a:pt x="194" y="124"/>
                      <a:pt x="53" y="110"/>
                      <a:pt x="102" y="162"/>
                    </a:cubicBezTo>
                    <a:cubicBezTo>
                      <a:pt x="102" y="162"/>
                      <a:pt x="102" y="162"/>
                      <a:pt x="102" y="162"/>
                    </a:cubicBezTo>
                    <a:cubicBezTo>
                      <a:pt x="102" y="162"/>
                      <a:pt x="54" y="112"/>
                      <a:pt x="40" y="96"/>
                    </a:cubicBezTo>
                    <a:cubicBezTo>
                      <a:pt x="0" y="47"/>
                      <a:pt x="8" y="11"/>
                      <a:pt x="72" y="3"/>
                    </a:cubicBezTo>
                    <a:close/>
                  </a:path>
                </a:pathLst>
              </a:custGeom>
              <a:solidFill>
                <a:srgbClr val="FF7C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7" name="Freeform 8">
                <a:extLst>
                  <a:ext uri="{FF2B5EF4-FFF2-40B4-BE49-F238E27FC236}">
                    <a16:creationId xmlns:a16="http://schemas.microsoft.com/office/drawing/2014/main" id="{2BD3C013-F14E-4EA8-96D1-333010CBD756}"/>
                  </a:ext>
                </a:extLst>
              </p:cNvPr>
              <p:cNvSpPr>
                <a:spLocks/>
              </p:cNvSpPr>
              <p:nvPr/>
            </p:nvSpPr>
            <p:spPr bwMode="auto">
              <a:xfrm rot="382501">
                <a:off x="3828852" y="-276872"/>
                <a:ext cx="4969131" cy="1648738"/>
              </a:xfrm>
              <a:custGeom>
                <a:avLst/>
                <a:gdLst>
                  <a:gd name="T0" fmla="*/ 3 w 1047"/>
                  <a:gd name="T1" fmla="*/ 95 h 466"/>
                  <a:gd name="T2" fmla="*/ 6 w 1047"/>
                  <a:gd name="T3" fmla="*/ 130 h 466"/>
                  <a:gd name="T4" fmla="*/ 27 w 1047"/>
                  <a:gd name="T5" fmla="*/ 245 h 466"/>
                  <a:gd name="T6" fmla="*/ 29 w 1047"/>
                  <a:gd name="T7" fmla="*/ 252 h 466"/>
                  <a:gd name="T8" fmla="*/ 112 w 1047"/>
                  <a:gd name="T9" fmla="*/ 172 h 466"/>
                  <a:gd name="T10" fmla="*/ 852 w 1047"/>
                  <a:gd name="T11" fmla="*/ 398 h 466"/>
                  <a:gd name="T12" fmla="*/ 941 w 1047"/>
                  <a:gd name="T13" fmla="*/ 282 h 466"/>
                  <a:gd name="T14" fmla="*/ 99 w 1047"/>
                  <a:gd name="T15" fmla="*/ 22 h 466"/>
                  <a:gd name="T16" fmla="*/ 3 w 1047"/>
                  <a:gd name="T17" fmla="*/ 95 h 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47" h="466">
                    <a:moveTo>
                      <a:pt x="3" y="95"/>
                    </a:moveTo>
                    <a:cubicBezTo>
                      <a:pt x="6" y="130"/>
                      <a:pt x="6" y="130"/>
                      <a:pt x="6" y="130"/>
                    </a:cubicBezTo>
                    <a:cubicBezTo>
                      <a:pt x="16" y="201"/>
                      <a:pt x="16" y="204"/>
                      <a:pt x="27" y="245"/>
                    </a:cubicBezTo>
                    <a:cubicBezTo>
                      <a:pt x="29" y="252"/>
                      <a:pt x="29" y="252"/>
                      <a:pt x="29" y="252"/>
                    </a:cubicBezTo>
                    <a:cubicBezTo>
                      <a:pt x="17" y="210"/>
                      <a:pt x="43" y="180"/>
                      <a:pt x="112" y="172"/>
                    </a:cubicBezTo>
                    <a:cubicBezTo>
                      <a:pt x="272" y="152"/>
                      <a:pt x="602" y="252"/>
                      <a:pt x="852" y="398"/>
                    </a:cubicBezTo>
                    <a:cubicBezTo>
                      <a:pt x="950" y="466"/>
                      <a:pt x="1047" y="334"/>
                      <a:pt x="941" y="282"/>
                    </a:cubicBezTo>
                    <a:cubicBezTo>
                      <a:pt x="658" y="116"/>
                      <a:pt x="281" y="0"/>
                      <a:pt x="99" y="22"/>
                    </a:cubicBezTo>
                    <a:cubicBezTo>
                      <a:pt x="32" y="30"/>
                      <a:pt x="0" y="57"/>
                      <a:pt x="3" y="95"/>
                    </a:cubicBezTo>
                    <a:close/>
                  </a:path>
                </a:pathLst>
              </a:custGeom>
              <a:solidFill>
                <a:srgbClr val="66CCF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8" name="Freeform 9">
                <a:extLst>
                  <a:ext uri="{FF2B5EF4-FFF2-40B4-BE49-F238E27FC236}">
                    <a16:creationId xmlns:a16="http://schemas.microsoft.com/office/drawing/2014/main" id="{CDD47547-07BD-476E-B7CF-392DDF606CE4}"/>
                  </a:ext>
                </a:extLst>
              </p:cNvPr>
              <p:cNvSpPr>
                <a:spLocks/>
              </p:cNvSpPr>
              <p:nvPr/>
            </p:nvSpPr>
            <p:spPr bwMode="auto">
              <a:xfrm rot="400657">
                <a:off x="4398828" y="-885051"/>
                <a:ext cx="4389946" cy="1431183"/>
              </a:xfrm>
              <a:custGeom>
                <a:avLst/>
                <a:gdLst>
                  <a:gd name="T0" fmla="*/ 20 w 989"/>
                  <a:gd name="T1" fmla="*/ 81 h 398"/>
                  <a:gd name="T2" fmla="*/ 18 w 989"/>
                  <a:gd name="T3" fmla="*/ 93 h 398"/>
                  <a:gd name="T4" fmla="*/ 1 w 989"/>
                  <a:gd name="T5" fmla="*/ 211 h 398"/>
                  <a:gd name="T6" fmla="*/ 0 w 989"/>
                  <a:gd name="T7" fmla="*/ 241 h 398"/>
                  <a:gd name="T8" fmla="*/ 99 w 989"/>
                  <a:gd name="T9" fmla="*/ 170 h 398"/>
                  <a:gd name="T10" fmla="*/ 799 w 989"/>
                  <a:gd name="T11" fmla="*/ 350 h 398"/>
                  <a:gd name="T12" fmla="*/ 873 w 989"/>
                  <a:gd name="T13" fmla="*/ 215 h 398"/>
                  <a:gd name="T14" fmla="*/ 124 w 989"/>
                  <a:gd name="T15" fmla="*/ 20 h 398"/>
                  <a:gd name="T16" fmla="*/ 20 w 989"/>
                  <a:gd name="T17" fmla="*/ 81 h 3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89" h="398">
                    <a:moveTo>
                      <a:pt x="20" y="81"/>
                    </a:moveTo>
                    <a:cubicBezTo>
                      <a:pt x="18" y="93"/>
                      <a:pt x="18" y="93"/>
                      <a:pt x="18" y="93"/>
                    </a:cubicBezTo>
                    <a:cubicBezTo>
                      <a:pt x="4" y="167"/>
                      <a:pt x="3" y="169"/>
                      <a:pt x="1" y="211"/>
                    </a:cubicBezTo>
                    <a:cubicBezTo>
                      <a:pt x="0" y="241"/>
                      <a:pt x="0" y="241"/>
                      <a:pt x="0" y="241"/>
                    </a:cubicBezTo>
                    <a:cubicBezTo>
                      <a:pt x="0" y="204"/>
                      <a:pt x="32" y="179"/>
                      <a:pt x="99" y="170"/>
                    </a:cubicBezTo>
                    <a:cubicBezTo>
                      <a:pt x="252" y="152"/>
                      <a:pt x="540" y="229"/>
                      <a:pt x="799" y="350"/>
                    </a:cubicBezTo>
                    <a:cubicBezTo>
                      <a:pt x="894" y="398"/>
                      <a:pt x="989" y="269"/>
                      <a:pt x="873" y="215"/>
                    </a:cubicBezTo>
                    <a:cubicBezTo>
                      <a:pt x="597" y="83"/>
                      <a:pt x="288" y="0"/>
                      <a:pt x="124" y="20"/>
                    </a:cubicBezTo>
                    <a:cubicBezTo>
                      <a:pt x="62" y="28"/>
                      <a:pt x="28" y="49"/>
                      <a:pt x="20" y="81"/>
                    </a:cubicBezTo>
                    <a:close/>
                  </a:path>
                </a:pathLst>
              </a:custGeom>
              <a:solidFill>
                <a:srgbClr val="76AFA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sp>
        <p:nvSpPr>
          <p:cNvPr id="11" name="文本框 32">
            <a:extLst>
              <a:ext uri="{FF2B5EF4-FFF2-40B4-BE49-F238E27FC236}">
                <a16:creationId xmlns:a16="http://schemas.microsoft.com/office/drawing/2014/main" id="{06803217-062A-4519-8827-32F62668182E}"/>
              </a:ext>
            </a:extLst>
          </p:cNvPr>
          <p:cNvSpPr txBox="1"/>
          <p:nvPr/>
        </p:nvSpPr>
        <p:spPr>
          <a:xfrm>
            <a:off x="4864393" y="151499"/>
            <a:ext cx="24416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校外教學</a:t>
            </a:r>
            <a:endParaRPr lang="zh-CN" altLang="en-US" sz="4400" b="1" dirty="0">
              <a:solidFill>
                <a:schemeClr val="tx1">
                  <a:lumMod val="65000"/>
                  <a:lumOff val="3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0804" y="1043547"/>
            <a:ext cx="4687110" cy="252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2516" y="3697467"/>
            <a:ext cx="3420000" cy="246066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75" y="153655"/>
            <a:ext cx="3958314" cy="315510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6">
                <a:lumMod val="20000"/>
                <a:lumOff val="80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8468" y="3748216"/>
            <a:ext cx="4199907" cy="27999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4EFD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829555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7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>
            <a:extLst>
              <a:ext uri="{FF2B5EF4-FFF2-40B4-BE49-F238E27FC236}">
                <a16:creationId xmlns:a16="http://schemas.microsoft.com/office/drawing/2014/main" id="{36D86FB3-9DB5-4B03-B527-68692D3D3A8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5550" y="3318066"/>
            <a:ext cx="5120726" cy="341381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grpSp>
        <p:nvGrpSpPr>
          <p:cNvPr id="52" name="群組 51">
            <a:extLst>
              <a:ext uri="{FF2B5EF4-FFF2-40B4-BE49-F238E27FC236}">
                <a16:creationId xmlns:a16="http://schemas.microsoft.com/office/drawing/2014/main" id="{E4E5D804-617A-43CE-9173-3B82C21DE64D}"/>
              </a:ext>
            </a:extLst>
          </p:cNvPr>
          <p:cNvGrpSpPr/>
          <p:nvPr/>
        </p:nvGrpSpPr>
        <p:grpSpPr>
          <a:xfrm>
            <a:off x="-883182" y="-883233"/>
            <a:ext cx="4969131" cy="2468144"/>
            <a:chOff x="3828852" y="-885051"/>
            <a:chExt cx="4969131" cy="2468144"/>
          </a:xfrm>
        </p:grpSpPr>
        <p:sp>
          <p:nvSpPr>
            <p:cNvPr id="53" name="Freeform 7">
              <a:extLst>
                <a:ext uri="{FF2B5EF4-FFF2-40B4-BE49-F238E27FC236}">
                  <a16:creationId xmlns:a16="http://schemas.microsoft.com/office/drawing/2014/main" id="{266561D0-5BA1-4CE7-B2D5-536F85375D51}"/>
                </a:ext>
              </a:extLst>
            </p:cNvPr>
            <p:cNvSpPr>
              <a:spLocks/>
            </p:cNvSpPr>
            <p:nvPr/>
          </p:nvSpPr>
          <p:spPr bwMode="auto">
            <a:xfrm rot="382501">
              <a:off x="4038334" y="327734"/>
              <a:ext cx="2610238" cy="845895"/>
            </a:xfrm>
            <a:custGeom>
              <a:avLst/>
              <a:gdLst>
                <a:gd name="T0" fmla="*/ 18 w 550"/>
                <a:gd name="T1" fmla="*/ 94 h 239"/>
                <a:gd name="T2" fmla="*/ 34 w 550"/>
                <a:gd name="T3" fmla="*/ 132 h 239"/>
                <a:gd name="T4" fmla="*/ 95 w 550"/>
                <a:gd name="T5" fmla="*/ 238 h 239"/>
                <a:gd name="T6" fmla="*/ 141 w 550"/>
                <a:gd name="T7" fmla="*/ 151 h 239"/>
                <a:gd name="T8" fmla="*/ 444 w 550"/>
                <a:gd name="T9" fmla="*/ 207 h 239"/>
                <a:gd name="T10" fmla="*/ 466 w 550"/>
                <a:gd name="T11" fmla="*/ 79 h 239"/>
                <a:gd name="T12" fmla="*/ 92 w 550"/>
                <a:gd name="T13" fmla="*/ 11 h 239"/>
                <a:gd name="T14" fmla="*/ 18 w 550"/>
                <a:gd name="T15" fmla="*/ 94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0" h="239">
                  <a:moveTo>
                    <a:pt x="18" y="94"/>
                  </a:moveTo>
                  <a:cubicBezTo>
                    <a:pt x="34" y="132"/>
                    <a:pt x="34" y="132"/>
                    <a:pt x="34" y="132"/>
                  </a:cubicBezTo>
                  <a:cubicBezTo>
                    <a:pt x="63" y="188"/>
                    <a:pt x="66" y="195"/>
                    <a:pt x="95" y="238"/>
                  </a:cubicBezTo>
                  <a:cubicBezTo>
                    <a:pt x="63" y="192"/>
                    <a:pt x="76" y="158"/>
                    <a:pt x="141" y="151"/>
                  </a:cubicBezTo>
                  <a:cubicBezTo>
                    <a:pt x="211" y="142"/>
                    <a:pt x="325" y="165"/>
                    <a:pt x="444" y="207"/>
                  </a:cubicBezTo>
                  <a:cubicBezTo>
                    <a:pt x="518" y="239"/>
                    <a:pt x="550" y="114"/>
                    <a:pt x="466" y="79"/>
                  </a:cubicBezTo>
                  <a:cubicBezTo>
                    <a:pt x="318" y="28"/>
                    <a:pt x="178" y="0"/>
                    <a:pt x="92" y="11"/>
                  </a:cubicBezTo>
                  <a:cubicBezTo>
                    <a:pt x="23" y="19"/>
                    <a:pt x="0" y="50"/>
                    <a:pt x="18" y="94"/>
                  </a:cubicBezTo>
                  <a:close/>
                </a:path>
              </a:pathLst>
            </a:custGeom>
            <a:solidFill>
              <a:srgbClr val="FFC53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grpSp>
          <p:nvGrpSpPr>
            <p:cNvPr id="54" name="群組 53">
              <a:extLst>
                <a:ext uri="{FF2B5EF4-FFF2-40B4-BE49-F238E27FC236}">
                  <a16:creationId xmlns:a16="http://schemas.microsoft.com/office/drawing/2014/main" id="{B71D45C7-27FD-4532-B9EB-C5BB19EA9A79}"/>
                </a:ext>
              </a:extLst>
            </p:cNvPr>
            <p:cNvGrpSpPr/>
            <p:nvPr/>
          </p:nvGrpSpPr>
          <p:grpSpPr>
            <a:xfrm>
              <a:off x="3828852" y="-885051"/>
              <a:ext cx="4969131" cy="2468144"/>
              <a:chOff x="3828852" y="-885051"/>
              <a:chExt cx="4969131" cy="2468144"/>
            </a:xfrm>
          </p:grpSpPr>
          <p:sp>
            <p:nvSpPr>
              <p:cNvPr id="66" name="Freeform 6">
                <a:extLst>
                  <a:ext uri="{FF2B5EF4-FFF2-40B4-BE49-F238E27FC236}">
                    <a16:creationId xmlns:a16="http://schemas.microsoft.com/office/drawing/2014/main" id="{F39AC356-6F04-469F-9627-3457699D4D44}"/>
                  </a:ext>
                </a:extLst>
              </p:cNvPr>
              <p:cNvSpPr>
                <a:spLocks/>
              </p:cNvSpPr>
              <p:nvPr/>
            </p:nvSpPr>
            <p:spPr bwMode="auto">
              <a:xfrm rot="382501">
                <a:off x="4501167" y="1009467"/>
                <a:ext cx="1565830" cy="573626"/>
              </a:xfrm>
              <a:custGeom>
                <a:avLst/>
                <a:gdLst>
                  <a:gd name="T0" fmla="*/ 72 w 330"/>
                  <a:gd name="T1" fmla="*/ 3 h 162"/>
                  <a:gd name="T2" fmla="*/ 175 w 330"/>
                  <a:gd name="T3" fmla="*/ 9 h 162"/>
                  <a:gd name="T4" fmla="*/ 220 w 330"/>
                  <a:gd name="T5" fmla="*/ 128 h 162"/>
                  <a:gd name="T6" fmla="*/ 102 w 330"/>
                  <a:gd name="T7" fmla="*/ 162 h 162"/>
                  <a:gd name="T8" fmla="*/ 102 w 330"/>
                  <a:gd name="T9" fmla="*/ 162 h 162"/>
                  <a:gd name="T10" fmla="*/ 40 w 330"/>
                  <a:gd name="T11" fmla="*/ 96 h 162"/>
                  <a:gd name="T12" fmla="*/ 72 w 330"/>
                  <a:gd name="T13" fmla="*/ 3 h 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0" h="162">
                    <a:moveTo>
                      <a:pt x="72" y="3"/>
                    </a:moveTo>
                    <a:cubicBezTo>
                      <a:pt x="100" y="0"/>
                      <a:pt x="135" y="2"/>
                      <a:pt x="175" y="9"/>
                    </a:cubicBezTo>
                    <a:cubicBezTo>
                      <a:pt x="281" y="20"/>
                      <a:pt x="330" y="146"/>
                      <a:pt x="220" y="128"/>
                    </a:cubicBezTo>
                    <a:cubicBezTo>
                      <a:pt x="194" y="124"/>
                      <a:pt x="53" y="110"/>
                      <a:pt x="102" y="162"/>
                    </a:cubicBezTo>
                    <a:cubicBezTo>
                      <a:pt x="102" y="162"/>
                      <a:pt x="102" y="162"/>
                      <a:pt x="102" y="162"/>
                    </a:cubicBezTo>
                    <a:cubicBezTo>
                      <a:pt x="102" y="162"/>
                      <a:pt x="54" y="112"/>
                      <a:pt x="40" y="96"/>
                    </a:cubicBezTo>
                    <a:cubicBezTo>
                      <a:pt x="0" y="47"/>
                      <a:pt x="8" y="11"/>
                      <a:pt x="72" y="3"/>
                    </a:cubicBezTo>
                    <a:close/>
                  </a:path>
                </a:pathLst>
              </a:custGeom>
              <a:solidFill>
                <a:srgbClr val="FF7C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7" name="Freeform 8">
                <a:extLst>
                  <a:ext uri="{FF2B5EF4-FFF2-40B4-BE49-F238E27FC236}">
                    <a16:creationId xmlns:a16="http://schemas.microsoft.com/office/drawing/2014/main" id="{2BD3C013-F14E-4EA8-96D1-333010CBD756}"/>
                  </a:ext>
                </a:extLst>
              </p:cNvPr>
              <p:cNvSpPr>
                <a:spLocks/>
              </p:cNvSpPr>
              <p:nvPr/>
            </p:nvSpPr>
            <p:spPr bwMode="auto">
              <a:xfrm rot="382501">
                <a:off x="3828852" y="-276872"/>
                <a:ext cx="4969131" cy="1648738"/>
              </a:xfrm>
              <a:custGeom>
                <a:avLst/>
                <a:gdLst>
                  <a:gd name="T0" fmla="*/ 3 w 1047"/>
                  <a:gd name="T1" fmla="*/ 95 h 466"/>
                  <a:gd name="T2" fmla="*/ 6 w 1047"/>
                  <a:gd name="T3" fmla="*/ 130 h 466"/>
                  <a:gd name="T4" fmla="*/ 27 w 1047"/>
                  <a:gd name="T5" fmla="*/ 245 h 466"/>
                  <a:gd name="T6" fmla="*/ 29 w 1047"/>
                  <a:gd name="T7" fmla="*/ 252 h 466"/>
                  <a:gd name="T8" fmla="*/ 112 w 1047"/>
                  <a:gd name="T9" fmla="*/ 172 h 466"/>
                  <a:gd name="T10" fmla="*/ 852 w 1047"/>
                  <a:gd name="T11" fmla="*/ 398 h 466"/>
                  <a:gd name="T12" fmla="*/ 941 w 1047"/>
                  <a:gd name="T13" fmla="*/ 282 h 466"/>
                  <a:gd name="T14" fmla="*/ 99 w 1047"/>
                  <a:gd name="T15" fmla="*/ 22 h 466"/>
                  <a:gd name="T16" fmla="*/ 3 w 1047"/>
                  <a:gd name="T17" fmla="*/ 95 h 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47" h="466">
                    <a:moveTo>
                      <a:pt x="3" y="95"/>
                    </a:moveTo>
                    <a:cubicBezTo>
                      <a:pt x="6" y="130"/>
                      <a:pt x="6" y="130"/>
                      <a:pt x="6" y="130"/>
                    </a:cubicBezTo>
                    <a:cubicBezTo>
                      <a:pt x="16" y="201"/>
                      <a:pt x="16" y="204"/>
                      <a:pt x="27" y="245"/>
                    </a:cubicBezTo>
                    <a:cubicBezTo>
                      <a:pt x="29" y="252"/>
                      <a:pt x="29" y="252"/>
                      <a:pt x="29" y="252"/>
                    </a:cubicBezTo>
                    <a:cubicBezTo>
                      <a:pt x="17" y="210"/>
                      <a:pt x="43" y="180"/>
                      <a:pt x="112" y="172"/>
                    </a:cubicBezTo>
                    <a:cubicBezTo>
                      <a:pt x="272" y="152"/>
                      <a:pt x="602" y="252"/>
                      <a:pt x="852" y="398"/>
                    </a:cubicBezTo>
                    <a:cubicBezTo>
                      <a:pt x="950" y="466"/>
                      <a:pt x="1047" y="334"/>
                      <a:pt x="941" y="282"/>
                    </a:cubicBezTo>
                    <a:cubicBezTo>
                      <a:pt x="658" y="116"/>
                      <a:pt x="281" y="0"/>
                      <a:pt x="99" y="22"/>
                    </a:cubicBezTo>
                    <a:cubicBezTo>
                      <a:pt x="32" y="30"/>
                      <a:pt x="0" y="57"/>
                      <a:pt x="3" y="95"/>
                    </a:cubicBezTo>
                    <a:close/>
                  </a:path>
                </a:pathLst>
              </a:custGeom>
              <a:solidFill>
                <a:srgbClr val="66CCF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8" name="Freeform 9">
                <a:extLst>
                  <a:ext uri="{FF2B5EF4-FFF2-40B4-BE49-F238E27FC236}">
                    <a16:creationId xmlns:a16="http://schemas.microsoft.com/office/drawing/2014/main" id="{CDD47547-07BD-476E-B7CF-392DDF606CE4}"/>
                  </a:ext>
                </a:extLst>
              </p:cNvPr>
              <p:cNvSpPr>
                <a:spLocks/>
              </p:cNvSpPr>
              <p:nvPr/>
            </p:nvSpPr>
            <p:spPr bwMode="auto">
              <a:xfrm rot="400657">
                <a:off x="4398828" y="-885051"/>
                <a:ext cx="4389946" cy="1431183"/>
              </a:xfrm>
              <a:custGeom>
                <a:avLst/>
                <a:gdLst>
                  <a:gd name="T0" fmla="*/ 20 w 989"/>
                  <a:gd name="T1" fmla="*/ 81 h 398"/>
                  <a:gd name="T2" fmla="*/ 18 w 989"/>
                  <a:gd name="T3" fmla="*/ 93 h 398"/>
                  <a:gd name="T4" fmla="*/ 1 w 989"/>
                  <a:gd name="T5" fmla="*/ 211 h 398"/>
                  <a:gd name="T6" fmla="*/ 0 w 989"/>
                  <a:gd name="T7" fmla="*/ 241 h 398"/>
                  <a:gd name="T8" fmla="*/ 99 w 989"/>
                  <a:gd name="T9" fmla="*/ 170 h 398"/>
                  <a:gd name="T10" fmla="*/ 799 w 989"/>
                  <a:gd name="T11" fmla="*/ 350 h 398"/>
                  <a:gd name="T12" fmla="*/ 873 w 989"/>
                  <a:gd name="T13" fmla="*/ 215 h 398"/>
                  <a:gd name="T14" fmla="*/ 124 w 989"/>
                  <a:gd name="T15" fmla="*/ 20 h 398"/>
                  <a:gd name="T16" fmla="*/ 20 w 989"/>
                  <a:gd name="T17" fmla="*/ 81 h 3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89" h="398">
                    <a:moveTo>
                      <a:pt x="20" y="81"/>
                    </a:moveTo>
                    <a:cubicBezTo>
                      <a:pt x="18" y="93"/>
                      <a:pt x="18" y="93"/>
                      <a:pt x="18" y="93"/>
                    </a:cubicBezTo>
                    <a:cubicBezTo>
                      <a:pt x="4" y="167"/>
                      <a:pt x="3" y="169"/>
                      <a:pt x="1" y="211"/>
                    </a:cubicBezTo>
                    <a:cubicBezTo>
                      <a:pt x="0" y="241"/>
                      <a:pt x="0" y="241"/>
                      <a:pt x="0" y="241"/>
                    </a:cubicBezTo>
                    <a:cubicBezTo>
                      <a:pt x="0" y="204"/>
                      <a:pt x="32" y="179"/>
                      <a:pt x="99" y="170"/>
                    </a:cubicBezTo>
                    <a:cubicBezTo>
                      <a:pt x="252" y="152"/>
                      <a:pt x="540" y="229"/>
                      <a:pt x="799" y="350"/>
                    </a:cubicBezTo>
                    <a:cubicBezTo>
                      <a:pt x="894" y="398"/>
                      <a:pt x="989" y="269"/>
                      <a:pt x="873" y="215"/>
                    </a:cubicBezTo>
                    <a:cubicBezTo>
                      <a:pt x="597" y="83"/>
                      <a:pt x="288" y="0"/>
                      <a:pt x="124" y="20"/>
                    </a:cubicBezTo>
                    <a:cubicBezTo>
                      <a:pt x="62" y="28"/>
                      <a:pt x="28" y="49"/>
                      <a:pt x="20" y="81"/>
                    </a:cubicBezTo>
                    <a:close/>
                  </a:path>
                </a:pathLst>
              </a:custGeom>
              <a:solidFill>
                <a:srgbClr val="76AFA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sp>
        <p:nvSpPr>
          <p:cNvPr id="11" name="文本框 32">
            <a:extLst>
              <a:ext uri="{FF2B5EF4-FFF2-40B4-BE49-F238E27FC236}">
                <a16:creationId xmlns:a16="http://schemas.microsoft.com/office/drawing/2014/main" id="{06803217-062A-4519-8827-32F62668182E}"/>
              </a:ext>
            </a:extLst>
          </p:cNvPr>
          <p:cNvSpPr txBox="1"/>
          <p:nvPr/>
        </p:nvSpPr>
        <p:spPr>
          <a:xfrm>
            <a:off x="5942527" y="344338"/>
            <a:ext cx="314701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大 肌肉運動</a:t>
            </a:r>
            <a:endParaRPr lang="zh-CN" altLang="en-US" sz="4400" b="1" dirty="0">
              <a:solidFill>
                <a:schemeClr val="tx1">
                  <a:lumMod val="65000"/>
                  <a:lumOff val="3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4407" y="939263"/>
            <a:ext cx="4641877" cy="255776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7" t="8809" r="9685" b="7318"/>
          <a:stretch/>
        </p:blipFill>
        <p:spPr>
          <a:xfrm>
            <a:off x="5960587" y="1474791"/>
            <a:ext cx="3777515" cy="256529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72896" y="148837"/>
            <a:ext cx="1934100" cy="2520000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11000"/>
                    </a14:imgEffect>
                    <a14:imgEffect>
                      <a14:brightnessContrast bright="22000" contrast="-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12" y="3489628"/>
            <a:ext cx="2716712" cy="324225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829704" y="802617"/>
            <a:ext cx="3931639" cy="262109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3" r="13062" b="14334"/>
          <a:stretch/>
        </p:blipFill>
        <p:spPr>
          <a:xfrm>
            <a:off x="6265980" y="4040090"/>
            <a:ext cx="3777515" cy="269179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43494" y="4598244"/>
            <a:ext cx="2259755" cy="2259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506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群組 51">
            <a:extLst>
              <a:ext uri="{FF2B5EF4-FFF2-40B4-BE49-F238E27FC236}">
                <a16:creationId xmlns:a16="http://schemas.microsoft.com/office/drawing/2014/main" id="{E4E5D804-617A-43CE-9173-3B82C21DE64D}"/>
              </a:ext>
            </a:extLst>
          </p:cNvPr>
          <p:cNvGrpSpPr/>
          <p:nvPr/>
        </p:nvGrpSpPr>
        <p:grpSpPr>
          <a:xfrm>
            <a:off x="-883182" y="-883233"/>
            <a:ext cx="4969131" cy="2468144"/>
            <a:chOff x="3828852" y="-885051"/>
            <a:chExt cx="4969131" cy="2468144"/>
          </a:xfrm>
        </p:grpSpPr>
        <p:sp>
          <p:nvSpPr>
            <p:cNvPr id="53" name="Freeform 7">
              <a:extLst>
                <a:ext uri="{FF2B5EF4-FFF2-40B4-BE49-F238E27FC236}">
                  <a16:creationId xmlns:a16="http://schemas.microsoft.com/office/drawing/2014/main" id="{266561D0-5BA1-4CE7-B2D5-536F85375D51}"/>
                </a:ext>
              </a:extLst>
            </p:cNvPr>
            <p:cNvSpPr>
              <a:spLocks/>
            </p:cNvSpPr>
            <p:nvPr/>
          </p:nvSpPr>
          <p:spPr bwMode="auto">
            <a:xfrm rot="382501">
              <a:off x="4038334" y="327734"/>
              <a:ext cx="2610238" cy="845895"/>
            </a:xfrm>
            <a:custGeom>
              <a:avLst/>
              <a:gdLst>
                <a:gd name="T0" fmla="*/ 18 w 550"/>
                <a:gd name="T1" fmla="*/ 94 h 239"/>
                <a:gd name="T2" fmla="*/ 34 w 550"/>
                <a:gd name="T3" fmla="*/ 132 h 239"/>
                <a:gd name="T4" fmla="*/ 95 w 550"/>
                <a:gd name="T5" fmla="*/ 238 h 239"/>
                <a:gd name="T6" fmla="*/ 141 w 550"/>
                <a:gd name="T7" fmla="*/ 151 h 239"/>
                <a:gd name="T8" fmla="*/ 444 w 550"/>
                <a:gd name="T9" fmla="*/ 207 h 239"/>
                <a:gd name="T10" fmla="*/ 466 w 550"/>
                <a:gd name="T11" fmla="*/ 79 h 239"/>
                <a:gd name="T12" fmla="*/ 92 w 550"/>
                <a:gd name="T13" fmla="*/ 11 h 239"/>
                <a:gd name="T14" fmla="*/ 18 w 550"/>
                <a:gd name="T15" fmla="*/ 94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0" h="239">
                  <a:moveTo>
                    <a:pt x="18" y="94"/>
                  </a:moveTo>
                  <a:cubicBezTo>
                    <a:pt x="34" y="132"/>
                    <a:pt x="34" y="132"/>
                    <a:pt x="34" y="132"/>
                  </a:cubicBezTo>
                  <a:cubicBezTo>
                    <a:pt x="63" y="188"/>
                    <a:pt x="66" y="195"/>
                    <a:pt x="95" y="238"/>
                  </a:cubicBezTo>
                  <a:cubicBezTo>
                    <a:pt x="63" y="192"/>
                    <a:pt x="76" y="158"/>
                    <a:pt x="141" y="151"/>
                  </a:cubicBezTo>
                  <a:cubicBezTo>
                    <a:pt x="211" y="142"/>
                    <a:pt x="325" y="165"/>
                    <a:pt x="444" y="207"/>
                  </a:cubicBezTo>
                  <a:cubicBezTo>
                    <a:pt x="518" y="239"/>
                    <a:pt x="550" y="114"/>
                    <a:pt x="466" y="79"/>
                  </a:cubicBezTo>
                  <a:cubicBezTo>
                    <a:pt x="318" y="28"/>
                    <a:pt x="178" y="0"/>
                    <a:pt x="92" y="11"/>
                  </a:cubicBezTo>
                  <a:cubicBezTo>
                    <a:pt x="23" y="19"/>
                    <a:pt x="0" y="50"/>
                    <a:pt x="18" y="94"/>
                  </a:cubicBezTo>
                  <a:close/>
                </a:path>
              </a:pathLst>
            </a:custGeom>
            <a:solidFill>
              <a:srgbClr val="FFC53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grpSp>
          <p:nvGrpSpPr>
            <p:cNvPr id="54" name="群組 53">
              <a:extLst>
                <a:ext uri="{FF2B5EF4-FFF2-40B4-BE49-F238E27FC236}">
                  <a16:creationId xmlns:a16="http://schemas.microsoft.com/office/drawing/2014/main" id="{B71D45C7-27FD-4532-B9EB-C5BB19EA9A79}"/>
                </a:ext>
              </a:extLst>
            </p:cNvPr>
            <p:cNvGrpSpPr/>
            <p:nvPr/>
          </p:nvGrpSpPr>
          <p:grpSpPr>
            <a:xfrm>
              <a:off x="3828852" y="-885051"/>
              <a:ext cx="4969131" cy="2468144"/>
              <a:chOff x="3828852" y="-885051"/>
              <a:chExt cx="4969131" cy="2468144"/>
            </a:xfrm>
          </p:grpSpPr>
          <p:sp>
            <p:nvSpPr>
              <p:cNvPr id="66" name="Freeform 6">
                <a:extLst>
                  <a:ext uri="{FF2B5EF4-FFF2-40B4-BE49-F238E27FC236}">
                    <a16:creationId xmlns:a16="http://schemas.microsoft.com/office/drawing/2014/main" id="{F39AC356-6F04-469F-9627-3457699D4D44}"/>
                  </a:ext>
                </a:extLst>
              </p:cNvPr>
              <p:cNvSpPr>
                <a:spLocks/>
              </p:cNvSpPr>
              <p:nvPr/>
            </p:nvSpPr>
            <p:spPr bwMode="auto">
              <a:xfrm rot="382501">
                <a:off x="4501167" y="1009467"/>
                <a:ext cx="1565830" cy="573626"/>
              </a:xfrm>
              <a:custGeom>
                <a:avLst/>
                <a:gdLst>
                  <a:gd name="T0" fmla="*/ 72 w 330"/>
                  <a:gd name="T1" fmla="*/ 3 h 162"/>
                  <a:gd name="T2" fmla="*/ 175 w 330"/>
                  <a:gd name="T3" fmla="*/ 9 h 162"/>
                  <a:gd name="T4" fmla="*/ 220 w 330"/>
                  <a:gd name="T5" fmla="*/ 128 h 162"/>
                  <a:gd name="T6" fmla="*/ 102 w 330"/>
                  <a:gd name="T7" fmla="*/ 162 h 162"/>
                  <a:gd name="T8" fmla="*/ 102 w 330"/>
                  <a:gd name="T9" fmla="*/ 162 h 162"/>
                  <a:gd name="T10" fmla="*/ 40 w 330"/>
                  <a:gd name="T11" fmla="*/ 96 h 162"/>
                  <a:gd name="T12" fmla="*/ 72 w 330"/>
                  <a:gd name="T13" fmla="*/ 3 h 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0" h="162">
                    <a:moveTo>
                      <a:pt x="72" y="3"/>
                    </a:moveTo>
                    <a:cubicBezTo>
                      <a:pt x="100" y="0"/>
                      <a:pt x="135" y="2"/>
                      <a:pt x="175" y="9"/>
                    </a:cubicBezTo>
                    <a:cubicBezTo>
                      <a:pt x="281" y="20"/>
                      <a:pt x="330" y="146"/>
                      <a:pt x="220" y="128"/>
                    </a:cubicBezTo>
                    <a:cubicBezTo>
                      <a:pt x="194" y="124"/>
                      <a:pt x="53" y="110"/>
                      <a:pt x="102" y="162"/>
                    </a:cubicBezTo>
                    <a:cubicBezTo>
                      <a:pt x="102" y="162"/>
                      <a:pt x="102" y="162"/>
                      <a:pt x="102" y="162"/>
                    </a:cubicBezTo>
                    <a:cubicBezTo>
                      <a:pt x="102" y="162"/>
                      <a:pt x="54" y="112"/>
                      <a:pt x="40" y="96"/>
                    </a:cubicBezTo>
                    <a:cubicBezTo>
                      <a:pt x="0" y="47"/>
                      <a:pt x="8" y="11"/>
                      <a:pt x="72" y="3"/>
                    </a:cubicBezTo>
                    <a:close/>
                  </a:path>
                </a:pathLst>
              </a:custGeom>
              <a:solidFill>
                <a:srgbClr val="FF7C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7" name="Freeform 8">
                <a:extLst>
                  <a:ext uri="{FF2B5EF4-FFF2-40B4-BE49-F238E27FC236}">
                    <a16:creationId xmlns:a16="http://schemas.microsoft.com/office/drawing/2014/main" id="{2BD3C013-F14E-4EA8-96D1-333010CBD756}"/>
                  </a:ext>
                </a:extLst>
              </p:cNvPr>
              <p:cNvSpPr>
                <a:spLocks/>
              </p:cNvSpPr>
              <p:nvPr/>
            </p:nvSpPr>
            <p:spPr bwMode="auto">
              <a:xfrm rot="382501">
                <a:off x="3828852" y="-276872"/>
                <a:ext cx="4969131" cy="1648738"/>
              </a:xfrm>
              <a:custGeom>
                <a:avLst/>
                <a:gdLst>
                  <a:gd name="T0" fmla="*/ 3 w 1047"/>
                  <a:gd name="T1" fmla="*/ 95 h 466"/>
                  <a:gd name="T2" fmla="*/ 6 w 1047"/>
                  <a:gd name="T3" fmla="*/ 130 h 466"/>
                  <a:gd name="T4" fmla="*/ 27 w 1047"/>
                  <a:gd name="T5" fmla="*/ 245 h 466"/>
                  <a:gd name="T6" fmla="*/ 29 w 1047"/>
                  <a:gd name="T7" fmla="*/ 252 h 466"/>
                  <a:gd name="T8" fmla="*/ 112 w 1047"/>
                  <a:gd name="T9" fmla="*/ 172 h 466"/>
                  <a:gd name="T10" fmla="*/ 852 w 1047"/>
                  <a:gd name="T11" fmla="*/ 398 h 466"/>
                  <a:gd name="T12" fmla="*/ 941 w 1047"/>
                  <a:gd name="T13" fmla="*/ 282 h 466"/>
                  <a:gd name="T14" fmla="*/ 99 w 1047"/>
                  <a:gd name="T15" fmla="*/ 22 h 466"/>
                  <a:gd name="T16" fmla="*/ 3 w 1047"/>
                  <a:gd name="T17" fmla="*/ 95 h 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47" h="466">
                    <a:moveTo>
                      <a:pt x="3" y="95"/>
                    </a:moveTo>
                    <a:cubicBezTo>
                      <a:pt x="6" y="130"/>
                      <a:pt x="6" y="130"/>
                      <a:pt x="6" y="130"/>
                    </a:cubicBezTo>
                    <a:cubicBezTo>
                      <a:pt x="16" y="201"/>
                      <a:pt x="16" y="204"/>
                      <a:pt x="27" y="245"/>
                    </a:cubicBezTo>
                    <a:cubicBezTo>
                      <a:pt x="29" y="252"/>
                      <a:pt x="29" y="252"/>
                      <a:pt x="29" y="252"/>
                    </a:cubicBezTo>
                    <a:cubicBezTo>
                      <a:pt x="17" y="210"/>
                      <a:pt x="43" y="180"/>
                      <a:pt x="112" y="172"/>
                    </a:cubicBezTo>
                    <a:cubicBezTo>
                      <a:pt x="272" y="152"/>
                      <a:pt x="602" y="252"/>
                      <a:pt x="852" y="398"/>
                    </a:cubicBezTo>
                    <a:cubicBezTo>
                      <a:pt x="950" y="466"/>
                      <a:pt x="1047" y="334"/>
                      <a:pt x="941" y="282"/>
                    </a:cubicBezTo>
                    <a:cubicBezTo>
                      <a:pt x="658" y="116"/>
                      <a:pt x="281" y="0"/>
                      <a:pt x="99" y="22"/>
                    </a:cubicBezTo>
                    <a:cubicBezTo>
                      <a:pt x="32" y="30"/>
                      <a:pt x="0" y="57"/>
                      <a:pt x="3" y="95"/>
                    </a:cubicBezTo>
                    <a:close/>
                  </a:path>
                </a:pathLst>
              </a:custGeom>
              <a:solidFill>
                <a:srgbClr val="66CCF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8" name="Freeform 9">
                <a:extLst>
                  <a:ext uri="{FF2B5EF4-FFF2-40B4-BE49-F238E27FC236}">
                    <a16:creationId xmlns:a16="http://schemas.microsoft.com/office/drawing/2014/main" id="{CDD47547-07BD-476E-B7CF-392DDF606CE4}"/>
                  </a:ext>
                </a:extLst>
              </p:cNvPr>
              <p:cNvSpPr>
                <a:spLocks/>
              </p:cNvSpPr>
              <p:nvPr/>
            </p:nvSpPr>
            <p:spPr bwMode="auto">
              <a:xfrm rot="400657">
                <a:off x="4398828" y="-885051"/>
                <a:ext cx="4389946" cy="1431183"/>
              </a:xfrm>
              <a:custGeom>
                <a:avLst/>
                <a:gdLst>
                  <a:gd name="T0" fmla="*/ 20 w 989"/>
                  <a:gd name="T1" fmla="*/ 81 h 398"/>
                  <a:gd name="T2" fmla="*/ 18 w 989"/>
                  <a:gd name="T3" fmla="*/ 93 h 398"/>
                  <a:gd name="T4" fmla="*/ 1 w 989"/>
                  <a:gd name="T5" fmla="*/ 211 h 398"/>
                  <a:gd name="T6" fmla="*/ 0 w 989"/>
                  <a:gd name="T7" fmla="*/ 241 h 398"/>
                  <a:gd name="T8" fmla="*/ 99 w 989"/>
                  <a:gd name="T9" fmla="*/ 170 h 398"/>
                  <a:gd name="T10" fmla="*/ 799 w 989"/>
                  <a:gd name="T11" fmla="*/ 350 h 398"/>
                  <a:gd name="T12" fmla="*/ 873 w 989"/>
                  <a:gd name="T13" fmla="*/ 215 h 398"/>
                  <a:gd name="T14" fmla="*/ 124 w 989"/>
                  <a:gd name="T15" fmla="*/ 20 h 398"/>
                  <a:gd name="T16" fmla="*/ 20 w 989"/>
                  <a:gd name="T17" fmla="*/ 81 h 3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89" h="398">
                    <a:moveTo>
                      <a:pt x="20" y="81"/>
                    </a:moveTo>
                    <a:cubicBezTo>
                      <a:pt x="18" y="93"/>
                      <a:pt x="18" y="93"/>
                      <a:pt x="18" y="93"/>
                    </a:cubicBezTo>
                    <a:cubicBezTo>
                      <a:pt x="4" y="167"/>
                      <a:pt x="3" y="169"/>
                      <a:pt x="1" y="211"/>
                    </a:cubicBezTo>
                    <a:cubicBezTo>
                      <a:pt x="0" y="241"/>
                      <a:pt x="0" y="241"/>
                      <a:pt x="0" y="241"/>
                    </a:cubicBezTo>
                    <a:cubicBezTo>
                      <a:pt x="0" y="204"/>
                      <a:pt x="32" y="179"/>
                      <a:pt x="99" y="170"/>
                    </a:cubicBezTo>
                    <a:cubicBezTo>
                      <a:pt x="252" y="152"/>
                      <a:pt x="540" y="229"/>
                      <a:pt x="799" y="350"/>
                    </a:cubicBezTo>
                    <a:cubicBezTo>
                      <a:pt x="894" y="398"/>
                      <a:pt x="989" y="269"/>
                      <a:pt x="873" y="215"/>
                    </a:cubicBezTo>
                    <a:cubicBezTo>
                      <a:pt x="597" y="83"/>
                      <a:pt x="288" y="0"/>
                      <a:pt x="124" y="20"/>
                    </a:cubicBezTo>
                    <a:cubicBezTo>
                      <a:pt x="62" y="28"/>
                      <a:pt x="28" y="49"/>
                      <a:pt x="20" y="81"/>
                    </a:cubicBezTo>
                    <a:close/>
                  </a:path>
                </a:pathLst>
              </a:custGeom>
              <a:solidFill>
                <a:srgbClr val="76AFA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pic>
        <p:nvPicPr>
          <p:cNvPr id="3" name="圖片 2">
            <a:extLst>
              <a:ext uri="{FF2B5EF4-FFF2-40B4-BE49-F238E27FC236}">
                <a16:creationId xmlns:a16="http://schemas.microsoft.com/office/drawing/2014/main" id="{3304C486-CC04-48FB-B5FE-FD5EDD3FA0C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8430"/>
          <a:stretch/>
        </p:blipFill>
        <p:spPr>
          <a:xfrm rot="16200000">
            <a:off x="26187" y="728300"/>
            <a:ext cx="3807492" cy="2772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A657B94C-E4BA-4AF6-8E5F-51A2B592CD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2730" y="1113720"/>
            <a:ext cx="2724324" cy="2520000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F1C7A7EB-85AB-4A0E-BB5A-E48F22056B7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72" y="4041348"/>
            <a:ext cx="3944099" cy="262939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C8503D19-98B5-4EF5-A974-159F15D1D17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1983" y="93396"/>
            <a:ext cx="5130000" cy="3420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D3C726AC-C123-4D0E-A459-1665C4AF43D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57" r="7694"/>
          <a:stretch/>
        </p:blipFill>
        <p:spPr>
          <a:xfrm>
            <a:off x="6499795" y="4000414"/>
            <a:ext cx="3281731" cy="262488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130DD48A-B79A-460D-BA86-EADDF0F6D04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88" r="4379"/>
          <a:stretch/>
        </p:blipFill>
        <p:spPr>
          <a:xfrm rot="16200000">
            <a:off x="9105477" y="3748552"/>
            <a:ext cx="3427558" cy="260454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88B35A73-FAC7-47CB-96C7-8EE0325CF94D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7" r="12339"/>
          <a:stretch/>
        </p:blipFill>
        <p:spPr>
          <a:xfrm rot="16200000">
            <a:off x="3641568" y="3945848"/>
            <a:ext cx="3117512" cy="2520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文本框 32">
            <a:extLst>
              <a:ext uri="{FF2B5EF4-FFF2-40B4-BE49-F238E27FC236}">
                <a16:creationId xmlns:a16="http://schemas.microsoft.com/office/drawing/2014/main" id="{06803217-062A-4519-8827-32F62668182E}"/>
              </a:ext>
            </a:extLst>
          </p:cNvPr>
          <p:cNvSpPr txBox="1"/>
          <p:nvPr/>
        </p:nvSpPr>
        <p:spPr>
          <a:xfrm>
            <a:off x="3343944" y="232705"/>
            <a:ext cx="36080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體能遊戲課程</a:t>
            </a:r>
            <a:endParaRPr lang="zh-CN" altLang="en-US" sz="4400" b="1" dirty="0">
              <a:solidFill>
                <a:schemeClr val="tx1">
                  <a:lumMod val="65000"/>
                  <a:lumOff val="3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81260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圖片 13">
            <a:extLst>
              <a:ext uri="{FF2B5EF4-FFF2-40B4-BE49-F238E27FC236}">
                <a16:creationId xmlns:a16="http://schemas.microsoft.com/office/drawing/2014/main" id="{130DD48A-B79A-460D-BA86-EADDF0F6D0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6453" y="1570769"/>
            <a:ext cx="3805074" cy="285380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52" name="群組 51">
            <a:extLst>
              <a:ext uri="{FF2B5EF4-FFF2-40B4-BE49-F238E27FC236}">
                <a16:creationId xmlns:a16="http://schemas.microsoft.com/office/drawing/2014/main" id="{E4E5D804-617A-43CE-9173-3B82C21DE64D}"/>
              </a:ext>
            </a:extLst>
          </p:cNvPr>
          <p:cNvGrpSpPr/>
          <p:nvPr/>
        </p:nvGrpSpPr>
        <p:grpSpPr>
          <a:xfrm>
            <a:off x="-883182" y="-883233"/>
            <a:ext cx="4969131" cy="2468144"/>
            <a:chOff x="3828852" y="-885051"/>
            <a:chExt cx="4969131" cy="2468144"/>
          </a:xfrm>
        </p:grpSpPr>
        <p:sp>
          <p:nvSpPr>
            <p:cNvPr id="53" name="Freeform 7">
              <a:extLst>
                <a:ext uri="{FF2B5EF4-FFF2-40B4-BE49-F238E27FC236}">
                  <a16:creationId xmlns:a16="http://schemas.microsoft.com/office/drawing/2014/main" id="{266561D0-5BA1-4CE7-B2D5-536F85375D51}"/>
                </a:ext>
              </a:extLst>
            </p:cNvPr>
            <p:cNvSpPr>
              <a:spLocks/>
            </p:cNvSpPr>
            <p:nvPr/>
          </p:nvSpPr>
          <p:spPr bwMode="auto">
            <a:xfrm rot="382501">
              <a:off x="4038334" y="327734"/>
              <a:ext cx="2610238" cy="845895"/>
            </a:xfrm>
            <a:custGeom>
              <a:avLst/>
              <a:gdLst>
                <a:gd name="T0" fmla="*/ 18 w 550"/>
                <a:gd name="T1" fmla="*/ 94 h 239"/>
                <a:gd name="T2" fmla="*/ 34 w 550"/>
                <a:gd name="T3" fmla="*/ 132 h 239"/>
                <a:gd name="T4" fmla="*/ 95 w 550"/>
                <a:gd name="T5" fmla="*/ 238 h 239"/>
                <a:gd name="T6" fmla="*/ 141 w 550"/>
                <a:gd name="T7" fmla="*/ 151 h 239"/>
                <a:gd name="T8" fmla="*/ 444 w 550"/>
                <a:gd name="T9" fmla="*/ 207 h 239"/>
                <a:gd name="T10" fmla="*/ 466 w 550"/>
                <a:gd name="T11" fmla="*/ 79 h 239"/>
                <a:gd name="T12" fmla="*/ 92 w 550"/>
                <a:gd name="T13" fmla="*/ 11 h 239"/>
                <a:gd name="T14" fmla="*/ 18 w 550"/>
                <a:gd name="T15" fmla="*/ 94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0" h="239">
                  <a:moveTo>
                    <a:pt x="18" y="94"/>
                  </a:moveTo>
                  <a:cubicBezTo>
                    <a:pt x="34" y="132"/>
                    <a:pt x="34" y="132"/>
                    <a:pt x="34" y="132"/>
                  </a:cubicBezTo>
                  <a:cubicBezTo>
                    <a:pt x="63" y="188"/>
                    <a:pt x="66" y="195"/>
                    <a:pt x="95" y="238"/>
                  </a:cubicBezTo>
                  <a:cubicBezTo>
                    <a:pt x="63" y="192"/>
                    <a:pt x="76" y="158"/>
                    <a:pt x="141" y="151"/>
                  </a:cubicBezTo>
                  <a:cubicBezTo>
                    <a:pt x="211" y="142"/>
                    <a:pt x="325" y="165"/>
                    <a:pt x="444" y="207"/>
                  </a:cubicBezTo>
                  <a:cubicBezTo>
                    <a:pt x="518" y="239"/>
                    <a:pt x="550" y="114"/>
                    <a:pt x="466" y="79"/>
                  </a:cubicBezTo>
                  <a:cubicBezTo>
                    <a:pt x="318" y="28"/>
                    <a:pt x="178" y="0"/>
                    <a:pt x="92" y="11"/>
                  </a:cubicBezTo>
                  <a:cubicBezTo>
                    <a:pt x="23" y="19"/>
                    <a:pt x="0" y="50"/>
                    <a:pt x="18" y="94"/>
                  </a:cubicBezTo>
                  <a:close/>
                </a:path>
              </a:pathLst>
            </a:custGeom>
            <a:solidFill>
              <a:srgbClr val="FFC53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grpSp>
          <p:nvGrpSpPr>
            <p:cNvPr id="54" name="群組 53">
              <a:extLst>
                <a:ext uri="{FF2B5EF4-FFF2-40B4-BE49-F238E27FC236}">
                  <a16:creationId xmlns:a16="http://schemas.microsoft.com/office/drawing/2014/main" id="{B71D45C7-27FD-4532-B9EB-C5BB19EA9A79}"/>
                </a:ext>
              </a:extLst>
            </p:cNvPr>
            <p:cNvGrpSpPr/>
            <p:nvPr/>
          </p:nvGrpSpPr>
          <p:grpSpPr>
            <a:xfrm>
              <a:off x="3828852" y="-885051"/>
              <a:ext cx="4969131" cy="2468144"/>
              <a:chOff x="3828852" y="-885051"/>
              <a:chExt cx="4969131" cy="2468144"/>
            </a:xfrm>
          </p:grpSpPr>
          <p:sp>
            <p:nvSpPr>
              <p:cNvPr id="66" name="Freeform 6">
                <a:extLst>
                  <a:ext uri="{FF2B5EF4-FFF2-40B4-BE49-F238E27FC236}">
                    <a16:creationId xmlns:a16="http://schemas.microsoft.com/office/drawing/2014/main" id="{F39AC356-6F04-469F-9627-3457699D4D44}"/>
                  </a:ext>
                </a:extLst>
              </p:cNvPr>
              <p:cNvSpPr>
                <a:spLocks/>
              </p:cNvSpPr>
              <p:nvPr/>
            </p:nvSpPr>
            <p:spPr bwMode="auto">
              <a:xfrm rot="382501">
                <a:off x="4501167" y="1009467"/>
                <a:ext cx="1565830" cy="573626"/>
              </a:xfrm>
              <a:custGeom>
                <a:avLst/>
                <a:gdLst>
                  <a:gd name="T0" fmla="*/ 72 w 330"/>
                  <a:gd name="T1" fmla="*/ 3 h 162"/>
                  <a:gd name="T2" fmla="*/ 175 w 330"/>
                  <a:gd name="T3" fmla="*/ 9 h 162"/>
                  <a:gd name="T4" fmla="*/ 220 w 330"/>
                  <a:gd name="T5" fmla="*/ 128 h 162"/>
                  <a:gd name="T6" fmla="*/ 102 w 330"/>
                  <a:gd name="T7" fmla="*/ 162 h 162"/>
                  <a:gd name="T8" fmla="*/ 102 w 330"/>
                  <a:gd name="T9" fmla="*/ 162 h 162"/>
                  <a:gd name="T10" fmla="*/ 40 w 330"/>
                  <a:gd name="T11" fmla="*/ 96 h 162"/>
                  <a:gd name="T12" fmla="*/ 72 w 330"/>
                  <a:gd name="T13" fmla="*/ 3 h 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0" h="162">
                    <a:moveTo>
                      <a:pt x="72" y="3"/>
                    </a:moveTo>
                    <a:cubicBezTo>
                      <a:pt x="100" y="0"/>
                      <a:pt x="135" y="2"/>
                      <a:pt x="175" y="9"/>
                    </a:cubicBezTo>
                    <a:cubicBezTo>
                      <a:pt x="281" y="20"/>
                      <a:pt x="330" y="146"/>
                      <a:pt x="220" y="128"/>
                    </a:cubicBezTo>
                    <a:cubicBezTo>
                      <a:pt x="194" y="124"/>
                      <a:pt x="53" y="110"/>
                      <a:pt x="102" y="162"/>
                    </a:cubicBezTo>
                    <a:cubicBezTo>
                      <a:pt x="102" y="162"/>
                      <a:pt x="102" y="162"/>
                      <a:pt x="102" y="162"/>
                    </a:cubicBezTo>
                    <a:cubicBezTo>
                      <a:pt x="102" y="162"/>
                      <a:pt x="54" y="112"/>
                      <a:pt x="40" y="96"/>
                    </a:cubicBezTo>
                    <a:cubicBezTo>
                      <a:pt x="0" y="47"/>
                      <a:pt x="8" y="11"/>
                      <a:pt x="72" y="3"/>
                    </a:cubicBezTo>
                    <a:close/>
                  </a:path>
                </a:pathLst>
              </a:custGeom>
              <a:solidFill>
                <a:srgbClr val="FF7C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7" name="Freeform 8">
                <a:extLst>
                  <a:ext uri="{FF2B5EF4-FFF2-40B4-BE49-F238E27FC236}">
                    <a16:creationId xmlns:a16="http://schemas.microsoft.com/office/drawing/2014/main" id="{2BD3C013-F14E-4EA8-96D1-333010CBD756}"/>
                  </a:ext>
                </a:extLst>
              </p:cNvPr>
              <p:cNvSpPr>
                <a:spLocks/>
              </p:cNvSpPr>
              <p:nvPr/>
            </p:nvSpPr>
            <p:spPr bwMode="auto">
              <a:xfrm rot="382501">
                <a:off x="3828852" y="-276872"/>
                <a:ext cx="4969131" cy="1648738"/>
              </a:xfrm>
              <a:custGeom>
                <a:avLst/>
                <a:gdLst>
                  <a:gd name="T0" fmla="*/ 3 w 1047"/>
                  <a:gd name="T1" fmla="*/ 95 h 466"/>
                  <a:gd name="T2" fmla="*/ 6 w 1047"/>
                  <a:gd name="T3" fmla="*/ 130 h 466"/>
                  <a:gd name="T4" fmla="*/ 27 w 1047"/>
                  <a:gd name="T5" fmla="*/ 245 h 466"/>
                  <a:gd name="T6" fmla="*/ 29 w 1047"/>
                  <a:gd name="T7" fmla="*/ 252 h 466"/>
                  <a:gd name="T8" fmla="*/ 112 w 1047"/>
                  <a:gd name="T9" fmla="*/ 172 h 466"/>
                  <a:gd name="T10" fmla="*/ 852 w 1047"/>
                  <a:gd name="T11" fmla="*/ 398 h 466"/>
                  <a:gd name="T12" fmla="*/ 941 w 1047"/>
                  <a:gd name="T13" fmla="*/ 282 h 466"/>
                  <a:gd name="T14" fmla="*/ 99 w 1047"/>
                  <a:gd name="T15" fmla="*/ 22 h 466"/>
                  <a:gd name="T16" fmla="*/ 3 w 1047"/>
                  <a:gd name="T17" fmla="*/ 95 h 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47" h="466">
                    <a:moveTo>
                      <a:pt x="3" y="95"/>
                    </a:moveTo>
                    <a:cubicBezTo>
                      <a:pt x="6" y="130"/>
                      <a:pt x="6" y="130"/>
                      <a:pt x="6" y="130"/>
                    </a:cubicBezTo>
                    <a:cubicBezTo>
                      <a:pt x="16" y="201"/>
                      <a:pt x="16" y="204"/>
                      <a:pt x="27" y="245"/>
                    </a:cubicBezTo>
                    <a:cubicBezTo>
                      <a:pt x="29" y="252"/>
                      <a:pt x="29" y="252"/>
                      <a:pt x="29" y="252"/>
                    </a:cubicBezTo>
                    <a:cubicBezTo>
                      <a:pt x="17" y="210"/>
                      <a:pt x="43" y="180"/>
                      <a:pt x="112" y="172"/>
                    </a:cubicBezTo>
                    <a:cubicBezTo>
                      <a:pt x="272" y="152"/>
                      <a:pt x="602" y="252"/>
                      <a:pt x="852" y="398"/>
                    </a:cubicBezTo>
                    <a:cubicBezTo>
                      <a:pt x="950" y="466"/>
                      <a:pt x="1047" y="334"/>
                      <a:pt x="941" y="282"/>
                    </a:cubicBezTo>
                    <a:cubicBezTo>
                      <a:pt x="658" y="116"/>
                      <a:pt x="281" y="0"/>
                      <a:pt x="99" y="22"/>
                    </a:cubicBezTo>
                    <a:cubicBezTo>
                      <a:pt x="32" y="30"/>
                      <a:pt x="0" y="57"/>
                      <a:pt x="3" y="95"/>
                    </a:cubicBezTo>
                    <a:close/>
                  </a:path>
                </a:pathLst>
              </a:custGeom>
              <a:solidFill>
                <a:srgbClr val="66CCF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8" name="Freeform 9">
                <a:extLst>
                  <a:ext uri="{FF2B5EF4-FFF2-40B4-BE49-F238E27FC236}">
                    <a16:creationId xmlns:a16="http://schemas.microsoft.com/office/drawing/2014/main" id="{CDD47547-07BD-476E-B7CF-392DDF606CE4}"/>
                  </a:ext>
                </a:extLst>
              </p:cNvPr>
              <p:cNvSpPr>
                <a:spLocks/>
              </p:cNvSpPr>
              <p:nvPr/>
            </p:nvSpPr>
            <p:spPr bwMode="auto">
              <a:xfrm rot="400657">
                <a:off x="4398828" y="-885051"/>
                <a:ext cx="4389946" cy="1431183"/>
              </a:xfrm>
              <a:custGeom>
                <a:avLst/>
                <a:gdLst>
                  <a:gd name="T0" fmla="*/ 20 w 989"/>
                  <a:gd name="T1" fmla="*/ 81 h 398"/>
                  <a:gd name="T2" fmla="*/ 18 w 989"/>
                  <a:gd name="T3" fmla="*/ 93 h 398"/>
                  <a:gd name="T4" fmla="*/ 1 w 989"/>
                  <a:gd name="T5" fmla="*/ 211 h 398"/>
                  <a:gd name="T6" fmla="*/ 0 w 989"/>
                  <a:gd name="T7" fmla="*/ 241 h 398"/>
                  <a:gd name="T8" fmla="*/ 99 w 989"/>
                  <a:gd name="T9" fmla="*/ 170 h 398"/>
                  <a:gd name="T10" fmla="*/ 799 w 989"/>
                  <a:gd name="T11" fmla="*/ 350 h 398"/>
                  <a:gd name="T12" fmla="*/ 873 w 989"/>
                  <a:gd name="T13" fmla="*/ 215 h 398"/>
                  <a:gd name="T14" fmla="*/ 124 w 989"/>
                  <a:gd name="T15" fmla="*/ 20 h 398"/>
                  <a:gd name="T16" fmla="*/ 20 w 989"/>
                  <a:gd name="T17" fmla="*/ 81 h 3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89" h="398">
                    <a:moveTo>
                      <a:pt x="20" y="81"/>
                    </a:moveTo>
                    <a:cubicBezTo>
                      <a:pt x="18" y="93"/>
                      <a:pt x="18" y="93"/>
                      <a:pt x="18" y="93"/>
                    </a:cubicBezTo>
                    <a:cubicBezTo>
                      <a:pt x="4" y="167"/>
                      <a:pt x="3" y="169"/>
                      <a:pt x="1" y="211"/>
                    </a:cubicBezTo>
                    <a:cubicBezTo>
                      <a:pt x="0" y="241"/>
                      <a:pt x="0" y="241"/>
                      <a:pt x="0" y="241"/>
                    </a:cubicBezTo>
                    <a:cubicBezTo>
                      <a:pt x="0" y="204"/>
                      <a:pt x="32" y="179"/>
                      <a:pt x="99" y="170"/>
                    </a:cubicBezTo>
                    <a:cubicBezTo>
                      <a:pt x="252" y="152"/>
                      <a:pt x="540" y="229"/>
                      <a:pt x="799" y="350"/>
                    </a:cubicBezTo>
                    <a:cubicBezTo>
                      <a:pt x="894" y="398"/>
                      <a:pt x="989" y="269"/>
                      <a:pt x="873" y="215"/>
                    </a:cubicBezTo>
                    <a:cubicBezTo>
                      <a:pt x="597" y="83"/>
                      <a:pt x="288" y="0"/>
                      <a:pt x="124" y="20"/>
                    </a:cubicBezTo>
                    <a:cubicBezTo>
                      <a:pt x="62" y="28"/>
                      <a:pt x="28" y="49"/>
                      <a:pt x="20" y="81"/>
                    </a:cubicBezTo>
                    <a:close/>
                  </a:path>
                </a:pathLst>
              </a:custGeom>
              <a:solidFill>
                <a:srgbClr val="76AFA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pic>
        <p:nvPicPr>
          <p:cNvPr id="3" name="圖片 2">
            <a:extLst>
              <a:ext uri="{FF2B5EF4-FFF2-40B4-BE49-F238E27FC236}">
                <a16:creationId xmlns:a16="http://schemas.microsoft.com/office/drawing/2014/main" id="{3304C486-CC04-48FB-B5FE-FD5EDD3FA0C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45" y="252161"/>
            <a:ext cx="3781088" cy="283581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F1C7A7EB-85AB-4A0E-BB5A-E48F22056B7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7246" y="467448"/>
            <a:ext cx="3059915" cy="229493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C8503D19-98B5-4EF5-A974-159F15D1D17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56008" y="3838494"/>
            <a:ext cx="3275953" cy="245696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D3C726AC-C123-4D0E-A459-1665C4AF43D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219779" y="3846467"/>
            <a:ext cx="3339733" cy="250479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88B35A73-FAC7-47CB-96C7-8EE0325CF94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5092" y="4487975"/>
            <a:ext cx="3117512" cy="233813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文本框 32">
            <a:extLst>
              <a:ext uri="{FF2B5EF4-FFF2-40B4-BE49-F238E27FC236}">
                <a16:creationId xmlns:a16="http://schemas.microsoft.com/office/drawing/2014/main" id="{06803217-062A-4519-8827-32F62668182E}"/>
              </a:ext>
            </a:extLst>
          </p:cNvPr>
          <p:cNvSpPr txBox="1"/>
          <p:nvPr/>
        </p:nvSpPr>
        <p:spPr>
          <a:xfrm>
            <a:off x="3919064" y="134050"/>
            <a:ext cx="256500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生活自理</a:t>
            </a:r>
            <a:endParaRPr lang="en-US" altLang="zh-TW" sz="4400" b="1" dirty="0">
              <a:solidFill>
                <a:schemeClr val="tx1">
                  <a:lumMod val="65000"/>
                  <a:lumOff val="3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4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能力訓練</a:t>
            </a:r>
            <a:endParaRPr lang="zh-CN" altLang="en-US" sz="4400" b="1" dirty="0">
              <a:solidFill>
                <a:schemeClr val="tx1">
                  <a:lumMod val="65000"/>
                  <a:lumOff val="3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9AFDDC6D-7C0C-432C-ACAE-2FEFBF76C87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491130" y="544168"/>
            <a:ext cx="2855329" cy="214149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CDECC596-CE60-4EC5-A5D7-EFE5DB57D3F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911060" y="3690250"/>
            <a:ext cx="3518266" cy="26387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23903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群組 6">
            <a:extLst>
              <a:ext uri="{FF2B5EF4-FFF2-40B4-BE49-F238E27FC236}">
                <a16:creationId xmlns:a16="http://schemas.microsoft.com/office/drawing/2014/main" id="{3C59DBDD-D36B-449C-A99B-12BDC6C52B82}"/>
              </a:ext>
            </a:extLst>
          </p:cNvPr>
          <p:cNvGrpSpPr/>
          <p:nvPr/>
        </p:nvGrpSpPr>
        <p:grpSpPr>
          <a:xfrm flipH="1">
            <a:off x="8335534" y="-666408"/>
            <a:ext cx="4969131" cy="2468144"/>
            <a:chOff x="3828852" y="-885051"/>
            <a:chExt cx="4969131" cy="2468144"/>
          </a:xfrm>
        </p:grpSpPr>
        <p:sp>
          <p:nvSpPr>
            <p:cNvPr id="67" name="Freeform 7">
              <a:extLst>
                <a:ext uri="{FF2B5EF4-FFF2-40B4-BE49-F238E27FC236}">
                  <a16:creationId xmlns:a16="http://schemas.microsoft.com/office/drawing/2014/main" id="{22788025-CF7C-4649-B275-B15818644D40}"/>
                </a:ext>
              </a:extLst>
            </p:cNvPr>
            <p:cNvSpPr>
              <a:spLocks/>
            </p:cNvSpPr>
            <p:nvPr/>
          </p:nvSpPr>
          <p:spPr bwMode="auto">
            <a:xfrm rot="382501">
              <a:off x="4038334" y="327734"/>
              <a:ext cx="2610238" cy="845895"/>
            </a:xfrm>
            <a:custGeom>
              <a:avLst/>
              <a:gdLst>
                <a:gd name="T0" fmla="*/ 18 w 550"/>
                <a:gd name="T1" fmla="*/ 94 h 239"/>
                <a:gd name="T2" fmla="*/ 34 w 550"/>
                <a:gd name="T3" fmla="*/ 132 h 239"/>
                <a:gd name="T4" fmla="*/ 95 w 550"/>
                <a:gd name="T5" fmla="*/ 238 h 239"/>
                <a:gd name="T6" fmla="*/ 141 w 550"/>
                <a:gd name="T7" fmla="*/ 151 h 239"/>
                <a:gd name="T8" fmla="*/ 444 w 550"/>
                <a:gd name="T9" fmla="*/ 207 h 239"/>
                <a:gd name="T10" fmla="*/ 466 w 550"/>
                <a:gd name="T11" fmla="*/ 79 h 239"/>
                <a:gd name="T12" fmla="*/ 92 w 550"/>
                <a:gd name="T13" fmla="*/ 11 h 239"/>
                <a:gd name="T14" fmla="*/ 18 w 550"/>
                <a:gd name="T15" fmla="*/ 94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0" h="239">
                  <a:moveTo>
                    <a:pt x="18" y="94"/>
                  </a:moveTo>
                  <a:cubicBezTo>
                    <a:pt x="34" y="132"/>
                    <a:pt x="34" y="132"/>
                    <a:pt x="34" y="132"/>
                  </a:cubicBezTo>
                  <a:cubicBezTo>
                    <a:pt x="63" y="188"/>
                    <a:pt x="66" y="195"/>
                    <a:pt x="95" y="238"/>
                  </a:cubicBezTo>
                  <a:cubicBezTo>
                    <a:pt x="63" y="192"/>
                    <a:pt x="76" y="158"/>
                    <a:pt x="141" y="151"/>
                  </a:cubicBezTo>
                  <a:cubicBezTo>
                    <a:pt x="211" y="142"/>
                    <a:pt x="325" y="165"/>
                    <a:pt x="444" y="207"/>
                  </a:cubicBezTo>
                  <a:cubicBezTo>
                    <a:pt x="518" y="239"/>
                    <a:pt x="550" y="114"/>
                    <a:pt x="466" y="79"/>
                  </a:cubicBezTo>
                  <a:cubicBezTo>
                    <a:pt x="318" y="28"/>
                    <a:pt x="178" y="0"/>
                    <a:pt x="92" y="11"/>
                  </a:cubicBezTo>
                  <a:cubicBezTo>
                    <a:pt x="23" y="19"/>
                    <a:pt x="0" y="50"/>
                    <a:pt x="18" y="94"/>
                  </a:cubicBezTo>
                  <a:close/>
                </a:path>
              </a:pathLst>
            </a:custGeom>
            <a:solidFill>
              <a:srgbClr val="FFC53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grpSp>
          <p:nvGrpSpPr>
            <p:cNvPr id="2" name="群組 1">
              <a:extLst>
                <a:ext uri="{FF2B5EF4-FFF2-40B4-BE49-F238E27FC236}">
                  <a16:creationId xmlns:a16="http://schemas.microsoft.com/office/drawing/2014/main" id="{B5A3B21E-1DDC-4D1B-A665-DEABB3BEBCCC}"/>
                </a:ext>
              </a:extLst>
            </p:cNvPr>
            <p:cNvGrpSpPr/>
            <p:nvPr/>
          </p:nvGrpSpPr>
          <p:grpSpPr>
            <a:xfrm>
              <a:off x="3828852" y="-885051"/>
              <a:ext cx="4969131" cy="2468144"/>
              <a:chOff x="3828852" y="-885051"/>
              <a:chExt cx="4969131" cy="2468144"/>
            </a:xfrm>
          </p:grpSpPr>
          <p:sp>
            <p:nvSpPr>
              <p:cNvPr id="66" name="Freeform 6">
                <a:extLst>
                  <a:ext uri="{FF2B5EF4-FFF2-40B4-BE49-F238E27FC236}">
                    <a16:creationId xmlns:a16="http://schemas.microsoft.com/office/drawing/2014/main" id="{F936F5BB-7198-49B4-BB72-B7D17E237E7F}"/>
                  </a:ext>
                </a:extLst>
              </p:cNvPr>
              <p:cNvSpPr>
                <a:spLocks/>
              </p:cNvSpPr>
              <p:nvPr/>
            </p:nvSpPr>
            <p:spPr bwMode="auto">
              <a:xfrm rot="382501">
                <a:off x="4501167" y="1009467"/>
                <a:ext cx="1565830" cy="573626"/>
              </a:xfrm>
              <a:custGeom>
                <a:avLst/>
                <a:gdLst>
                  <a:gd name="T0" fmla="*/ 72 w 330"/>
                  <a:gd name="T1" fmla="*/ 3 h 162"/>
                  <a:gd name="T2" fmla="*/ 175 w 330"/>
                  <a:gd name="T3" fmla="*/ 9 h 162"/>
                  <a:gd name="T4" fmla="*/ 220 w 330"/>
                  <a:gd name="T5" fmla="*/ 128 h 162"/>
                  <a:gd name="T6" fmla="*/ 102 w 330"/>
                  <a:gd name="T7" fmla="*/ 162 h 162"/>
                  <a:gd name="T8" fmla="*/ 102 w 330"/>
                  <a:gd name="T9" fmla="*/ 162 h 162"/>
                  <a:gd name="T10" fmla="*/ 40 w 330"/>
                  <a:gd name="T11" fmla="*/ 96 h 162"/>
                  <a:gd name="T12" fmla="*/ 72 w 330"/>
                  <a:gd name="T13" fmla="*/ 3 h 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0" h="162">
                    <a:moveTo>
                      <a:pt x="72" y="3"/>
                    </a:moveTo>
                    <a:cubicBezTo>
                      <a:pt x="100" y="0"/>
                      <a:pt x="135" y="2"/>
                      <a:pt x="175" y="9"/>
                    </a:cubicBezTo>
                    <a:cubicBezTo>
                      <a:pt x="281" y="20"/>
                      <a:pt x="330" y="146"/>
                      <a:pt x="220" y="128"/>
                    </a:cubicBezTo>
                    <a:cubicBezTo>
                      <a:pt x="194" y="124"/>
                      <a:pt x="53" y="110"/>
                      <a:pt x="102" y="162"/>
                    </a:cubicBezTo>
                    <a:cubicBezTo>
                      <a:pt x="102" y="162"/>
                      <a:pt x="102" y="162"/>
                      <a:pt x="102" y="162"/>
                    </a:cubicBezTo>
                    <a:cubicBezTo>
                      <a:pt x="102" y="162"/>
                      <a:pt x="54" y="112"/>
                      <a:pt x="40" y="96"/>
                    </a:cubicBezTo>
                    <a:cubicBezTo>
                      <a:pt x="0" y="47"/>
                      <a:pt x="8" y="11"/>
                      <a:pt x="72" y="3"/>
                    </a:cubicBezTo>
                    <a:close/>
                  </a:path>
                </a:pathLst>
              </a:custGeom>
              <a:solidFill>
                <a:srgbClr val="FF7C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8" name="Freeform 8">
                <a:extLst>
                  <a:ext uri="{FF2B5EF4-FFF2-40B4-BE49-F238E27FC236}">
                    <a16:creationId xmlns:a16="http://schemas.microsoft.com/office/drawing/2014/main" id="{EEBD97C9-C34D-45DA-967F-7DD4F3B921E9}"/>
                  </a:ext>
                </a:extLst>
              </p:cNvPr>
              <p:cNvSpPr>
                <a:spLocks/>
              </p:cNvSpPr>
              <p:nvPr/>
            </p:nvSpPr>
            <p:spPr bwMode="auto">
              <a:xfrm rot="382501">
                <a:off x="3828852" y="-276872"/>
                <a:ext cx="4969131" cy="1648738"/>
              </a:xfrm>
              <a:custGeom>
                <a:avLst/>
                <a:gdLst>
                  <a:gd name="T0" fmla="*/ 3 w 1047"/>
                  <a:gd name="T1" fmla="*/ 95 h 466"/>
                  <a:gd name="T2" fmla="*/ 6 w 1047"/>
                  <a:gd name="T3" fmla="*/ 130 h 466"/>
                  <a:gd name="T4" fmla="*/ 27 w 1047"/>
                  <a:gd name="T5" fmla="*/ 245 h 466"/>
                  <a:gd name="T6" fmla="*/ 29 w 1047"/>
                  <a:gd name="T7" fmla="*/ 252 h 466"/>
                  <a:gd name="T8" fmla="*/ 112 w 1047"/>
                  <a:gd name="T9" fmla="*/ 172 h 466"/>
                  <a:gd name="T10" fmla="*/ 852 w 1047"/>
                  <a:gd name="T11" fmla="*/ 398 h 466"/>
                  <a:gd name="T12" fmla="*/ 941 w 1047"/>
                  <a:gd name="T13" fmla="*/ 282 h 466"/>
                  <a:gd name="T14" fmla="*/ 99 w 1047"/>
                  <a:gd name="T15" fmla="*/ 22 h 466"/>
                  <a:gd name="T16" fmla="*/ 3 w 1047"/>
                  <a:gd name="T17" fmla="*/ 95 h 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47" h="466">
                    <a:moveTo>
                      <a:pt x="3" y="95"/>
                    </a:moveTo>
                    <a:cubicBezTo>
                      <a:pt x="6" y="130"/>
                      <a:pt x="6" y="130"/>
                      <a:pt x="6" y="130"/>
                    </a:cubicBezTo>
                    <a:cubicBezTo>
                      <a:pt x="16" y="201"/>
                      <a:pt x="16" y="204"/>
                      <a:pt x="27" y="245"/>
                    </a:cubicBezTo>
                    <a:cubicBezTo>
                      <a:pt x="29" y="252"/>
                      <a:pt x="29" y="252"/>
                      <a:pt x="29" y="252"/>
                    </a:cubicBezTo>
                    <a:cubicBezTo>
                      <a:pt x="17" y="210"/>
                      <a:pt x="43" y="180"/>
                      <a:pt x="112" y="172"/>
                    </a:cubicBezTo>
                    <a:cubicBezTo>
                      <a:pt x="272" y="152"/>
                      <a:pt x="602" y="252"/>
                      <a:pt x="852" y="398"/>
                    </a:cubicBezTo>
                    <a:cubicBezTo>
                      <a:pt x="950" y="466"/>
                      <a:pt x="1047" y="334"/>
                      <a:pt x="941" y="282"/>
                    </a:cubicBezTo>
                    <a:cubicBezTo>
                      <a:pt x="658" y="116"/>
                      <a:pt x="281" y="0"/>
                      <a:pt x="99" y="22"/>
                    </a:cubicBezTo>
                    <a:cubicBezTo>
                      <a:pt x="32" y="30"/>
                      <a:pt x="0" y="57"/>
                      <a:pt x="3" y="95"/>
                    </a:cubicBezTo>
                    <a:close/>
                  </a:path>
                </a:pathLst>
              </a:custGeom>
              <a:solidFill>
                <a:srgbClr val="66CCF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9" name="Freeform 9">
                <a:extLst>
                  <a:ext uri="{FF2B5EF4-FFF2-40B4-BE49-F238E27FC236}">
                    <a16:creationId xmlns:a16="http://schemas.microsoft.com/office/drawing/2014/main" id="{876DC134-2F72-47D6-BB46-D3BE9E224169}"/>
                  </a:ext>
                </a:extLst>
              </p:cNvPr>
              <p:cNvSpPr>
                <a:spLocks/>
              </p:cNvSpPr>
              <p:nvPr/>
            </p:nvSpPr>
            <p:spPr bwMode="auto">
              <a:xfrm rot="400657">
                <a:off x="4398828" y="-885051"/>
                <a:ext cx="4389946" cy="1431183"/>
              </a:xfrm>
              <a:custGeom>
                <a:avLst/>
                <a:gdLst>
                  <a:gd name="T0" fmla="*/ 20 w 989"/>
                  <a:gd name="T1" fmla="*/ 81 h 398"/>
                  <a:gd name="T2" fmla="*/ 18 w 989"/>
                  <a:gd name="T3" fmla="*/ 93 h 398"/>
                  <a:gd name="T4" fmla="*/ 1 w 989"/>
                  <a:gd name="T5" fmla="*/ 211 h 398"/>
                  <a:gd name="T6" fmla="*/ 0 w 989"/>
                  <a:gd name="T7" fmla="*/ 241 h 398"/>
                  <a:gd name="T8" fmla="*/ 99 w 989"/>
                  <a:gd name="T9" fmla="*/ 170 h 398"/>
                  <a:gd name="T10" fmla="*/ 799 w 989"/>
                  <a:gd name="T11" fmla="*/ 350 h 398"/>
                  <a:gd name="T12" fmla="*/ 873 w 989"/>
                  <a:gd name="T13" fmla="*/ 215 h 398"/>
                  <a:gd name="T14" fmla="*/ 124 w 989"/>
                  <a:gd name="T15" fmla="*/ 20 h 398"/>
                  <a:gd name="T16" fmla="*/ 20 w 989"/>
                  <a:gd name="T17" fmla="*/ 81 h 3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89" h="398">
                    <a:moveTo>
                      <a:pt x="20" y="81"/>
                    </a:moveTo>
                    <a:cubicBezTo>
                      <a:pt x="18" y="93"/>
                      <a:pt x="18" y="93"/>
                      <a:pt x="18" y="93"/>
                    </a:cubicBezTo>
                    <a:cubicBezTo>
                      <a:pt x="4" y="167"/>
                      <a:pt x="3" y="169"/>
                      <a:pt x="1" y="211"/>
                    </a:cubicBezTo>
                    <a:cubicBezTo>
                      <a:pt x="0" y="241"/>
                      <a:pt x="0" y="241"/>
                      <a:pt x="0" y="241"/>
                    </a:cubicBezTo>
                    <a:cubicBezTo>
                      <a:pt x="0" y="204"/>
                      <a:pt x="32" y="179"/>
                      <a:pt x="99" y="170"/>
                    </a:cubicBezTo>
                    <a:cubicBezTo>
                      <a:pt x="252" y="152"/>
                      <a:pt x="540" y="229"/>
                      <a:pt x="799" y="350"/>
                    </a:cubicBezTo>
                    <a:cubicBezTo>
                      <a:pt x="894" y="398"/>
                      <a:pt x="989" y="269"/>
                      <a:pt x="873" y="215"/>
                    </a:cubicBezTo>
                    <a:cubicBezTo>
                      <a:pt x="597" y="83"/>
                      <a:pt x="288" y="0"/>
                      <a:pt x="124" y="20"/>
                    </a:cubicBezTo>
                    <a:cubicBezTo>
                      <a:pt x="62" y="28"/>
                      <a:pt x="28" y="49"/>
                      <a:pt x="20" y="81"/>
                    </a:cubicBezTo>
                    <a:close/>
                  </a:path>
                </a:pathLst>
              </a:custGeom>
              <a:solidFill>
                <a:srgbClr val="76AFA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EF79FE96-6974-4BFA-8FC1-B8778BC274E0}"/>
              </a:ext>
            </a:extLst>
          </p:cNvPr>
          <p:cNvGrpSpPr/>
          <p:nvPr/>
        </p:nvGrpSpPr>
        <p:grpSpPr>
          <a:xfrm rot="5400000">
            <a:off x="6277322" y="1104761"/>
            <a:ext cx="3060269" cy="7965215"/>
            <a:chOff x="690601" y="736704"/>
            <a:chExt cx="2707162" cy="6412101"/>
          </a:xfrm>
        </p:grpSpPr>
        <p:sp>
          <p:nvSpPr>
            <p:cNvPr id="189" name="椭圆 188"/>
            <p:cNvSpPr/>
            <p:nvPr/>
          </p:nvSpPr>
          <p:spPr>
            <a:xfrm rot="10800000">
              <a:off x="989280" y="4178732"/>
              <a:ext cx="192088" cy="1905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194" name="椭圆 193"/>
            <p:cNvSpPr/>
            <p:nvPr/>
          </p:nvSpPr>
          <p:spPr>
            <a:xfrm rot="247877" flipH="1">
              <a:off x="3068756" y="5420406"/>
              <a:ext cx="96838" cy="9683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grpSp>
          <p:nvGrpSpPr>
            <p:cNvPr id="11" name="群組 10">
              <a:extLst>
                <a:ext uri="{FF2B5EF4-FFF2-40B4-BE49-F238E27FC236}">
                  <a16:creationId xmlns:a16="http://schemas.microsoft.com/office/drawing/2014/main" id="{94B2E9C6-89DC-4AA8-89E6-E77E1066AB21}"/>
                </a:ext>
              </a:extLst>
            </p:cNvPr>
            <p:cNvGrpSpPr/>
            <p:nvPr/>
          </p:nvGrpSpPr>
          <p:grpSpPr>
            <a:xfrm>
              <a:off x="690601" y="736704"/>
              <a:ext cx="2707162" cy="6412101"/>
              <a:chOff x="690601" y="736704"/>
              <a:chExt cx="2707162" cy="6412101"/>
            </a:xfrm>
          </p:grpSpPr>
          <p:sp>
            <p:nvSpPr>
              <p:cNvPr id="232" name="椭圆 231"/>
              <p:cNvSpPr/>
              <p:nvPr/>
            </p:nvSpPr>
            <p:spPr>
              <a:xfrm rot="10800000">
                <a:off x="2734588" y="3514888"/>
                <a:ext cx="152400" cy="15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grpSp>
            <p:nvGrpSpPr>
              <p:cNvPr id="10" name="群組 9">
                <a:extLst>
                  <a:ext uri="{FF2B5EF4-FFF2-40B4-BE49-F238E27FC236}">
                    <a16:creationId xmlns:a16="http://schemas.microsoft.com/office/drawing/2014/main" id="{44F4B97C-66C1-4A30-A13D-2B7D0E2C828F}"/>
                  </a:ext>
                </a:extLst>
              </p:cNvPr>
              <p:cNvGrpSpPr/>
              <p:nvPr/>
            </p:nvGrpSpPr>
            <p:grpSpPr>
              <a:xfrm>
                <a:off x="690601" y="736704"/>
                <a:ext cx="2707162" cy="6412101"/>
                <a:chOff x="4524117" y="826899"/>
                <a:chExt cx="2707162" cy="6412101"/>
              </a:xfrm>
            </p:grpSpPr>
            <p:sp>
              <p:nvSpPr>
                <p:cNvPr id="6" name="椭圆 5"/>
                <p:cNvSpPr/>
                <p:nvPr/>
              </p:nvSpPr>
              <p:spPr bwMode="auto">
                <a:xfrm>
                  <a:off x="5886645" y="3962615"/>
                  <a:ext cx="1085850" cy="1087438"/>
                </a:xfrm>
                <a:prstGeom prst="ellipse">
                  <a:avLst/>
                </a:prstGeom>
                <a:solidFill>
                  <a:schemeClr val="accent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endParaRPr>
                </a:p>
              </p:txBody>
            </p:sp>
            <p:grpSp>
              <p:nvGrpSpPr>
                <p:cNvPr id="9" name="群組 8">
                  <a:extLst>
                    <a:ext uri="{FF2B5EF4-FFF2-40B4-BE49-F238E27FC236}">
                      <a16:creationId xmlns:a16="http://schemas.microsoft.com/office/drawing/2014/main" id="{BC36874B-3C3A-4143-A952-CD8D344D1353}"/>
                    </a:ext>
                  </a:extLst>
                </p:cNvPr>
                <p:cNvGrpSpPr/>
                <p:nvPr/>
              </p:nvGrpSpPr>
              <p:grpSpPr>
                <a:xfrm>
                  <a:off x="4524117" y="826899"/>
                  <a:ext cx="2707162" cy="6412101"/>
                  <a:chOff x="4524117" y="826899"/>
                  <a:chExt cx="2707162" cy="6412101"/>
                </a:xfrm>
              </p:grpSpPr>
              <p:sp>
                <p:nvSpPr>
                  <p:cNvPr id="196" name="椭圆 195"/>
                  <p:cNvSpPr/>
                  <p:nvPr/>
                </p:nvSpPr>
                <p:spPr>
                  <a:xfrm rot="10800000">
                    <a:off x="5894388" y="6696075"/>
                    <a:ext cx="542925" cy="542925"/>
                  </a:xfrm>
                  <a:prstGeom prst="ellipse">
                    <a:avLst/>
                  </a:prstGeom>
                  <a:solidFill>
                    <a:schemeClr val="accent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grpSp>
                <p:nvGrpSpPr>
                  <p:cNvPr id="8" name="群組 7">
                    <a:extLst>
                      <a:ext uri="{FF2B5EF4-FFF2-40B4-BE49-F238E27FC236}">
                        <a16:creationId xmlns:a16="http://schemas.microsoft.com/office/drawing/2014/main" id="{6DCBC269-7857-4F63-B830-FB381A2EB80E}"/>
                      </a:ext>
                    </a:extLst>
                  </p:cNvPr>
                  <p:cNvGrpSpPr/>
                  <p:nvPr/>
                </p:nvGrpSpPr>
                <p:grpSpPr>
                  <a:xfrm>
                    <a:off x="4524117" y="826899"/>
                    <a:ext cx="2707162" cy="6263011"/>
                    <a:chOff x="4524117" y="826899"/>
                    <a:chExt cx="2707162" cy="6263011"/>
                  </a:xfrm>
                </p:grpSpPr>
                <p:sp>
                  <p:nvSpPr>
                    <p:cNvPr id="77" name="椭圆 192">
                      <a:extLst>
                        <a:ext uri="{FF2B5EF4-FFF2-40B4-BE49-F238E27FC236}">
                          <a16:creationId xmlns:a16="http://schemas.microsoft.com/office/drawing/2014/main" id="{58976F20-51C1-43AA-83D1-358C85B47CF4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6046626" y="5313541"/>
                      <a:ext cx="400050" cy="400050"/>
                    </a:xfrm>
                    <a:prstGeom prst="ellipse">
                      <a:avLst/>
                    </a:prstGeom>
                    <a:solidFill>
                      <a:schemeClr val="accent4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zh-CN" altLang="en-US"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p:txBody>
                </p:sp>
                <p:sp>
                  <p:nvSpPr>
                    <p:cNvPr id="186" name="椭圆 185"/>
                    <p:cNvSpPr/>
                    <p:nvPr/>
                  </p:nvSpPr>
                  <p:spPr>
                    <a:xfrm rot="247877">
                      <a:off x="5105224" y="2833688"/>
                      <a:ext cx="88900" cy="90487"/>
                    </a:xfrm>
                    <a:prstGeom prst="ellipse">
                      <a:avLst/>
                    </a:prstGeom>
                    <a:solidFill>
                      <a:schemeClr val="accent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zh-CN" altLang="en-US"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p:txBody>
                </p:sp>
                <p:sp>
                  <p:nvSpPr>
                    <p:cNvPr id="187" name="椭圆 186"/>
                    <p:cNvSpPr/>
                    <p:nvPr/>
                  </p:nvSpPr>
                  <p:spPr>
                    <a:xfrm rot="10800000">
                      <a:off x="5454650" y="6227763"/>
                      <a:ext cx="190500" cy="192087"/>
                    </a:xfrm>
                    <a:prstGeom prst="ellipse">
                      <a:avLst/>
                    </a:prstGeom>
                    <a:solidFill>
                      <a:schemeClr val="accent5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zh-CN" altLang="en-US"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p:txBody>
                </p:sp>
                <p:sp>
                  <p:nvSpPr>
                    <p:cNvPr id="188" name="椭圆 187"/>
                    <p:cNvSpPr/>
                    <p:nvPr/>
                  </p:nvSpPr>
                  <p:spPr>
                    <a:xfrm rot="10800000">
                      <a:off x="4524117" y="5629106"/>
                      <a:ext cx="371475" cy="373062"/>
                    </a:xfrm>
                    <a:prstGeom prst="ellipse">
                      <a:avLst/>
                    </a:prstGeom>
                    <a:solidFill>
                      <a:schemeClr val="accent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zh-CN" altLang="en-US" dirty="0"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p:txBody>
                </p:sp>
                <p:sp>
                  <p:nvSpPr>
                    <p:cNvPr id="191" name="椭圆 190"/>
                    <p:cNvSpPr/>
                    <p:nvPr/>
                  </p:nvSpPr>
                  <p:spPr>
                    <a:xfrm rot="10800000">
                      <a:off x="4882974" y="3005138"/>
                      <a:ext cx="485775" cy="484187"/>
                    </a:xfrm>
                    <a:prstGeom prst="ellipse">
                      <a:avLst/>
                    </a:prstGeom>
                    <a:solidFill>
                      <a:schemeClr val="accent6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zh-CN" altLang="en-US"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p:txBody>
                </p:sp>
                <p:sp>
                  <p:nvSpPr>
                    <p:cNvPr id="192" name="椭圆 191"/>
                    <p:cNvSpPr/>
                    <p:nvPr/>
                  </p:nvSpPr>
                  <p:spPr>
                    <a:xfrm rot="10800000">
                      <a:off x="5306836" y="2749550"/>
                      <a:ext cx="304800" cy="304800"/>
                    </a:xfrm>
                    <a:prstGeom prst="ellipse">
                      <a:avLst/>
                    </a:prstGeom>
                    <a:solidFill>
                      <a:schemeClr val="accent5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zh-CN" altLang="en-US"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p:txBody>
                </p:sp>
                <p:sp>
                  <p:nvSpPr>
                    <p:cNvPr id="193" name="椭圆 192"/>
                    <p:cNvSpPr/>
                    <p:nvPr/>
                  </p:nvSpPr>
                  <p:spPr>
                    <a:xfrm rot="10800000">
                      <a:off x="6318867" y="1491796"/>
                      <a:ext cx="400050" cy="400050"/>
                    </a:xfrm>
                    <a:prstGeom prst="ellipse">
                      <a:avLst/>
                    </a:prstGeom>
                    <a:solidFill>
                      <a:schemeClr val="accent4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zh-CN" altLang="en-US"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p:txBody>
                </p:sp>
                <p:sp>
                  <p:nvSpPr>
                    <p:cNvPr id="195" name="椭圆 194"/>
                    <p:cNvSpPr/>
                    <p:nvPr/>
                  </p:nvSpPr>
                  <p:spPr>
                    <a:xfrm rot="10800000">
                      <a:off x="6826466" y="4169995"/>
                      <a:ext cx="404813" cy="404812"/>
                    </a:xfrm>
                    <a:prstGeom prst="ellipse">
                      <a:avLst/>
                    </a:prstGeom>
                    <a:solidFill>
                      <a:schemeClr val="accent6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zh-CN" altLang="en-US"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p:txBody>
                </p:sp>
                <p:sp>
                  <p:nvSpPr>
                    <p:cNvPr id="5" name="椭圆 4"/>
                    <p:cNvSpPr/>
                    <p:nvPr/>
                  </p:nvSpPr>
                  <p:spPr bwMode="auto">
                    <a:xfrm>
                      <a:off x="5556357" y="1927616"/>
                      <a:ext cx="1252288" cy="1246214"/>
                    </a:xfrm>
                    <a:prstGeom prst="ellipse">
                      <a:avLst/>
                    </a:prstGeom>
                    <a:solidFill>
                      <a:schemeClr val="accent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zh-CN" altLang="en-US" sz="2400"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p:txBody>
                </p:sp>
                <p:sp>
                  <p:nvSpPr>
                    <p:cNvPr id="3" name="椭圆 2"/>
                    <p:cNvSpPr/>
                    <p:nvPr/>
                  </p:nvSpPr>
                  <p:spPr bwMode="auto">
                    <a:xfrm>
                      <a:off x="5205415" y="826899"/>
                      <a:ext cx="1084262" cy="1085850"/>
                    </a:xfrm>
                    <a:prstGeom prst="ellipse">
                      <a:avLst/>
                    </a:prstGeom>
                    <a:solidFill>
                      <a:schemeClr val="accent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zh-CN" altLang="en-US"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p:txBody>
                </p:sp>
                <p:sp>
                  <p:nvSpPr>
                    <p:cNvPr id="4" name="椭圆 3"/>
                    <p:cNvSpPr/>
                    <p:nvPr/>
                  </p:nvSpPr>
                  <p:spPr bwMode="auto">
                    <a:xfrm>
                      <a:off x="4710347" y="3011412"/>
                      <a:ext cx="1274174" cy="1234848"/>
                    </a:xfrm>
                    <a:prstGeom prst="ellipse">
                      <a:avLst/>
                    </a:prstGeom>
                    <a:solidFill>
                      <a:schemeClr val="accent4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zh-CN" altLang="en-US" sz="1400"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p:txBody>
                </p:sp>
                <p:sp>
                  <p:nvSpPr>
                    <p:cNvPr id="198" name="椭圆 197"/>
                    <p:cNvSpPr/>
                    <p:nvPr/>
                  </p:nvSpPr>
                  <p:spPr>
                    <a:xfrm rot="10800000">
                      <a:off x="6922564" y="5100570"/>
                      <a:ext cx="233363" cy="233363"/>
                    </a:xfrm>
                    <a:prstGeom prst="ellipse">
                      <a:avLst/>
                    </a:prstGeom>
                    <a:solidFill>
                      <a:schemeClr val="accent6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zh-CN" altLang="en-US"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p:txBody>
                </p:sp>
                <p:sp>
                  <p:nvSpPr>
                    <p:cNvPr id="230" name="椭圆 229"/>
                    <p:cNvSpPr/>
                    <p:nvPr/>
                  </p:nvSpPr>
                  <p:spPr>
                    <a:xfrm rot="10800000">
                      <a:off x="6821311" y="2268538"/>
                      <a:ext cx="242888" cy="242887"/>
                    </a:xfrm>
                    <a:prstGeom prst="ellipse">
                      <a:avLst/>
                    </a:prstGeom>
                    <a:solidFill>
                      <a:schemeClr val="accent5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zh-CN" altLang="en-US"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p:txBody>
                </p:sp>
                <p:sp>
                  <p:nvSpPr>
                    <p:cNvPr id="231" name="椭圆 230"/>
                    <p:cNvSpPr/>
                    <p:nvPr/>
                  </p:nvSpPr>
                  <p:spPr>
                    <a:xfrm rot="10800000">
                      <a:off x="6473649" y="1958975"/>
                      <a:ext cx="188912" cy="188913"/>
                    </a:xfrm>
                    <a:prstGeom prst="ellipse">
                      <a:avLst/>
                    </a:prstGeom>
                    <a:solidFill>
                      <a:schemeClr val="accent6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zh-CN" altLang="en-US"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p:txBody>
                </p:sp>
                <p:sp>
                  <p:nvSpPr>
                    <p:cNvPr id="233" name="椭圆 232"/>
                    <p:cNvSpPr/>
                    <p:nvPr/>
                  </p:nvSpPr>
                  <p:spPr>
                    <a:xfrm rot="10800000">
                      <a:off x="7067550" y="4816475"/>
                      <a:ext cx="152400" cy="153988"/>
                    </a:xfrm>
                    <a:prstGeom prst="ellipse">
                      <a:avLst/>
                    </a:prstGeom>
                    <a:solidFill>
                      <a:schemeClr val="accent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zh-CN" altLang="en-US"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p:txBody>
                </p:sp>
                <p:sp>
                  <p:nvSpPr>
                    <p:cNvPr id="70" name="椭圆 2">
                      <a:extLst>
                        <a:ext uri="{FF2B5EF4-FFF2-40B4-BE49-F238E27FC236}">
                          <a16:creationId xmlns:a16="http://schemas.microsoft.com/office/drawing/2014/main" id="{90BCC781-C9D3-4E88-BD08-F7A337F32A57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4907847" y="4866106"/>
                      <a:ext cx="1274174" cy="1234848"/>
                    </a:xfrm>
                    <a:prstGeom prst="ellipse">
                      <a:avLst/>
                    </a:prstGeom>
                    <a:solidFill>
                      <a:srgbClr val="66CCFF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zh-CN" altLang="en-US"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p:txBody>
                </p:sp>
                <p:sp>
                  <p:nvSpPr>
                    <p:cNvPr id="75" name="椭圆 2">
                      <a:extLst>
                        <a:ext uri="{FF2B5EF4-FFF2-40B4-BE49-F238E27FC236}">
                          <a16:creationId xmlns:a16="http://schemas.microsoft.com/office/drawing/2014/main" id="{DA6F33BB-876E-4996-B630-65234D02251E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5912090" y="6039882"/>
                      <a:ext cx="1085850" cy="105002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zh-CN" altLang="en-US"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p:txBody>
                </p:sp>
                <p:sp>
                  <p:nvSpPr>
                    <p:cNvPr id="78" name="椭圆 232">
                      <a:extLst>
                        <a:ext uri="{FF2B5EF4-FFF2-40B4-BE49-F238E27FC236}">
                          <a16:creationId xmlns:a16="http://schemas.microsoft.com/office/drawing/2014/main" id="{E233A711-53EE-478B-A863-96521BB0E34A}"/>
                        </a:ext>
                      </a:extLst>
                    </p:cNvPr>
                    <p:cNvSpPr/>
                    <p:nvPr/>
                  </p:nvSpPr>
                  <p:spPr>
                    <a:xfrm rot="10800000" flipV="1">
                      <a:off x="5741463" y="6486132"/>
                      <a:ext cx="185737" cy="186434"/>
                    </a:xfrm>
                    <a:prstGeom prst="ellipse">
                      <a:avLst/>
                    </a:prstGeom>
                    <a:solidFill>
                      <a:schemeClr val="accent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zh-CN" altLang="en-US"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p:txBody>
                </p:sp>
              </p:grpSp>
            </p:grpSp>
          </p:grpSp>
        </p:grpSp>
      </p:grpSp>
      <p:sp>
        <p:nvSpPr>
          <p:cNvPr id="58" name="文本框 32">
            <a:extLst>
              <a:ext uri="{FF2B5EF4-FFF2-40B4-BE49-F238E27FC236}">
                <a16:creationId xmlns:a16="http://schemas.microsoft.com/office/drawing/2014/main" id="{06803217-062A-4519-8827-32F62668182E}"/>
              </a:ext>
            </a:extLst>
          </p:cNvPr>
          <p:cNvSpPr txBox="1"/>
          <p:nvPr/>
        </p:nvSpPr>
        <p:spPr>
          <a:xfrm>
            <a:off x="3781752" y="1761916"/>
            <a:ext cx="510909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9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行政報告</a:t>
            </a:r>
            <a:endParaRPr lang="zh-CN" altLang="en-US" sz="9600" b="1" dirty="0">
              <a:solidFill>
                <a:schemeClr val="tx1">
                  <a:lumMod val="65000"/>
                  <a:lumOff val="3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5" name="圖片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3462" y="663620"/>
            <a:ext cx="3810000" cy="255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986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群組 51">
            <a:extLst>
              <a:ext uri="{FF2B5EF4-FFF2-40B4-BE49-F238E27FC236}">
                <a16:creationId xmlns:a16="http://schemas.microsoft.com/office/drawing/2014/main" id="{E4E5D804-617A-43CE-9173-3B82C21DE64D}"/>
              </a:ext>
            </a:extLst>
          </p:cNvPr>
          <p:cNvGrpSpPr/>
          <p:nvPr/>
        </p:nvGrpSpPr>
        <p:grpSpPr>
          <a:xfrm>
            <a:off x="-883182" y="-883233"/>
            <a:ext cx="4969131" cy="2468144"/>
            <a:chOff x="3828852" y="-885051"/>
            <a:chExt cx="4969131" cy="2468144"/>
          </a:xfrm>
        </p:grpSpPr>
        <p:sp>
          <p:nvSpPr>
            <p:cNvPr id="53" name="Freeform 7">
              <a:extLst>
                <a:ext uri="{FF2B5EF4-FFF2-40B4-BE49-F238E27FC236}">
                  <a16:creationId xmlns:a16="http://schemas.microsoft.com/office/drawing/2014/main" id="{266561D0-5BA1-4CE7-B2D5-536F85375D51}"/>
                </a:ext>
              </a:extLst>
            </p:cNvPr>
            <p:cNvSpPr>
              <a:spLocks/>
            </p:cNvSpPr>
            <p:nvPr/>
          </p:nvSpPr>
          <p:spPr bwMode="auto">
            <a:xfrm rot="382501">
              <a:off x="4038334" y="327734"/>
              <a:ext cx="2610238" cy="845895"/>
            </a:xfrm>
            <a:custGeom>
              <a:avLst/>
              <a:gdLst>
                <a:gd name="T0" fmla="*/ 18 w 550"/>
                <a:gd name="T1" fmla="*/ 94 h 239"/>
                <a:gd name="T2" fmla="*/ 34 w 550"/>
                <a:gd name="T3" fmla="*/ 132 h 239"/>
                <a:gd name="T4" fmla="*/ 95 w 550"/>
                <a:gd name="T5" fmla="*/ 238 h 239"/>
                <a:gd name="T6" fmla="*/ 141 w 550"/>
                <a:gd name="T7" fmla="*/ 151 h 239"/>
                <a:gd name="T8" fmla="*/ 444 w 550"/>
                <a:gd name="T9" fmla="*/ 207 h 239"/>
                <a:gd name="T10" fmla="*/ 466 w 550"/>
                <a:gd name="T11" fmla="*/ 79 h 239"/>
                <a:gd name="T12" fmla="*/ 92 w 550"/>
                <a:gd name="T13" fmla="*/ 11 h 239"/>
                <a:gd name="T14" fmla="*/ 18 w 550"/>
                <a:gd name="T15" fmla="*/ 94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0" h="239">
                  <a:moveTo>
                    <a:pt x="18" y="94"/>
                  </a:moveTo>
                  <a:cubicBezTo>
                    <a:pt x="34" y="132"/>
                    <a:pt x="34" y="132"/>
                    <a:pt x="34" y="132"/>
                  </a:cubicBezTo>
                  <a:cubicBezTo>
                    <a:pt x="63" y="188"/>
                    <a:pt x="66" y="195"/>
                    <a:pt x="95" y="238"/>
                  </a:cubicBezTo>
                  <a:cubicBezTo>
                    <a:pt x="63" y="192"/>
                    <a:pt x="76" y="158"/>
                    <a:pt x="141" y="151"/>
                  </a:cubicBezTo>
                  <a:cubicBezTo>
                    <a:pt x="211" y="142"/>
                    <a:pt x="325" y="165"/>
                    <a:pt x="444" y="207"/>
                  </a:cubicBezTo>
                  <a:cubicBezTo>
                    <a:pt x="518" y="239"/>
                    <a:pt x="550" y="114"/>
                    <a:pt x="466" y="79"/>
                  </a:cubicBezTo>
                  <a:cubicBezTo>
                    <a:pt x="318" y="28"/>
                    <a:pt x="178" y="0"/>
                    <a:pt x="92" y="11"/>
                  </a:cubicBezTo>
                  <a:cubicBezTo>
                    <a:pt x="23" y="19"/>
                    <a:pt x="0" y="50"/>
                    <a:pt x="18" y="94"/>
                  </a:cubicBezTo>
                  <a:close/>
                </a:path>
              </a:pathLst>
            </a:custGeom>
            <a:solidFill>
              <a:srgbClr val="FFC53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grpSp>
          <p:nvGrpSpPr>
            <p:cNvPr id="54" name="群組 53">
              <a:extLst>
                <a:ext uri="{FF2B5EF4-FFF2-40B4-BE49-F238E27FC236}">
                  <a16:creationId xmlns:a16="http://schemas.microsoft.com/office/drawing/2014/main" id="{B71D45C7-27FD-4532-B9EB-C5BB19EA9A79}"/>
                </a:ext>
              </a:extLst>
            </p:cNvPr>
            <p:cNvGrpSpPr/>
            <p:nvPr/>
          </p:nvGrpSpPr>
          <p:grpSpPr>
            <a:xfrm>
              <a:off x="3828852" y="-885051"/>
              <a:ext cx="4969131" cy="2468144"/>
              <a:chOff x="3828852" y="-885051"/>
              <a:chExt cx="4969131" cy="2468144"/>
            </a:xfrm>
          </p:grpSpPr>
          <p:sp>
            <p:nvSpPr>
              <p:cNvPr id="66" name="Freeform 6">
                <a:extLst>
                  <a:ext uri="{FF2B5EF4-FFF2-40B4-BE49-F238E27FC236}">
                    <a16:creationId xmlns:a16="http://schemas.microsoft.com/office/drawing/2014/main" id="{F39AC356-6F04-469F-9627-3457699D4D44}"/>
                  </a:ext>
                </a:extLst>
              </p:cNvPr>
              <p:cNvSpPr>
                <a:spLocks/>
              </p:cNvSpPr>
              <p:nvPr/>
            </p:nvSpPr>
            <p:spPr bwMode="auto">
              <a:xfrm rot="382501">
                <a:off x="4501167" y="1009467"/>
                <a:ext cx="1565830" cy="573626"/>
              </a:xfrm>
              <a:custGeom>
                <a:avLst/>
                <a:gdLst>
                  <a:gd name="T0" fmla="*/ 72 w 330"/>
                  <a:gd name="T1" fmla="*/ 3 h 162"/>
                  <a:gd name="T2" fmla="*/ 175 w 330"/>
                  <a:gd name="T3" fmla="*/ 9 h 162"/>
                  <a:gd name="T4" fmla="*/ 220 w 330"/>
                  <a:gd name="T5" fmla="*/ 128 h 162"/>
                  <a:gd name="T6" fmla="*/ 102 w 330"/>
                  <a:gd name="T7" fmla="*/ 162 h 162"/>
                  <a:gd name="T8" fmla="*/ 102 w 330"/>
                  <a:gd name="T9" fmla="*/ 162 h 162"/>
                  <a:gd name="T10" fmla="*/ 40 w 330"/>
                  <a:gd name="T11" fmla="*/ 96 h 162"/>
                  <a:gd name="T12" fmla="*/ 72 w 330"/>
                  <a:gd name="T13" fmla="*/ 3 h 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0" h="162">
                    <a:moveTo>
                      <a:pt x="72" y="3"/>
                    </a:moveTo>
                    <a:cubicBezTo>
                      <a:pt x="100" y="0"/>
                      <a:pt x="135" y="2"/>
                      <a:pt x="175" y="9"/>
                    </a:cubicBezTo>
                    <a:cubicBezTo>
                      <a:pt x="281" y="20"/>
                      <a:pt x="330" y="146"/>
                      <a:pt x="220" y="128"/>
                    </a:cubicBezTo>
                    <a:cubicBezTo>
                      <a:pt x="194" y="124"/>
                      <a:pt x="53" y="110"/>
                      <a:pt x="102" y="162"/>
                    </a:cubicBezTo>
                    <a:cubicBezTo>
                      <a:pt x="102" y="162"/>
                      <a:pt x="102" y="162"/>
                      <a:pt x="102" y="162"/>
                    </a:cubicBezTo>
                    <a:cubicBezTo>
                      <a:pt x="102" y="162"/>
                      <a:pt x="54" y="112"/>
                      <a:pt x="40" y="96"/>
                    </a:cubicBezTo>
                    <a:cubicBezTo>
                      <a:pt x="0" y="47"/>
                      <a:pt x="8" y="11"/>
                      <a:pt x="72" y="3"/>
                    </a:cubicBezTo>
                    <a:close/>
                  </a:path>
                </a:pathLst>
              </a:custGeom>
              <a:solidFill>
                <a:srgbClr val="FF7C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7" name="Freeform 8">
                <a:extLst>
                  <a:ext uri="{FF2B5EF4-FFF2-40B4-BE49-F238E27FC236}">
                    <a16:creationId xmlns:a16="http://schemas.microsoft.com/office/drawing/2014/main" id="{2BD3C013-F14E-4EA8-96D1-333010CBD756}"/>
                  </a:ext>
                </a:extLst>
              </p:cNvPr>
              <p:cNvSpPr>
                <a:spLocks/>
              </p:cNvSpPr>
              <p:nvPr/>
            </p:nvSpPr>
            <p:spPr bwMode="auto">
              <a:xfrm rot="382501">
                <a:off x="3828852" y="-276872"/>
                <a:ext cx="4969131" cy="1648738"/>
              </a:xfrm>
              <a:custGeom>
                <a:avLst/>
                <a:gdLst>
                  <a:gd name="T0" fmla="*/ 3 w 1047"/>
                  <a:gd name="T1" fmla="*/ 95 h 466"/>
                  <a:gd name="T2" fmla="*/ 6 w 1047"/>
                  <a:gd name="T3" fmla="*/ 130 h 466"/>
                  <a:gd name="T4" fmla="*/ 27 w 1047"/>
                  <a:gd name="T5" fmla="*/ 245 h 466"/>
                  <a:gd name="T6" fmla="*/ 29 w 1047"/>
                  <a:gd name="T7" fmla="*/ 252 h 466"/>
                  <a:gd name="T8" fmla="*/ 112 w 1047"/>
                  <a:gd name="T9" fmla="*/ 172 h 466"/>
                  <a:gd name="T10" fmla="*/ 852 w 1047"/>
                  <a:gd name="T11" fmla="*/ 398 h 466"/>
                  <a:gd name="T12" fmla="*/ 941 w 1047"/>
                  <a:gd name="T13" fmla="*/ 282 h 466"/>
                  <a:gd name="T14" fmla="*/ 99 w 1047"/>
                  <a:gd name="T15" fmla="*/ 22 h 466"/>
                  <a:gd name="T16" fmla="*/ 3 w 1047"/>
                  <a:gd name="T17" fmla="*/ 95 h 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47" h="466">
                    <a:moveTo>
                      <a:pt x="3" y="95"/>
                    </a:moveTo>
                    <a:cubicBezTo>
                      <a:pt x="6" y="130"/>
                      <a:pt x="6" y="130"/>
                      <a:pt x="6" y="130"/>
                    </a:cubicBezTo>
                    <a:cubicBezTo>
                      <a:pt x="16" y="201"/>
                      <a:pt x="16" y="204"/>
                      <a:pt x="27" y="245"/>
                    </a:cubicBezTo>
                    <a:cubicBezTo>
                      <a:pt x="29" y="252"/>
                      <a:pt x="29" y="252"/>
                      <a:pt x="29" y="252"/>
                    </a:cubicBezTo>
                    <a:cubicBezTo>
                      <a:pt x="17" y="210"/>
                      <a:pt x="43" y="180"/>
                      <a:pt x="112" y="172"/>
                    </a:cubicBezTo>
                    <a:cubicBezTo>
                      <a:pt x="272" y="152"/>
                      <a:pt x="602" y="252"/>
                      <a:pt x="852" y="398"/>
                    </a:cubicBezTo>
                    <a:cubicBezTo>
                      <a:pt x="950" y="466"/>
                      <a:pt x="1047" y="334"/>
                      <a:pt x="941" y="282"/>
                    </a:cubicBezTo>
                    <a:cubicBezTo>
                      <a:pt x="658" y="116"/>
                      <a:pt x="281" y="0"/>
                      <a:pt x="99" y="22"/>
                    </a:cubicBezTo>
                    <a:cubicBezTo>
                      <a:pt x="32" y="30"/>
                      <a:pt x="0" y="57"/>
                      <a:pt x="3" y="95"/>
                    </a:cubicBezTo>
                    <a:close/>
                  </a:path>
                </a:pathLst>
              </a:custGeom>
              <a:solidFill>
                <a:srgbClr val="66CCF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8" name="Freeform 9">
                <a:extLst>
                  <a:ext uri="{FF2B5EF4-FFF2-40B4-BE49-F238E27FC236}">
                    <a16:creationId xmlns:a16="http://schemas.microsoft.com/office/drawing/2014/main" id="{CDD47547-07BD-476E-B7CF-392DDF606CE4}"/>
                  </a:ext>
                </a:extLst>
              </p:cNvPr>
              <p:cNvSpPr>
                <a:spLocks/>
              </p:cNvSpPr>
              <p:nvPr/>
            </p:nvSpPr>
            <p:spPr bwMode="auto">
              <a:xfrm rot="400657">
                <a:off x="4398828" y="-885051"/>
                <a:ext cx="4389946" cy="1431183"/>
              </a:xfrm>
              <a:custGeom>
                <a:avLst/>
                <a:gdLst>
                  <a:gd name="T0" fmla="*/ 20 w 989"/>
                  <a:gd name="T1" fmla="*/ 81 h 398"/>
                  <a:gd name="T2" fmla="*/ 18 w 989"/>
                  <a:gd name="T3" fmla="*/ 93 h 398"/>
                  <a:gd name="T4" fmla="*/ 1 w 989"/>
                  <a:gd name="T5" fmla="*/ 211 h 398"/>
                  <a:gd name="T6" fmla="*/ 0 w 989"/>
                  <a:gd name="T7" fmla="*/ 241 h 398"/>
                  <a:gd name="T8" fmla="*/ 99 w 989"/>
                  <a:gd name="T9" fmla="*/ 170 h 398"/>
                  <a:gd name="T10" fmla="*/ 799 w 989"/>
                  <a:gd name="T11" fmla="*/ 350 h 398"/>
                  <a:gd name="T12" fmla="*/ 873 w 989"/>
                  <a:gd name="T13" fmla="*/ 215 h 398"/>
                  <a:gd name="T14" fmla="*/ 124 w 989"/>
                  <a:gd name="T15" fmla="*/ 20 h 398"/>
                  <a:gd name="T16" fmla="*/ 20 w 989"/>
                  <a:gd name="T17" fmla="*/ 81 h 3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89" h="398">
                    <a:moveTo>
                      <a:pt x="20" y="81"/>
                    </a:moveTo>
                    <a:cubicBezTo>
                      <a:pt x="18" y="93"/>
                      <a:pt x="18" y="93"/>
                      <a:pt x="18" y="93"/>
                    </a:cubicBezTo>
                    <a:cubicBezTo>
                      <a:pt x="4" y="167"/>
                      <a:pt x="3" y="169"/>
                      <a:pt x="1" y="211"/>
                    </a:cubicBezTo>
                    <a:cubicBezTo>
                      <a:pt x="0" y="241"/>
                      <a:pt x="0" y="241"/>
                      <a:pt x="0" y="241"/>
                    </a:cubicBezTo>
                    <a:cubicBezTo>
                      <a:pt x="0" y="204"/>
                      <a:pt x="32" y="179"/>
                      <a:pt x="99" y="170"/>
                    </a:cubicBezTo>
                    <a:cubicBezTo>
                      <a:pt x="252" y="152"/>
                      <a:pt x="540" y="229"/>
                      <a:pt x="799" y="350"/>
                    </a:cubicBezTo>
                    <a:cubicBezTo>
                      <a:pt x="894" y="398"/>
                      <a:pt x="989" y="269"/>
                      <a:pt x="873" y="215"/>
                    </a:cubicBezTo>
                    <a:cubicBezTo>
                      <a:pt x="597" y="83"/>
                      <a:pt x="288" y="0"/>
                      <a:pt x="124" y="20"/>
                    </a:cubicBezTo>
                    <a:cubicBezTo>
                      <a:pt x="62" y="28"/>
                      <a:pt x="28" y="49"/>
                      <a:pt x="20" y="81"/>
                    </a:cubicBezTo>
                    <a:close/>
                  </a:path>
                </a:pathLst>
              </a:custGeom>
              <a:solidFill>
                <a:srgbClr val="76AFA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sp>
        <p:nvSpPr>
          <p:cNvPr id="11" name="文本框 32">
            <a:extLst>
              <a:ext uri="{FF2B5EF4-FFF2-40B4-BE49-F238E27FC236}">
                <a16:creationId xmlns:a16="http://schemas.microsoft.com/office/drawing/2014/main" id="{06803217-062A-4519-8827-32F62668182E}"/>
              </a:ext>
            </a:extLst>
          </p:cNvPr>
          <p:cNvSpPr txBox="1"/>
          <p:nvPr/>
        </p:nvSpPr>
        <p:spPr>
          <a:xfrm>
            <a:off x="4162120" y="549315"/>
            <a:ext cx="357020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學期上課起訖</a:t>
            </a:r>
            <a:endParaRPr lang="zh-CN" altLang="en-US" sz="4400" b="1" dirty="0">
              <a:solidFill>
                <a:schemeClr val="tx1">
                  <a:lumMod val="65000"/>
                  <a:lumOff val="3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文本框 12">
            <a:extLst>
              <a:ext uri="{FF2B5EF4-FFF2-40B4-BE49-F238E27FC236}">
                <a16:creationId xmlns:a16="http://schemas.microsoft.com/office/drawing/2014/main" id="{870549FE-C49E-4DEC-A04D-323B75CBC636}"/>
              </a:ext>
            </a:extLst>
          </p:cNvPr>
          <p:cNvSpPr txBox="1"/>
          <p:nvPr/>
        </p:nvSpPr>
        <p:spPr>
          <a:xfrm>
            <a:off x="430701" y="1670069"/>
            <a:ext cx="11330598" cy="5507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kumimoji="1" lang="zh-TW" altLang="en-US" sz="3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國小附設幼兒園，學期起訖日期</a:t>
            </a:r>
            <a:r>
              <a:rPr kumimoji="1" lang="zh-TW" altLang="en-US" sz="3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比照國小</a:t>
            </a:r>
            <a:r>
              <a:rPr kumimoji="1" lang="zh-TW" altLang="en-US" sz="3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辦理，有寒暑假。</a:t>
            </a:r>
            <a:endParaRPr kumimoji="1" lang="en-US" altLang="zh-TW" sz="3000" b="1" dirty="0">
              <a:latin typeface="微軟正黑體" panose="020B0604030504040204" pitchFamily="34" charset="-120"/>
              <a:ea typeface="微軟正黑體" panose="020B0604030504040204" pitchFamily="34" charset="-120"/>
              <a:cs typeface="inpin heiti" charset="-122"/>
            </a:endParaRPr>
          </a:p>
          <a:p>
            <a:pPr>
              <a:lnSpc>
                <a:spcPct val="150000"/>
              </a:lnSpc>
            </a:pPr>
            <a:r>
              <a:rPr kumimoji="1" lang="zh-TW" altLang="en-US" sz="3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　上學期：</a:t>
            </a:r>
            <a:r>
              <a:rPr kumimoji="1" lang="en-US" altLang="zh-TW" sz="3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8</a:t>
            </a:r>
            <a:r>
              <a:rPr kumimoji="1" lang="zh-TW" altLang="en-US" sz="3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月</a:t>
            </a:r>
            <a:r>
              <a:rPr kumimoji="1" lang="en-US" altLang="zh-TW" sz="3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30</a:t>
            </a:r>
            <a:r>
              <a:rPr kumimoji="1" lang="zh-TW" altLang="en-US" sz="3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日開學，隔年</a:t>
            </a:r>
            <a:r>
              <a:rPr kumimoji="1" lang="en-US" altLang="zh-TW" sz="3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1</a:t>
            </a:r>
            <a:r>
              <a:rPr kumimoji="1" lang="zh-TW" altLang="en-US" sz="3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月</a:t>
            </a:r>
            <a:r>
              <a:rPr kumimoji="1" lang="en-US" altLang="zh-TW" sz="3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20</a:t>
            </a:r>
            <a:r>
              <a:rPr kumimoji="1" lang="zh-TW" altLang="en-US" sz="3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日放寒假，寒假為期約</a:t>
            </a:r>
            <a:r>
              <a:rPr kumimoji="1" lang="en-US" altLang="zh-TW" sz="3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3</a:t>
            </a:r>
            <a:r>
              <a:rPr kumimoji="1" lang="zh-TW" altLang="en-US" sz="3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週。</a:t>
            </a:r>
            <a:endParaRPr kumimoji="1" lang="en-US" altLang="zh-TW" sz="3000" b="1" dirty="0">
              <a:latin typeface="微軟正黑體" panose="020B0604030504040204" pitchFamily="34" charset="-120"/>
              <a:ea typeface="微軟正黑體" panose="020B0604030504040204" pitchFamily="34" charset="-120"/>
              <a:cs typeface="inpin heiti" charset="-122"/>
            </a:endParaRPr>
          </a:p>
          <a:p>
            <a:pPr>
              <a:lnSpc>
                <a:spcPct val="150000"/>
              </a:lnSpc>
            </a:pPr>
            <a:r>
              <a:rPr kumimoji="1" lang="zh-TW" altLang="en-US" sz="3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　下學期：</a:t>
            </a:r>
            <a:r>
              <a:rPr kumimoji="1" lang="en-US" altLang="zh-TW" sz="3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2</a:t>
            </a:r>
            <a:r>
              <a:rPr kumimoji="1" lang="zh-TW" altLang="en-US" sz="3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月</a:t>
            </a:r>
            <a:r>
              <a:rPr kumimoji="1" lang="en-US" altLang="zh-TW" sz="3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11</a:t>
            </a:r>
            <a:r>
              <a:rPr kumimoji="1" lang="zh-TW" altLang="en-US" sz="3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日開學，至</a:t>
            </a:r>
            <a:r>
              <a:rPr kumimoji="1" lang="en-US" altLang="zh-TW" sz="3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6</a:t>
            </a:r>
            <a:r>
              <a:rPr kumimoji="1" lang="zh-TW" altLang="en-US" sz="3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月</a:t>
            </a:r>
            <a:r>
              <a:rPr kumimoji="1" lang="en-US" altLang="zh-TW" sz="3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30</a:t>
            </a:r>
            <a:r>
              <a:rPr kumimoji="1" lang="zh-TW" altLang="en-US" sz="3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日放暑假，暑假為期約</a:t>
            </a:r>
            <a:r>
              <a:rPr kumimoji="1" lang="en-US" altLang="zh-TW" sz="3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2</a:t>
            </a:r>
            <a:r>
              <a:rPr kumimoji="1" lang="zh-TW" altLang="en-US" sz="3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個月。</a:t>
            </a:r>
            <a:endParaRPr kumimoji="1" lang="en-US" altLang="zh-TW" sz="3000" b="1" dirty="0">
              <a:latin typeface="微軟正黑體" panose="020B0604030504040204" pitchFamily="34" charset="-120"/>
              <a:ea typeface="微軟正黑體" panose="020B0604030504040204" pitchFamily="34" charset="-120"/>
              <a:cs typeface="inpin heiti" charset="-122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kumimoji="1" lang="zh-TW" altLang="en-US" sz="3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寒暑假期間，為協助雙薪家庭家長托育照顧需求，另開設冬、夏令營活動，費用依北市教育局規定收費。</a:t>
            </a:r>
            <a:endParaRPr kumimoji="1" lang="en-US" altLang="zh-TW" sz="3000" b="1" dirty="0">
              <a:latin typeface="微軟正黑體" panose="020B0604030504040204" pitchFamily="34" charset="-120"/>
              <a:ea typeface="微軟正黑體" panose="020B0604030504040204" pitchFamily="34" charset="-120"/>
              <a:cs typeface="inpin heiti" charset="-122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kumimoji="1" lang="zh-TW" altLang="en-US" sz="3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上學時間</a:t>
            </a:r>
            <a:r>
              <a:rPr kumimoji="1" lang="en-US" altLang="zh-TW" sz="3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8:00-16:00</a:t>
            </a:r>
            <a:r>
              <a:rPr kumimoji="1" lang="zh-TW" altLang="en-US" sz="3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，</a:t>
            </a:r>
            <a:r>
              <a:rPr kumimoji="1" lang="en-US" altLang="zh-TW" sz="3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16:00-18:30</a:t>
            </a:r>
            <a:r>
              <a:rPr kumimoji="1" lang="zh-TW" altLang="en-US" sz="3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可參加課後留園活動，課後留園費用另行收費，收費金額依照北市教育局規定。</a:t>
            </a:r>
            <a:endParaRPr kumimoji="1" lang="en-US" altLang="zh-TW" sz="3000" b="1" dirty="0">
              <a:latin typeface="微軟正黑體" panose="020B0604030504040204" pitchFamily="34" charset="-120"/>
              <a:ea typeface="微軟正黑體" panose="020B0604030504040204" pitchFamily="34" charset="-120"/>
              <a:cs typeface="inpin heiti" charset="-122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n"/>
            </a:pPr>
            <a:endParaRPr kumimoji="1" lang="en-US" altLang="zh-TW" sz="2800" b="1" dirty="0">
              <a:latin typeface="微軟正黑體" panose="020B0604030504040204" pitchFamily="34" charset="-120"/>
              <a:ea typeface="微軟正黑體" panose="020B0604030504040204" pitchFamily="34" charset="-120"/>
              <a:cs typeface="inpin heiti" charset="-122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2007" y="628"/>
            <a:ext cx="2271293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521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群組 51">
            <a:extLst>
              <a:ext uri="{FF2B5EF4-FFF2-40B4-BE49-F238E27FC236}">
                <a16:creationId xmlns:a16="http://schemas.microsoft.com/office/drawing/2014/main" id="{E4E5D804-617A-43CE-9173-3B82C21DE64D}"/>
              </a:ext>
            </a:extLst>
          </p:cNvPr>
          <p:cNvGrpSpPr/>
          <p:nvPr/>
        </p:nvGrpSpPr>
        <p:grpSpPr>
          <a:xfrm>
            <a:off x="-883182" y="-883233"/>
            <a:ext cx="4969131" cy="2468144"/>
            <a:chOff x="3828852" y="-885051"/>
            <a:chExt cx="4969131" cy="2468144"/>
          </a:xfrm>
        </p:grpSpPr>
        <p:sp>
          <p:nvSpPr>
            <p:cNvPr id="53" name="Freeform 7">
              <a:extLst>
                <a:ext uri="{FF2B5EF4-FFF2-40B4-BE49-F238E27FC236}">
                  <a16:creationId xmlns:a16="http://schemas.microsoft.com/office/drawing/2014/main" id="{266561D0-5BA1-4CE7-B2D5-536F85375D51}"/>
                </a:ext>
              </a:extLst>
            </p:cNvPr>
            <p:cNvSpPr>
              <a:spLocks/>
            </p:cNvSpPr>
            <p:nvPr/>
          </p:nvSpPr>
          <p:spPr bwMode="auto">
            <a:xfrm rot="382501">
              <a:off x="4038334" y="327734"/>
              <a:ext cx="2610238" cy="845895"/>
            </a:xfrm>
            <a:custGeom>
              <a:avLst/>
              <a:gdLst>
                <a:gd name="T0" fmla="*/ 18 w 550"/>
                <a:gd name="T1" fmla="*/ 94 h 239"/>
                <a:gd name="T2" fmla="*/ 34 w 550"/>
                <a:gd name="T3" fmla="*/ 132 h 239"/>
                <a:gd name="T4" fmla="*/ 95 w 550"/>
                <a:gd name="T5" fmla="*/ 238 h 239"/>
                <a:gd name="T6" fmla="*/ 141 w 550"/>
                <a:gd name="T7" fmla="*/ 151 h 239"/>
                <a:gd name="T8" fmla="*/ 444 w 550"/>
                <a:gd name="T9" fmla="*/ 207 h 239"/>
                <a:gd name="T10" fmla="*/ 466 w 550"/>
                <a:gd name="T11" fmla="*/ 79 h 239"/>
                <a:gd name="T12" fmla="*/ 92 w 550"/>
                <a:gd name="T13" fmla="*/ 11 h 239"/>
                <a:gd name="T14" fmla="*/ 18 w 550"/>
                <a:gd name="T15" fmla="*/ 94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0" h="239">
                  <a:moveTo>
                    <a:pt x="18" y="94"/>
                  </a:moveTo>
                  <a:cubicBezTo>
                    <a:pt x="34" y="132"/>
                    <a:pt x="34" y="132"/>
                    <a:pt x="34" y="132"/>
                  </a:cubicBezTo>
                  <a:cubicBezTo>
                    <a:pt x="63" y="188"/>
                    <a:pt x="66" y="195"/>
                    <a:pt x="95" y="238"/>
                  </a:cubicBezTo>
                  <a:cubicBezTo>
                    <a:pt x="63" y="192"/>
                    <a:pt x="76" y="158"/>
                    <a:pt x="141" y="151"/>
                  </a:cubicBezTo>
                  <a:cubicBezTo>
                    <a:pt x="211" y="142"/>
                    <a:pt x="325" y="165"/>
                    <a:pt x="444" y="207"/>
                  </a:cubicBezTo>
                  <a:cubicBezTo>
                    <a:pt x="518" y="239"/>
                    <a:pt x="550" y="114"/>
                    <a:pt x="466" y="79"/>
                  </a:cubicBezTo>
                  <a:cubicBezTo>
                    <a:pt x="318" y="28"/>
                    <a:pt x="178" y="0"/>
                    <a:pt x="92" y="11"/>
                  </a:cubicBezTo>
                  <a:cubicBezTo>
                    <a:pt x="23" y="19"/>
                    <a:pt x="0" y="50"/>
                    <a:pt x="18" y="94"/>
                  </a:cubicBezTo>
                  <a:close/>
                </a:path>
              </a:pathLst>
            </a:custGeom>
            <a:solidFill>
              <a:srgbClr val="FFC53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grpSp>
          <p:nvGrpSpPr>
            <p:cNvPr id="54" name="群組 53">
              <a:extLst>
                <a:ext uri="{FF2B5EF4-FFF2-40B4-BE49-F238E27FC236}">
                  <a16:creationId xmlns:a16="http://schemas.microsoft.com/office/drawing/2014/main" id="{B71D45C7-27FD-4532-B9EB-C5BB19EA9A79}"/>
                </a:ext>
              </a:extLst>
            </p:cNvPr>
            <p:cNvGrpSpPr/>
            <p:nvPr/>
          </p:nvGrpSpPr>
          <p:grpSpPr>
            <a:xfrm>
              <a:off x="3828852" y="-885051"/>
              <a:ext cx="4969131" cy="2468144"/>
              <a:chOff x="3828852" y="-885051"/>
              <a:chExt cx="4969131" cy="2468144"/>
            </a:xfrm>
          </p:grpSpPr>
          <p:sp>
            <p:nvSpPr>
              <p:cNvPr id="66" name="Freeform 6">
                <a:extLst>
                  <a:ext uri="{FF2B5EF4-FFF2-40B4-BE49-F238E27FC236}">
                    <a16:creationId xmlns:a16="http://schemas.microsoft.com/office/drawing/2014/main" id="{F39AC356-6F04-469F-9627-3457699D4D44}"/>
                  </a:ext>
                </a:extLst>
              </p:cNvPr>
              <p:cNvSpPr>
                <a:spLocks/>
              </p:cNvSpPr>
              <p:nvPr/>
            </p:nvSpPr>
            <p:spPr bwMode="auto">
              <a:xfrm rot="382501">
                <a:off x="4501167" y="1009467"/>
                <a:ext cx="1565830" cy="573626"/>
              </a:xfrm>
              <a:custGeom>
                <a:avLst/>
                <a:gdLst>
                  <a:gd name="T0" fmla="*/ 72 w 330"/>
                  <a:gd name="T1" fmla="*/ 3 h 162"/>
                  <a:gd name="T2" fmla="*/ 175 w 330"/>
                  <a:gd name="T3" fmla="*/ 9 h 162"/>
                  <a:gd name="T4" fmla="*/ 220 w 330"/>
                  <a:gd name="T5" fmla="*/ 128 h 162"/>
                  <a:gd name="T6" fmla="*/ 102 w 330"/>
                  <a:gd name="T7" fmla="*/ 162 h 162"/>
                  <a:gd name="T8" fmla="*/ 102 w 330"/>
                  <a:gd name="T9" fmla="*/ 162 h 162"/>
                  <a:gd name="T10" fmla="*/ 40 w 330"/>
                  <a:gd name="T11" fmla="*/ 96 h 162"/>
                  <a:gd name="T12" fmla="*/ 72 w 330"/>
                  <a:gd name="T13" fmla="*/ 3 h 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0" h="162">
                    <a:moveTo>
                      <a:pt x="72" y="3"/>
                    </a:moveTo>
                    <a:cubicBezTo>
                      <a:pt x="100" y="0"/>
                      <a:pt x="135" y="2"/>
                      <a:pt x="175" y="9"/>
                    </a:cubicBezTo>
                    <a:cubicBezTo>
                      <a:pt x="281" y="20"/>
                      <a:pt x="330" y="146"/>
                      <a:pt x="220" y="128"/>
                    </a:cubicBezTo>
                    <a:cubicBezTo>
                      <a:pt x="194" y="124"/>
                      <a:pt x="53" y="110"/>
                      <a:pt x="102" y="162"/>
                    </a:cubicBezTo>
                    <a:cubicBezTo>
                      <a:pt x="102" y="162"/>
                      <a:pt x="102" y="162"/>
                      <a:pt x="102" y="162"/>
                    </a:cubicBezTo>
                    <a:cubicBezTo>
                      <a:pt x="102" y="162"/>
                      <a:pt x="54" y="112"/>
                      <a:pt x="40" y="96"/>
                    </a:cubicBezTo>
                    <a:cubicBezTo>
                      <a:pt x="0" y="47"/>
                      <a:pt x="8" y="11"/>
                      <a:pt x="72" y="3"/>
                    </a:cubicBezTo>
                    <a:close/>
                  </a:path>
                </a:pathLst>
              </a:custGeom>
              <a:solidFill>
                <a:srgbClr val="FF7C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7" name="Freeform 8">
                <a:extLst>
                  <a:ext uri="{FF2B5EF4-FFF2-40B4-BE49-F238E27FC236}">
                    <a16:creationId xmlns:a16="http://schemas.microsoft.com/office/drawing/2014/main" id="{2BD3C013-F14E-4EA8-96D1-333010CBD756}"/>
                  </a:ext>
                </a:extLst>
              </p:cNvPr>
              <p:cNvSpPr>
                <a:spLocks/>
              </p:cNvSpPr>
              <p:nvPr/>
            </p:nvSpPr>
            <p:spPr bwMode="auto">
              <a:xfrm rot="382501">
                <a:off x="3828852" y="-276872"/>
                <a:ext cx="4969131" cy="1648738"/>
              </a:xfrm>
              <a:custGeom>
                <a:avLst/>
                <a:gdLst>
                  <a:gd name="T0" fmla="*/ 3 w 1047"/>
                  <a:gd name="T1" fmla="*/ 95 h 466"/>
                  <a:gd name="T2" fmla="*/ 6 w 1047"/>
                  <a:gd name="T3" fmla="*/ 130 h 466"/>
                  <a:gd name="T4" fmla="*/ 27 w 1047"/>
                  <a:gd name="T5" fmla="*/ 245 h 466"/>
                  <a:gd name="T6" fmla="*/ 29 w 1047"/>
                  <a:gd name="T7" fmla="*/ 252 h 466"/>
                  <a:gd name="T8" fmla="*/ 112 w 1047"/>
                  <a:gd name="T9" fmla="*/ 172 h 466"/>
                  <a:gd name="T10" fmla="*/ 852 w 1047"/>
                  <a:gd name="T11" fmla="*/ 398 h 466"/>
                  <a:gd name="T12" fmla="*/ 941 w 1047"/>
                  <a:gd name="T13" fmla="*/ 282 h 466"/>
                  <a:gd name="T14" fmla="*/ 99 w 1047"/>
                  <a:gd name="T15" fmla="*/ 22 h 466"/>
                  <a:gd name="T16" fmla="*/ 3 w 1047"/>
                  <a:gd name="T17" fmla="*/ 95 h 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47" h="466">
                    <a:moveTo>
                      <a:pt x="3" y="95"/>
                    </a:moveTo>
                    <a:cubicBezTo>
                      <a:pt x="6" y="130"/>
                      <a:pt x="6" y="130"/>
                      <a:pt x="6" y="130"/>
                    </a:cubicBezTo>
                    <a:cubicBezTo>
                      <a:pt x="16" y="201"/>
                      <a:pt x="16" y="204"/>
                      <a:pt x="27" y="245"/>
                    </a:cubicBezTo>
                    <a:cubicBezTo>
                      <a:pt x="29" y="252"/>
                      <a:pt x="29" y="252"/>
                      <a:pt x="29" y="252"/>
                    </a:cubicBezTo>
                    <a:cubicBezTo>
                      <a:pt x="17" y="210"/>
                      <a:pt x="43" y="180"/>
                      <a:pt x="112" y="172"/>
                    </a:cubicBezTo>
                    <a:cubicBezTo>
                      <a:pt x="272" y="152"/>
                      <a:pt x="602" y="252"/>
                      <a:pt x="852" y="398"/>
                    </a:cubicBezTo>
                    <a:cubicBezTo>
                      <a:pt x="950" y="466"/>
                      <a:pt x="1047" y="334"/>
                      <a:pt x="941" y="282"/>
                    </a:cubicBezTo>
                    <a:cubicBezTo>
                      <a:pt x="658" y="116"/>
                      <a:pt x="281" y="0"/>
                      <a:pt x="99" y="22"/>
                    </a:cubicBezTo>
                    <a:cubicBezTo>
                      <a:pt x="32" y="30"/>
                      <a:pt x="0" y="57"/>
                      <a:pt x="3" y="95"/>
                    </a:cubicBezTo>
                    <a:close/>
                  </a:path>
                </a:pathLst>
              </a:custGeom>
              <a:solidFill>
                <a:srgbClr val="66CCF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8" name="Freeform 9">
                <a:extLst>
                  <a:ext uri="{FF2B5EF4-FFF2-40B4-BE49-F238E27FC236}">
                    <a16:creationId xmlns:a16="http://schemas.microsoft.com/office/drawing/2014/main" id="{CDD47547-07BD-476E-B7CF-392DDF606CE4}"/>
                  </a:ext>
                </a:extLst>
              </p:cNvPr>
              <p:cNvSpPr>
                <a:spLocks/>
              </p:cNvSpPr>
              <p:nvPr/>
            </p:nvSpPr>
            <p:spPr bwMode="auto">
              <a:xfrm rot="400657">
                <a:off x="4398828" y="-885051"/>
                <a:ext cx="4389946" cy="1431183"/>
              </a:xfrm>
              <a:custGeom>
                <a:avLst/>
                <a:gdLst>
                  <a:gd name="T0" fmla="*/ 20 w 989"/>
                  <a:gd name="T1" fmla="*/ 81 h 398"/>
                  <a:gd name="T2" fmla="*/ 18 w 989"/>
                  <a:gd name="T3" fmla="*/ 93 h 398"/>
                  <a:gd name="T4" fmla="*/ 1 w 989"/>
                  <a:gd name="T5" fmla="*/ 211 h 398"/>
                  <a:gd name="T6" fmla="*/ 0 w 989"/>
                  <a:gd name="T7" fmla="*/ 241 h 398"/>
                  <a:gd name="T8" fmla="*/ 99 w 989"/>
                  <a:gd name="T9" fmla="*/ 170 h 398"/>
                  <a:gd name="T10" fmla="*/ 799 w 989"/>
                  <a:gd name="T11" fmla="*/ 350 h 398"/>
                  <a:gd name="T12" fmla="*/ 873 w 989"/>
                  <a:gd name="T13" fmla="*/ 215 h 398"/>
                  <a:gd name="T14" fmla="*/ 124 w 989"/>
                  <a:gd name="T15" fmla="*/ 20 h 398"/>
                  <a:gd name="T16" fmla="*/ 20 w 989"/>
                  <a:gd name="T17" fmla="*/ 81 h 3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89" h="398">
                    <a:moveTo>
                      <a:pt x="20" y="81"/>
                    </a:moveTo>
                    <a:cubicBezTo>
                      <a:pt x="18" y="93"/>
                      <a:pt x="18" y="93"/>
                      <a:pt x="18" y="93"/>
                    </a:cubicBezTo>
                    <a:cubicBezTo>
                      <a:pt x="4" y="167"/>
                      <a:pt x="3" y="169"/>
                      <a:pt x="1" y="211"/>
                    </a:cubicBezTo>
                    <a:cubicBezTo>
                      <a:pt x="0" y="241"/>
                      <a:pt x="0" y="241"/>
                      <a:pt x="0" y="241"/>
                    </a:cubicBezTo>
                    <a:cubicBezTo>
                      <a:pt x="0" y="204"/>
                      <a:pt x="32" y="179"/>
                      <a:pt x="99" y="170"/>
                    </a:cubicBezTo>
                    <a:cubicBezTo>
                      <a:pt x="252" y="152"/>
                      <a:pt x="540" y="229"/>
                      <a:pt x="799" y="350"/>
                    </a:cubicBezTo>
                    <a:cubicBezTo>
                      <a:pt x="894" y="398"/>
                      <a:pt x="989" y="269"/>
                      <a:pt x="873" y="215"/>
                    </a:cubicBezTo>
                    <a:cubicBezTo>
                      <a:pt x="597" y="83"/>
                      <a:pt x="288" y="0"/>
                      <a:pt x="124" y="20"/>
                    </a:cubicBezTo>
                    <a:cubicBezTo>
                      <a:pt x="62" y="28"/>
                      <a:pt x="28" y="49"/>
                      <a:pt x="20" y="81"/>
                    </a:cubicBezTo>
                    <a:close/>
                  </a:path>
                </a:pathLst>
              </a:custGeom>
              <a:solidFill>
                <a:srgbClr val="76AFA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grpSp>
        <p:nvGrpSpPr>
          <p:cNvPr id="46" name="群組 45">
            <a:extLst>
              <a:ext uri="{FF2B5EF4-FFF2-40B4-BE49-F238E27FC236}">
                <a16:creationId xmlns:a16="http://schemas.microsoft.com/office/drawing/2014/main" id="{26607BFB-2BB7-404B-9168-3B741F244F39}"/>
              </a:ext>
            </a:extLst>
          </p:cNvPr>
          <p:cNvGrpSpPr/>
          <p:nvPr/>
        </p:nvGrpSpPr>
        <p:grpSpPr>
          <a:xfrm>
            <a:off x="889924" y="1772256"/>
            <a:ext cx="2988000" cy="2664000"/>
            <a:chOff x="7235851" y="3169789"/>
            <a:chExt cx="2995542" cy="2520000"/>
          </a:xfrm>
        </p:grpSpPr>
        <p:pic>
          <p:nvPicPr>
            <p:cNvPr id="47" name="Picture 2" descr="https://4.bp.blogspot.com/-G4icp3xMTa8/Wc8fvf18wMI/AAAAAAABHH0/xh7JAJ4MPBwVJHuOY1T_gQiv7nlEZIkzgCLcBGAs/s800/kodomo_kids_fukidashi.png">
              <a:extLst>
                <a:ext uri="{FF2B5EF4-FFF2-40B4-BE49-F238E27FC236}">
                  <a16:creationId xmlns:a16="http://schemas.microsoft.com/office/drawing/2014/main" id="{CA6C5A72-F73E-426C-9CD3-52B402B029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35851" y="3169789"/>
              <a:ext cx="2995542" cy="25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8" name="文本框 32">
              <a:extLst>
                <a:ext uri="{FF2B5EF4-FFF2-40B4-BE49-F238E27FC236}">
                  <a16:creationId xmlns:a16="http://schemas.microsoft.com/office/drawing/2014/main" id="{61EC259A-FE1E-4DE3-9225-653D36CE9DA4}"/>
                </a:ext>
              </a:extLst>
            </p:cNvPr>
            <p:cNvSpPr txBox="1"/>
            <p:nvPr/>
          </p:nvSpPr>
          <p:spPr>
            <a:xfrm>
              <a:off x="7487127" y="3587954"/>
              <a:ext cx="2492990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6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作息表</a:t>
              </a:r>
              <a:endParaRPr lang="zh-CN" altLang="en-US" sz="6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aphicFrame>
        <p:nvGraphicFramePr>
          <p:cNvPr id="2" name="物件 1">
            <a:extLst>
              <a:ext uri="{FF2B5EF4-FFF2-40B4-BE49-F238E27FC236}">
                <a16:creationId xmlns:a16="http://schemas.microsoft.com/office/drawing/2014/main" id="{3E79B5F8-7229-428F-B9F9-59325ADE131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03787749"/>
              </p:ext>
            </p:extLst>
          </p:nvPr>
        </p:nvGraphicFramePr>
        <p:xfrm>
          <a:off x="4301789" y="-295825"/>
          <a:ext cx="5264739" cy="74496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2" name="Acrobat Document" r:id="rId4" imgW="5667128" imgH="8019917" progId="Acrobat.Document.DC">
                  <p:embed/>
                </p:oleObj>
              </mc:Choice>
              <mc:Fallback>
                <p:oleObj name="Acrobat Document" r:id="rId4" imgW="5667128" imgH="8019917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301789" y="-295825"/>
                        <a:ext cx="5264739" cy="744964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86411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群組 51">
            <a:extLst>
              <a:ext uri="{FF2B5EF4-FFF2-40B4-BE49-F238E27FC236}">
                <a16:creationId xmlns:a16="http://schemas.microsoft.com/office/drawing/2014/main" id="{E4E5D804-617A-43CE-9173-3B82C21DE64D}"/>
              </a:ext>
            </a:extLst>
          </p:cNvPr>
          <p:cNvGrpSpPr/>
          <p:nvPr/>
        </p:nvGrpSpPr>
        <p:grpSpPr>
          <a:xfrm>
            <a:off x="-883182" y="-883233"/>
            <a:ext cx="4969131" cy="2468144"/>
            <a:chOff x="3828852" y="-885051"/>
            <a:chExt cx="4969131" cy="2468144"/>
          </a:xfrm>
        </p:grpSpPr>
        <p:sp>
          <p:nvSpPr>
            <p:cNvPr id="53" name="Freeform 7">
              <a:extLst>
                <a:ext uri="{FF2B5EF4-FFF2-40B4-BE49-F238E27FC236}">
                  <a16:creationId xmlns:a16="http://schemas.microsoft.com/office/drawing/2014/main" id="{266561D0-5BA1-4CE7-B2D5-536F85375D51}"/>
                </a:ext>
              </a:extLst>
            </p:cNvPr>
            <p:cNvSpPr>
              <a:spLocks/>
            </p:cNvSpPr>
            <p:nvPr/>
          </p:nvSpPr>
          <p:spPr bwMode="auto">
            <a:xfrm rot="382501">
              <a:off x="4038334" y="327734"/>
              <a:ext cx="2610238" cy="845895"/>
            </a:xfrm>
            <a:custGeom>
              <a:avLst/>
              <a:gdLst>
                <a:gd name="T0" fmla="*/ 18 w 550"/>
                <a:gd name="T1" fmla="*/ 94 h 239"/>
                <a:gd name="T2" fmla="*/ 34 w 550"/>
                <a:gd name="T3" fmla="*/ 132 h 239"/>
                <a:gd name="T4" fmla="*/ 95 w 550"/>
                <a:gd name="T5" fmla="*/ 238 h 239"/>
                <a:gd name="T6" fmla="*/ 141 w 550"/>
                <a:gd name="T7" fmla="*/ 151 h 239"/>
                <a:gd name="T8" fmla="*/ 444 w 550"/>
                <a:gd name="T9" fmla="*/ 207 h 239"/>
                <a:gd name="T10" fmla="*/ 466 w 550"/>
                <a:gd name="T11" fmla="*/ 79 h 239"/>
                <a:gd name="T12" fmla="*/ 92 w 550"/>
                <a:gd name="T13" fmla="*/ 11 h 239"/>
                <a:gd name="T14" fmla="*/ 18 w 550"/>
                <a:gd name="T15" fmla="*/ 94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0" h="239">
                  <a:moveTo>
                    <a:pt x="18" y="94"/>
                  </a:moveTo>
                  <a:cubicBezTo>
                    <a:pt x="34" y="132"/>
                    <a:pt x="34" y="132"/>
                    <a:pt x="34" y="132"/>
                  </a:cubicBezTo>
                  <a:cubicBezTo>
                    <a:pt x="63" y="188"/>
                    <a:pt x="66" y="195"/>
                    <a:pt x="95" y="238"/>
                  </a:cubicBezTo>
                  <a:cubicBezTo>
                    <a:pt x="63" y="192"/>
                    <a:pt x="76" y="158"/>
                    <a:pt x="141" y="151"/>
                  </a:cubicBezTo>
                  <a:cubicBezTo>
                    <a:pt x="211" y="142"/>
                    <a:pt x="325" y="165"/>
                    <a:pt x="444" y="207"/>
                  </a:cubicBezTo>
                  <a:cubicBezTo>
                    <a:pt x="518" y="239"/>
                    <a:pt x="550" y="114"/>
                    <a:pt x="466" y="79"/>
                  </a:cubicBezTo>
                  <a:cubicBezTo>
                    <a:pt x="318" y="28"/>
                    <a:pt x="178" y="0"/>
                    <a:pt x="92" y="11"/>
                  </a:cubicBezTo>
                  <a:cubicBezTo>
                    <a:pt x="23" y="19"/>
                    <a:pt x="0" y="50"/>
                    <a:pt x="18" y="94"/>
                  </a:cubicBezTo>
                  <a:close/>
                </a:path>
              </a:pathLst>
            </a:custGeom>
            <a:solidFill>
              <a:srgbClr val="FFC53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grpSp>
          <p:nvGrpSpPr>
            <p:cNvPr id="54" name="群組 53">
              <a:extLst>
                <a:ext uri="{FF2B5EF4-FFF2-40B4-BE49-F238E27FC236}">
                  <a16:creationId xmlns:a16="http://schemas.microsoft.com/office/drawing/2014/main" id="{B71D45C7-27FD-4532-B9EB-C5BB19EA9A79}"/>
                </a:ext>
              </a:extLst>
            </p:cNvPr>
            <p:cNvGrpSpPr/>
            <p:nvPr/>
          </p:nvGrpSpPr>
          <p:grpSpPr>
            <a:xfrm>
              <a:off x="3828852" y="-885051"/>
              <a:ext cx="4969131" cy="2468144"/>
              <a:chOff x="3828852" y="-885051"/>
              <a:chExt cx="4969131" cy="2468144"/>
            </a:xfrm>
          </p:grpSpPr>
          <p:sp>
            <p:nvSpPr>
              <p:cNvPr id="66" name="Freeform 6">
                <a:extLst>
                  <a:ext uri="{FF2B5EF4-FFF2-40B4-BE49-F238E27FC236}">
                    <a16:creationId xmlns:a16="http://schemas.microsoft.com/office/drawing/2014/main" id="{F39AC356-6F04-469F-9627-3457699D4D44}"/>
                  </a:ext>
                </a:extLst>
              </p:cNvPr>
              <p:cNvSpPr>
                <a:spLocks/>
              </p:cNvSpPr>
              <p:nvPr/>
            </p:nvSpPr>
            <p:spPr bwMode="auto">
              <a:xfrm rot="382501">
                <a:off x="4501167" y="1009467"/>
                <a:ext cx="1565830" cy="573626"/>
              </a:xfrm>
              <a:custGeom>
                <a:avLst/>
                <a:gdLst>
                  <a:gd name="T0" fmla="*/ 72 w 330"/>
                  <a:gd name="T1" fmla="*/ 3 h 162"/>
                  <a:gd name="T2" fmla="*/ 175 w 330"/>
                  <a:gd name="T3" fmla="*/ 9 h 162"/>
                  <a:gd name="T4" fmla="*/ 220 w 330"/>
                  <a:gd name="T5" fmla="*/ 128 h 162"/>
                  <a:gd name="T6" fmla="*/ 102 w 330"/>
                  <a:gd name="T7" fmla="*/ 162 h 162"/>
                  <a:gd name="T8" fmla="*/ 102 w 330"/>
                  <a:gd name="T9" fmla="*/ 162 h 162"/>
                  <a:gd name="T10" fmla="*/ 40 w 330"/>
                  <a:gd name="T11" fmla="*/ 96 h 162"/>
                  <a:gd name="T12" fmla="*/ 72 w 330"/>
                  <a:gd name="T13" fmla="*/ 3 h 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0" h="162">
                    <a:moveTo>
                      <a:pt x="72" y="3"/>
                    </a:moveTo>
                    <a:cubicBezTo>
                      <a:pt x="100" y="0"/>
                      <a:pt x="135" y="2"/>
                      <a:pt x="175" y="9"/>
                    </a:cubicBezTo>
                    <a:cubicBezTo>
                      <a:pt x="281" y="20"/>
                      <a:pt x="330" y="146"/>
                      <a:pt x="220" y="128"/>
                    </a:cubicBezTo>
                    <a:cubicBezTo>
                      <a:pt x="194" y="124"/>
                      <a:pt x="53" y="110"/>
                      <a:pt x="102" y="162"/>
                    </a:cubicBezTo>
                    <a:cubicBezTo>
                      <a:pt x="102" y="162"/>
                      <a:pt x="102" y="162"/>
                      <a:pt x="102" y="162"/>
                    </a:cubicBezTo>
                    <a:cubicBezTo>
                      <a:pt x="102" y="162"/>
                      <a:pt x="54" y="112"/>
                      <a:pt x="40" y="96"/>
                    </a:cubicBezTo>
                    <a:cubicBezTo>
                      <a:pt x="0" y="47"/>
                      <a:pt x="8" y="11"/>
                      <a:pt x="72" y="3"/>
                    </a:cubicBezTo>
                    <a:close/>
                  </a:path>
                </a:pathLst>
              </a:custGeom>
              <a:solidFill>
                <a:srgbClr val="FF7C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7" name="Freeform 8">
                <a:extLst>
                  <a:ext uri="{FF2B5EF4-FFF2-40B4-BE49-F238E27FC236}">
                    <a16:creationId xmlns:a16="http://schemas.microsoft.com/office/drawing/2014/main" id="{2BD3C013-F14E-4EA8-96D1-333010CBD756}"/>
                  </a:ext>
                </a:extLst>
              </p:cNvPr>
              <p:cNvSpPr>
                <a:spLocks/>
              </p:cNvSpPr>
              <p:nvPr/>
            </p:nvSpPr>
            <p:spPr bwMode="auto">
              <a:xfrm rot="382501">
                <a:off x="3828852" y="-276872"/>
                <a:ext cx="4969131" cy="1648738"/>
              </a:xfrm>
              <a:custGeom>
                <a:avLst/>
                <a:gdLst>
                  <a:gd name="T0" fmla="*/ 3 w 1047"/>
                  <a:gd name="T1" fmla="*/ 95 h 466"/>
                  <a:gd name="T2" fmla="*/ 6 w 1047"/>
                  <a:gd name="T3" fmla="*/ 130 h 466"/>
                  <a:gd name="T4" fmla="*/ 27 w 1047"/>
                  <a:gd name="T5" fmla="*/ 245 h 466"/>
                  <a:gd name="T6" fmla="*/ 29 w 1047"/>
                  <a:gd name="T7" fmla="*/ 252 h 466"/>
                  <a:gd name="T8" fmla="*/ 112 w 1047"/>
                  <a:gd name="T9" fmla="*/ 172 h 466"/>
                  <a:gd name="T10" fmla="*/ 852 w 1047"/>
                  <a:gd name="T11" fmla="*/ 398 h 466"/>
                  <a:gd name="T12" fmla="*/ 941 w 1047"/>
                  <a:gd name="T13" fmla="*/ 282 h 466"/>
                  <a:gd name="T14" fmla="*/ 99 w 1047"/>
                  <a:gd name="T15" fmla="*/ 22 h 466"/>
                  <a:gd name="T16" fmla="*/ 3 w 1047"/>
                  <a:gd name="T17" fmla="*/ 95 h 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47" h="466">
                    <a:moveTo>
                      <a:pt x="3" y="95"/>
                    </a:moveTo>
                    <a:cubicBezTo>
                      <a:pt x="6" y="130"/>
                      <a:pt x="6" y="130"/>
                      <a:pt x="6" y="130"/>
                    </a:cubicBezTo>
                    <a:cubicBezTo>
                      <a:pt x="16" y="201"/>
                      <a:pt x="16" y="204"/>
                      <a:pt x="27" y="245"/>
                    </a:cubicBezTo>
                    <a:cubicBezTo>
                      <a:pt x="29" y="252"/>
                      <a:pt x="29" y="252"/>
                      <a:pt x="29" y="252"/>
                    </a:cubicBezTo>
                    <a:cubicBezTo>
                      <a:pt x="17" y="210"/>
                      <a:pt x="43" y="180"/>
                      <a:pt x="112" y="172"/>
                    </a:cubicBezTo>
                    <a:cubicBezTo>
                      <a:pt x="272" y="152"/>
                      <a:pt x="602" y="252"/>
                      <a:pt x="852" y="398"/>
                    </a:cubicBezTo>
                    <a:cubicBezTo>
                      <a:pt x="950" y="466"/>
                      <a:pt x="1047" y="334"/>
                      <a:pt x="941" y="282"/>
                    </a:cubicBezTo>
                    <a:cubicBezTo>
                      <a:pt x="658" y="116"/>
                      <a:pt x="281" y="0"/>
                      <a:pt x="99" y="22"/>
                    </a:cubicBezTo>
                    <a:cubicBezTo>
                      <a:pt x="32" y="30"/>
                      <a:pt x="0" y="57"/>
                      <a:pt x="3" y="95"/>
                    </a:cubicBezTo>
                    <a:close/>
                  </a:path>
                </a:pathLst>
              </a:custGeom>
              <a:solidFill>
                <a:srgbClr val="66CCF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8" name="Freeform 9">
                <a:extLst>
                  <a:ext uri="{FF2B5EF4-FFF2-40B4-BE49-F238E27FC236}">
                    <a16:creationId xmlns:a16="http://schemas.microsoft.com/office/drawing/2014/main" id="{CDD47547-07BD-476E-B7CF-392DDF606CE4}"/>
                  </a:ext>
                </a:extLst>
              </p:cNvPr>
              <p:cNvSpPr>
                <a:spLocks/>
              </p:cNvSpPr>
              <p:nvPr/>
            </p:nvSpPr>
            <p:spPr bwMode="auto">
              <a:xfrm rot="400657">
                <a:off x="4398828" y="-885051"/>
                <a:ext cx="4389946" cy="1431183"/>
              </a:xfrm>
              <a:custGeom>
                <a:avLst/>
                <a:gdLst>
                  <a:gd name="T0" fmla="*/ 20 w 989"/>
                  <a:gd name="T1" fmla="*/ 81 h 398"/>
                  <a:gd name="T2" fmla="*/ 18 w 989"/>
                  <a:gd name="T3" fmla="*/ 93 h 398"/>
                  <a:gd name="T4" fmla="*/ 1 w 989"/>
                  <a:gd name="T5" fmla="*/ 211 h 398"/>
                  <a:gd name="T6" fmla="*/ 0 w 989"/>
                  <a:gd name="T7" fmla="*/ 241 h 398"/>
                  <a:gd name="T8" fmla="*/ 99 w 989"/>
                  <a:gd name="T9" fmla="*/ 170 h 398"/>
                  <a:gd name="T10" fmla="*/ 799 w 989"/>
                  <a:gd name="T11" fmla="*/ 350 h 398"/>
                  <a:gd name="T12" fmla="*/ 873 w 989"/>
                  <a:gd name="T13" fmla="*/ 215 h 398"/>
                  <a:gd name="T14" fmla="*/ 124 w 989"/>
                  <a:gd name="T15" fmla="*/ 20 h 398"/>
                  <a:gd name="T16" fmla="*/ 20 w 989"/>
                  <a:gd name="T17" fmla="*/ 81 h 3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89" h="398">
                    <a:moveTo>
                      <a:pt x="20" y="81"/>
                    </a:moveTo>
                    <a:cubicBezTo>
                      <a:pt x="18" y="93"/>
                      <a:pt x="18" y="93"/>
                      <a:pt x="18" y="93"/>
                    </a:cubicBezTo>
                    <a:cubicBezTo>
                      <a:pt x="4" y="167"/>
                      <a:pt x="3" y="169"/>
                      <a:pt x="1" y="211"/>
                    </a:cubicBezTo>
                    <a:cubicBezTo>
                      <a:pt x="0" y="241"/>
                      <a:pt x="0" y="241"/>
                      <a:pt x="0" y="241"/>
                    </a:cubicBezTo>
                    <a:cubicBezTo>
                      <a:pt x="0" y="204"/>
                      <a:pt x="32" y="179"/>
                      <a:pt x="99" y="170"/>
                    </a:cubicBezTo>
                    <a:cubicBezTo>
                      <a:pt x="252" y="152"/>
                      <a:pt x="540" y="229"/>
                      <a:pt x="799" y="350"/>
                    </a:cubicBezTo>
                    <a:cubicBezTo>
                      <a:pt x="894" y="398"/>
                      <a:pt x="989" y="269"/>
                      <a:pt x="873" y="215"/>
                    </a:cubicBezTo>
                    <a:cubicBezTo>
                      <a:pt x="597" y="83"/>
                      <a:pt x="288" y="0"/>
                      <a:pt x="124" y="20"/>
                    </a:cubicBezTo>
                    <a:cubicBezTo>
                      <a:pt x="62" y="28"/>
                      <a:pt x="28" y="49"/>
                      <a:pt x="20" y="81"/>
                    </a:cubicBezTo>
                    <a:close/>
                  </a:path>
                </a:pathLst>
              </a:custGeom>
              <a:solidFill>
                <a:srgbClr val="76AFA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sp>
        <p:nvSpPr>
          <p:cNvPr id="11" name="文本框 32">
            <a:extLst>
              <a:ext uri="{FF2B5EF4-FFF2-40B4-BE49-F238E27FC236}">
                <a16:creationId xmlns:a16="http://schemas.microsoft.com/office/drawing/2014/main" id="{06803217-062A-4519-8827-32F62668182E}"/>
              </a:ext>
            </a:extLst>
          </p:cNvPr>
          <p:cNvSpPr txBox="1"/>
          <p:nvPr/>
        </p:nvSpPr>
        <p:spPr>
          <a:xfrm>
            <a:off x="4163833" y="197912"/>
            <a:ext cx="413446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幼兒園每日作息</a:t>
            </a:r>
            <a:endParaRPr lang="en-US" altLang="zh-TW" sz="4400" b="1" dirty="0">
              <a:solidFill>
                <a:schemeClr val="tx1">
                  <a:lumMod val="65000"/>
                  <a:lumOff val="3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4400" b="1" u="dbl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入園時間</a:t>
            </a:r>
            <a:endParaRPr lang="zh-CN" altLang="en-US" sz="4400" b="1" u="dbl" dirty="0">
              <a:solidFill>
                <a:schemeClr val="tx1">
                  <a:lumMod val="65000"/>
                  <a:lumOff val="3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文本框 12">
            <a:extLst>
              <a:ext uri="{FF2B5EF4-FFF2-40B4-BE49-F238E27FC236}">
                <a16:creationId xmlns:a16="http://schemas.microsoft.com/office/drawing/2014/main" id="{870549FE-C49E-4DEC-A04D-323B75CBC636}"/>
              </a:ext>
            </a:extLst>
          </p:cNvPr>
          <p:cNvSpPr txBox="1"/>
          <p:nvPr/>
        </p:nvSpPr>
        <p:spPr>
          <a:xfrm>
            <a:off x="867258" y="1876354"/>
            <a:ext cx="10694828" cy="41624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kumimoji="1" lang="en-US" altLang="zh-TW" sz="3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113</a:t>
            </a:r>
            <a:r>
              <a:rPr kumimoji="1" lang="zh-TW" altLang="en-US" sz="3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學年度起</a:t>
            </a:r>
            <a:r>
              <a:rPr kumimoji="1" lang="en-US" altLang="zh-TW" sz="3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(113.8.1)</a:t>
            </a:r>
            <a:r>
              <a:rPr kumimoji="1" lang="zh-TW" altLang="en-US" sz="3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，因應敦小校舍改建工程，幼兒園上學放學均由幼兒園大門進出。預計</a:t>
            </a:r>
            <a:r>
              <a:rPr kumimoji="1" lang="en-US" altLang="zh-TW" sz="3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114</a:t>
            </a:r>
            <a:r>
              <a:rPr kumimoji="1" lang="zh-TW" altLang="en-US" sz="3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年恢復幼兒園與小學校區的通道。</a:t>
            </a:r>
            <a:endParaRPr kumimoji="1" lang="en-US" altLang="zh-TW" sz="3000" b="1" dirty="0">
              <a:latin typeface="微軟正黑體" panose="020B0604030504040204" pitchFamily="34" charset="-120"/>
              <a:ea typeface="微軟正黑體" panose="020B0604030504040204" pitchFamily="34" charset="-120"/>
              <a:cs typeface="inpin heiti" charset="-122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kumimoji="1" lang="zh-TW" altLang="en-US" sz="3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幼兒園大門早上</a:t>
            </a:r>
            <a:r>
              <a:rPr kumimoji="1" lang="en-US" altLang="zh-TW" sz="3000" b="1" u="sng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07:50</a:t>
            </a:r>
            <a:r>
              <a:rPr kumimoji="1" lang="zh-TW" altLang="en-US" sz="3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開放幼兒入園</a:t>
            </a:r>
            <a:r>
              <a:rPr kumimoji="1" lang="en-US" altLang="zh-TW" sz="3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(</a:t>
            </a:r>
            <a:r>
              <a:rPr kumimoji="1" lang="zh-TW" altLang="en-US" sz="3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只限</a:t>
            </a:r>
            <a:r>
              <a:rPr kumimoji="1" lang="en-US" altLang="zh-TW" sz="3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113</a:t>
            </a:r>
            <a:r>
              <a:rPr kumimoji="1" lang="zh-TW" altLang="en-US" sz="3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學年</a:t>
            </a:r>
            <a:r>
              <a:rPr kumimoji="1" lang="en-US" altLang="zh-TW" sz="3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)</a:t>
            </a:r>
            <a:r>
              <a:rPr kumimoji="1" lang="zh-TW" altLang="en-US" sz="3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。</a:t>
            </a:r>
            <a:endParaRPr kumimoji="1" lang="en-US" altLang="zh-TW" sz="3000" b="1" dirty="0">
              <a:latin typeface="微軟正黑體" panose="020B0604030504040204" pitchFamily="34" charset="-120"/>
              <a:ea typeface="微軟正黑體" panose="020B0604030504040204" pitchFamily="34" charset="-120"/>
              <a:cs typeface="inpin heiti" charset="-122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kumimoji="1" lang="zh-TW" altLang="en-US" sz="3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為提供孩子有充足的時間與同儕互動，建議幼兒入園時間為</a:t>
            </a:r>
            <a:r>
              <a:rPr kumimoji="1" lang="en-US" altLang="zh-TW" sz="3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9</a:t>
            </a:r>
            <a:r>
              <a:rPr kumimoji="1" lang="zh-TW" altLang="en-US" sz="3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點前。</a:t>
            </a:r>
            <a:endParaRPr kumimoji="1" lang="en-US" altLang="zh-TW" sz="3000" b="1" dirty="0">
              <a:latin typeface="微軟正黑體" panose="020B0604030504040204" pitchFamily="34" charset="-120"/>
              <a:ea typeface="微軟正黑體" panose="020B0604030504040204" pitchFamily="34" charset="-120"/>
              <a:cs typeface="inpin heiti" charset="-122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5176">
            <a:off x="9748293" y="119219"/>
            <a:ext cx="2349742" cy="1897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743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群組 51">
            <a:extLst>
              <a:ext uri="{FF2B5EF4-FFF2-40B4-BE49-F238E27FC236}">
                <a16:creationId xmlns:a16="http://schemas.microsoft.com/office/drawing/2014/main" id="{E4E5D804-617A-43CE-9173-3B82C21DE64D}"/>
              </a:ext>
            </a:extLst>
          </p:cNvPr>
          <p:cNvGrpSpPr/>
          <p:nvPr/>
        </p:nvGrpSpPr>
        <p:grpSpPr>
          <a:xfrm>
            <a:off x="-883182" y="-883233"/>
            <a:ext cx="4969131" cy="2468144"/>
            <a:chOff x="3828852" y="-885051"/>
            <a:chExt cx="4969131" cy="2468144"/>
          </a:xfrm>
        </p:grpSpPr>
        <p:sp>
          <p:nvSpPr>
            <p:cNvPr id="53" name="Freeform 7">
              <a:extLst>
                <a:ext uri="{FF2B5EF4-FFF2-40B4-BE49-F238E27FC236}">
                  <a16:creationId xmlns:a16="http://schemas.microsoft.com/office/drawing/2014/main" id="{266561D0-5BA1-4CE7-B2D5-536F85375D51}"/>
                </a:ext>
              </a:extLst>
            </p:cNvPr>
            <p:cNvSpPr>
              <a:spLocks/>
            </p:cNvSpPr>
            <p:nvPr/>
          </p:nvSpPr>
          <p:spPr bwMode="auto">
            <a:xfrm rot="382501">
              <a:off x="4038334" y="327734"/>
              <a:ext cx="2610238" cy="845895"/>
            </a:xfrm>
            <a:custGeom>
              <a:avLst/>
              <a:gdLst>
                <a:gd name="T0" fmla="*/ 18 w 550"/>
                <a:gd name="T1" fmla="*/ 94 h 239"/>
                <a:gd name="T2" fmla="*/ 34 w 550"/>
                <a:gd name="T3" fmla="*/ 132 h 239"/>
                <a:gd name="T4" fmla="*/ 95 w 550"/>
                <a:gd name="T5" fmla="*/ 238 h 239"/>
                <a:gd name="T6" fmla="*/ 141 w 550"/>
                <a:gd name="T7" fmla="*/ 151 h 239"/>
                <a:gd name="T8" fmla="*/ 444 w 550"/>
                <a:gd name="T9" fmla="*/ 207 h 239"/>
                <a:gd name="T10" fmla="*/ 466 w 550"/>
                <a:gd name="T11" fmla="*/ 79 h 239"/>
                <a:gd name="T12" fmla="*/ 92 w 550"/>
                <a:gd name="T13" fmla="*/ 11 h 239"/>
                <a:gd name="T14" fmla="*/ 18 w 550"/>
                <a:gd name="T15" fmla="*/ 94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0" h="239">
                  <a:moveTo>
                    <a:pt x="18" y="94"/>
                  </a:moveTo>
                  <a:cubicBezTo>
                    <a:pt x="34" y="132"/>
                    <a:pt x="34" y="132"/>
                    <a:pt x="34" y="132"/>
                  </a:cubicBezTo>
                  <a:cubicBezTo>
                    <a:pt x="63" y="188"/>
                    <a:pt x="66" y="195"/>
                    <a:pt x="95" y="238"/>
                  </a:cubicBezTo>
                  <a:cubicBezTo>
                    <a:pt x="63" y="192"/>
                    <a:pt x="76" y="158"/>
                    <a:pt x="141" y="151"/>
                  </a:cubicBezTo>
                  <a:cubicBezTo>
                    <a:pt x="211" y="142"/>
                    <a:pt x="325" y="165"/>
                    <a:pt x="444" y="207"/>
                  </a:cubicBezTo>
                  <a:cubicBezTo>
                    <a:pt x="518" y="239"/>
                    <a:pt x="550" y="114"/>
                    <a:pt x="466" y="79"/>
                  </a:cubicBezTo>
                  <a:cubicBezTo>
                    <a:pt x="318" y="28"/>
                    <a:pt x="178" y="0"/>
                    <a:pt x="92" y="11"/>
                  </a:cubicBezTo>
                  <a:cubicBezTo>
                    <a:pt x="23" y="19"/>
                    <a:pt x="0" y="50"/>
                    <a:pt x="18" y="94"/>
                  </a:cubicBezTo>
                  <a:close/>
                </a:path>
              </a:pathLst>
            </a:custGeom>
            <a:solidFill>
              <a:srgbClr val="FFC53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grpSp>
          <p:nvGrpSpPr>
            <p:cNvPr id="54" name="群組 53">
              <a:extLst>
                <a:ext uri="{FF2B5EF4-FFF2-40B4-BE49-F238E27FC236}">
                  <a16:creationId xmlns:a16="http://schemas.microsoft.com/office/drawing/2014/main" id="{B71D45C7-27FD-4532-B9EB-C5BB19EA9A79}"/>
                </a:ext>
              </a:extLst>
            </p:cNvPr>
            <p:cNvGrpSpPr/>
            <p:nvPr/>
          </p:nvGrpSpPr>
          <p:grpSpPr>
            <a:xfrm>
              <a:off x="3828852" y="-885051"/>
              <a:ext cx="4969131" cy="2468144"/>
              <a:chOff x="3828852" y="-885051"/>
              <a:chExt cx="4969131" cy="2468144"/>
            </a:xfrm>
          </p:grpSpPr>
          <p:sp>
            <p:nvSpPr>
              <p:cNvPr id="66" name="Freeform 6">
                <a:extLst>
                  <a:ext uri="{FF2B5EF4-FFF2-40B4-BE49-F238E27FC236}">
                    <a16:creationId xmlns:a16="http://schemas.microsoft.com/office/drawing/2014/main" id="{F39AC356-6F04-469F-9627-3457699D4D44}"/>
                  </a:ext>
                </a:extLst>
              </p:cNvPr>
              <p:cNvSpPr>
                <a:spLocks/>
              </p:cNvSpPr>
              <p:nvPr/>
            </p:nvSpPr>
            <p:spPr bwMode="auto">
              <a:xfrm rot="382501">
                <a:off x="4501167" y="1009467"/>
                <a:ext cx="1565830" cy="573626"/>
              </a:xfrm>
              <a:custGeom>
                <a:avLst/>
                <a:gdLst>
                  <a:gd name="T0" fmla="*/ 72 w 330"/>
                  <a:gd name="T1" fmla="*/ 3 h 162"/>
                  <a:gd name="T2" fmla="*/ 175 w 330"/>
                  <a:gd name="T3" fmla="*/ 9 h 162"/>
                  <a:gd name="T4" fmla="*/ 220 w 330"/>
                  <a:gd name="T5" fmla="*/ 128 h 162"/>
                  <a:gd name="T6" fmla="*/ 102 w 330"/>
                  <a:gd name="T7" fmla="*/ 162 h 162"/>
                  <a:gd name="T8" fmla="*/ 102 w 330"/>
                  <a:gd name="T9" fmla="*/ 162 h 162"/>
                  <a:gd name="T10" fmla="*/ 40 w 330"/>
                  <a:gd name="T11" fmla="*/ 96 h 162"/>
                  <a:gd name="T12" fmla="*/ 72 w 330"/>
                  <a:gd name="T13" fmla="*/ 3 h 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0" h="162">
                    <a:moveTo>
                      <a:pt x="72" y="3"/>
                    </a:moveTo>
                    <a:cubicBezTo>
                      <a:pt x="100" y="0"/>
                      <a:pt x="135" y="2"/>
                      <a:pt x="175" y="9"/>
                    </a:cubicBezTo>
                    <a:cubicBezTo>
                      <a:pt x="281" y="20"/>
                      <a:pt x="330" y="146"/>
                      <a:pt x="220" y="128"/>
                    </a:cubicBezTo>
                    <a:cubicBezTo>
                      <a:pt x="194" y="124"/>
                      <a:pt x="53" y="110"/>
                      <a:pt x="102" y="162"/>
                    </a:cubicBezTo>
                    <a:cubicBezTo>
                      <a:pt x="102" y="162"/>
                      <a:pt x="102" y="162"/>
                      <a:pt x="102" y="162"/>
                    </a:cubicBezTo>
                    <a:cubicBezTo>
                      <a:pt x="102" y="162"/>
                      <a:pt x="54" y="112"/>
                      <a:pt x="40" y="96"/>
                    </a:cubicBezTo>
                    <a:cubicBezTo>
                      <a:pt x="0" y="47"/>
                      <a:pt x="8" y="11"/>
                      <a:pt x="72" y="3"/>
                    </a:cubicBezTo>
                    <a:close/>
                  </a:path>
                </a:pathLst>
              </a:custGeom>
              <a:solidFill>
                <a:srgbClr val="FF7C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7" name="Freeform 8">
                <a:extLst>
                  <a:ext uri="{FF2B5EF4-FFF2-40B4-BE49-F238E27FC236}">
                    <a16:creationId xmlns:a16="http://schemas.microsoft.com/office/drawing/2014/main" id="{2BD3C013-F14E-4EA8-96D1-333010CBD756}"/>
                  </a:ext>
                </a:extLst>
              </p:cNvPr>
              <p:cNvSpPr>
                <a:spLocks/>
              </p:cNvSpPr>
              <p:nvPr/>
            </p:nvSpPr>
            <p:spPr bwMode="auto">
              <a:xfrm rot="382501">
                <a:off x="3828852" y="-276872"/>
                <a:ext cx="4969131" cy="1648738"/>
              </a:xfrm>
              <a:custGeom>
                <a:avLst/>
                <a:gdLst>
                  <a:gd name="T0" fmla="*/ 3 w 1047"/>
                  <a:gd name="T1" fmla="*/ 95 h 466"/>
                  <a:gd name="T2" fmla="*/ 6 w 1047"/>
                  <a:gd name="T3" fmla="*/ 130 h 466"/>
                  <a:gd name="T4" fmla="*/ 27 w 1047"/>
                  <a:gd name="T5" fmla="*/ 245 h 466"/>
                  <a:gd name="T6" fmla="*/ 29 w 1047"/>
                  <a:gd name="T7" fmla="*/ 252 h 466"/>
                  <a:gd name="T8" fmla="*/ 112 w 1047"/>
                  <a:gd name="T9" fmla="*/ 172 h 466"/>
                  <a:gd name="T10" fmla="*/ 852 w 1047"/>
                  <a:gd name="T11" fmla="*/ 398 h 466"/>
                  <a:gd name="T12" fmla="*/ 941 w 1047"/>
                  <a:gd name="T13" fmla="*/ 282 h 466"/>
                  <a:gd name="T14" fmla="*/ 99 w 1047"/>
                  <a:gd name="T15" fmla="*/ 22 h 466"/>
                  <a:gd name="T16" fmla="*/ 3 w 1047"/>
                  <a:gd name="T17" fmla="*/ 95 h 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47" h="466">
                    <a:moveTo>
                      <a:pt x="3" y="95"/>
                    </a:moveTo>
                    <a:cubicBezTo>
                      <a:pt x="6" y="130"/>
                      <a:pt x="6" y="130"/>
                      <a:pt x="6" y="130"/>
                    </a:cubicBezTo>
                    <a:cubicBezTo>
                      <a:pt x="16" y="201"/>
                      <a:pt x="16" y="204"/>
                      <a:pt x="27" y="245"/>
                    </a:cubicBezTo>
                    <a:cubicBezTo>
                      <a:pt x="29" y="252"/>
                      <a:pt x="29" y="252"/>
                      <a:pt x="29" y="252"/>
                    </a:cubicBezTo>
                    <a:cubicBezTo>
                      <a:pt x="17" y="210"/>
                      <a:pt x="43" y="180"/>
                      <a:pt x="112" y="172"/>
                    </a:cubicBezTo>
                    <a:cubicBezTo>
                      <a:pt x="272" y="152"/>
                      <a:pt x="602" y="252"/>
                      <a:pt x="852" y="398"/>
                    </a:cubicBezTo>
                    <a:cubicBezTo>
                      <a:pt x="950" y="466"/>
                      <a:pt x="1047" y="334"/>
                      <a:pt x="941" y="282"/>
                    </a:cubicBezTo>
                    <a:cubicBezTo>
                      <a:pt x="658" y="116"/>
                      <a:pt x="281" y="0"/>
                      <a:pt x="99" y="22"/>
                    </a:cubicBezTo>
                    <a:cubicBezTo>
                      <a:pt x="32" y="30"/>
                      <a:pt x="0" y="57"/>
                      <a:pt x="3" y="95"/>
                    </a:cubicBezTo>
                    <a:close/>
                  </a:path>
                </a:pathLst>
              </a:custGeom>
              <a:solidFill>
                <a:srgbClr val="66CCF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8" name="Freeform 9">
                <a:extLst>
                  <a:ext uri="{FF2B5EF4-FFF2-40B4-BE49-F238E27FC236}">
                    <a16:creationId xmlns:a16="http://schemas.microsoft.com/office/drawing/2014/main" id="{CDD47547-07BD-476E-B7CF-392DDF606CE4}"/>
                  </a:ext>
                </a:extLst>
              </p:cNvPr>
              <p:cNvSpPr>
                <a:spLocks/>
              </p:cNvSpPr>
              <p:nvPr/>
            </p:nvSpPr>
            <p:spPr bwMode="auto">
              <a:xfrm rot="400657">
                <a:off x="4398828" y="-885051"/>
                <a:ext cx="4389946" cy="1431183"/>
              </a:xfrm>
              <a:custGeom>
                <a:avLst/>
                <a:gdLst>
                  <a:gd name="T0" fmla="*/ 20 w 989"/>
                  <a:gd name="T1" fmla="*/ 81 h 398"/>
                  <a:gd name="T2" fmla="*/ 18 w 989"/>
                  <a:gd name="T3" fmla="*/ 93 h 398"/>
                  <a:gd name="T4" fmla="*/ 1 w 989"/>
                  <a:gd name="T5" fmla="*/ 211 h 398"/>
                  <a:gd name="T6" fmla="*/ 0 w 989"/>
                  <a:gd name="T7" fmla="*/ 241 h 398"/>
                  <a:gd name="T8" fmla="*/ 99 w 989"/>
                  <a:gd name="T9" fmla="*/ 170 h 398"/>
                  <a:gd name="T10" fmla="*/ 799 w 989"/>
                  <a:gd name="T11" fmla="*/ 350 h 398"/>
                  <a:gd name="T12" fmla="*/ 873 w 989"/>
                  <a:gd name="T13" fmla="*/ 215 h 398"/>
                  <a:gd name="T14" fmla="*/ 124 w 989"/>
                  <a:gd name="T15" fmla="*/ 20 h 398"/>
                  <a:gd name="T16" fmla="*/ 20 w 989"/>
                  <a:gd name="T17" fmla="*/ 81 h 3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89" h="398">
                    <a:moveTo>
                      <a:pt x="20" y="81"/>
                    </a:moveTo>
                    <a:cubicBezTo>
                      <a:pt x="18" y="93"/>
                      <a:pt x="18" y="93"/>
                      <a:pt x="18" y="93"/>
                    </a:cubicBezTo>
                    <a:cubicBezTo>
                      <a:pt x="4" y="167"/>
                      <a:pt x="3" y="169"/>
                      <a:pt x="1" y="211"/>
                    </a:cubicBezTo>
                    <a:cubicBezTo>
                      <a:pt x="0" y="241"/>
                      <a:pt x="0" y="241"/>
                      <a:pt x="0" y="241"/>
                    </a:cubicBezTo>
                    <a:cubicBezTo>
                      <a:pt x="0" y="204"/>
                      <a:pt x="32" y="179"/>
                      <a:pt x="99" y="170"/>
                    </a:cubicBezTo>
                    <a:cubicBezTo>
                      <a:pt x="252" y="152"/>
                      <a:pt x="540" y="229"/>
                      <a:pt x="799" y="350"/>
                    </a:cubicBezTo>
                    <a:cubicBezTo>
                      <a:pt x="894" y="398"/>
                      <a:pt x="989" y="269"/>
                      <a:pt x="873" y="215"/>
                    </a:cubicBezTo>
                    <a:cubicBezTo>
                      <a:pt x="597" y="83"/>
                      <a:pt x="288" y="0"/>
                      <a:pt x="124" y="20"/>
                    </a:cubicBezTo>
                    <a:cubicBezTo>
                      <a:pt x="62" y="28"/>
                      <a:pt x="28" y="49"/>
                      <a:pt x="20" y="81"/>
                    </a:cubicBezTo>
                    <a:close/>
                  </a:path>
                </a:pathLst>
              </a:custGeom>
              <a:solidFill>
                <a:srgbClr val="76AFA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sp>
        <p:nvSpPr>
          <p:cNvPr id="11" name="文本框 32">
            <a:extLst>
              <a:ext uri="{FF2B5EF4-FFF2-40B4-BE49-F238E27FC236}">
                <a16:creationId xmlns:a16="http://schemas.microsoft.com/office/drawing/2014/main" id="{06803217-062A-4519-8827-32F62668182E}"/>
              </a:ext>
            </a:extLst>
          </p:cNvPr>
          <p:cNvSpPr txBox="1"/>
          <p:nvPr/>
        </p:nvSpPr>
        <p:spPr>
          <a:xfrm>
            <a:off x="5373854" y="288024"/>
            <a:ext cx="578516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幼兒園每日作息</a:t>
            </a:r>
            <a:endParaRPr lang="en-US" altLang="zh-TW" sz="4400" b="1" dirty="0">
              <a:solidFill>
                <a:schemeClr val="tx1">
                  <a:lumMod val="65000"/>
                  <a:lumOff val="3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4400" b="1" u="dbl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放學時間</a:t>
            </a:r>
            <a:endParaRPr lang="zh-CN" altLang="en-US" sz="4400" b="1" u="dbl" dirty="0">
              <a:solidFill>
                <a:schemeClr val="tx1">
                  <a:lumMod val="65000"/>
                  <a:lumOff val="3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文本框 12">
            <a:extLst>
              <a:ext uri="{FF2B5EF4-FFF2-40B4-BE49-F238E27FC236}">
                <a16:creationId xmlns:a16="http://schemas.microsoft.com/office/drawing/2014/main" id="{870549FE-C49E-4DEC-A04D-323B75CBC636}"/>
              </a:ext>
            </a:extLst>
          </p:cNvPr>
          <p:cNvSpPr txBox="1"/>
          <p:nvPr/>
        </p:nvSpPr>
        <p:spPr>
          <a:xfrm>
            <a:off x="748586" y="1747122"/>
            <a:ext cx="11443414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n"/>
            </a:pPr>
            <a:r>
              <a:rPr kumimoji="1" lang="zh-TW" altLang="en-US" sz="3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幼兒園放學一律由幼兒園大門（八德路二段</a:t>
            </a:r>
            <a:r>
              <a:rPr kumimoji="1" lang="en-US" altLang="zh-TW" sz="3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451</a:t>
            </a:r>
            <a:r>
              <a:rPr kumimoji="1" lang="zh-TW" altLang="en-US" sz="3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巷）離園</a:t>
            </a:r>
            <a:endParaRPr kumimoji="1" lang="en-US" altLang="zh-TW" sz="3000" b="1" dirty="0">
              <a:latin typeface="微軟正黑體" panose="020B0604030504040204" pitchFamily="34" charset="-120"/>
              <a:ea typeface="微軟正黑體" panose="020B0604030504040204" pitchFamily="34" charset="-120"/>
              <a:cs typeface="inpin heiti" charset="-122"/>
            </a:endParaRPr>
          </a:p>
          <a:p>
            <a:pPr marL="457200" indent="-457200">
              <a:buFont typeface="Wingdings" panose="05000000000000000000" pitchFamily="2" charset="2"/>
              <a:buChar char="n"/>
            </a:pPr>
            <a:r>
              <a:rPr kumimoji="1" lang="zh-TW" altLang="en-US" sz="3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半日班：</a:t>
            </a:r>
            <a:endParaRPr kumimoji="1" lang="en-US" altLang="zh-TW" sz="3000" b="1" dirty="0">
              <a:latin typeface="微軟正黑體" panose="020B0604030504040204" pitchFamily="34" charset="-120"/>
              <a:ea typeface="微軟正黑體" panose="020B0604030504040204" pitchFamily="34" charset="-120"/>
              <a:cs typeface="inpin heiti" charset="-122"/>
            </a:endParaRPr>
          </a:p>
          <a:p>
            <a:r>
              <a:rPr kumimoji="1" lang="zh-TW" altLang="en-US" sz="3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        </a:t>
            </a:r>
            <a:r>
              <a:rPr kumimoji="1" lang="en-US" altLang="zh-TW" sz="3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11:30</a:t>
            </a:r>
            <a:r>
              <a:rPr kumimoji="1" lang="zh-TW" altLang="en-US" sz="3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於幼兒園大門放學</a:t>
            </a:r>
            <a:endParaRPr kumimoji="1" lang="en-US" altLang="zh-TW" sz="3000" b="1" dirty="0">
              <a:latin typeface="微軟正黑體" panose="020B0604030504040204" pitchFamily="34" charset="-120"/>
              <a:ea typeface="微軟正黑體" panose="020B0604030504040204" pitchFamily="34" charset="-120"/>
              <a:cs typeface="inpin heiti" charset="-122"/>
            </a:endParaRPr>
          </a:p>
          <a:p>
            <a:pPr marL="457200" indent="-457200">
              <a:buFont typeface="Wingdings" panose="05000000000000000000" pitchFamily="2" charset="2"/>
              <a:buChar char="n"/>
            </a:pPr>
            <a:r>
              <a:rPr kumimoji="1" lang="zh-TW" altLang="en-US" sz="3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半日班</a:t>
            </a:r>
            <a:r>
              <a:rPr kumimoji="1" lang="en-US" altLang="zh-TW" sz="3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(</a:t>
            </a:r>
            <a:r>
              <a:rPr kumimoji="1" lang="zh-TW" altLang="en-US" sz="3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有用午餐</a:t>
            </a:r>
            <a:r>
              <a:rPr kumimoji="1" lang="en-US" altLang="zh-TW" sz="3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)</a:t>
            </a:r>
            <a:r>
              <a:rPr kumimoji="1" lang="zh-TW" altLang="en-US" sz="3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：</a:t>
            </a:r>
            <a:endParaRPr kumimoji="1" lang="en-US" altLang="zh-TW" sz="3000" b="1" dirty="0">
              <a:latin typeface="微軟正黑體" panose="020B0604030504040204" pitchFamily="34" charset="-120"/>
              <a:ea typeface="微軟正黑體" panose="020B0604030504040204" pitchFamily="34" charset="-120"/>
              <a:cs typeface="inpin heiti" charset="-122"/>
            </a:endParaRPr>
          </a:p>
          <a:p>
            <a:r>
              <a:rPr kumimoji="1" lang="zh-TW" altLang="en-US" sz="3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　　</a:t>
            </a:r>
            <a:r>
              <a:rPr kumimoji="1" lang="en-US" altLang="zh-TW" sz="3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12:20-12:30</a:t>
            </a:r>
            <a:r>
              <a:rPr kumimoji="1" lang="zh-TW" altLang="en-US" sz="3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於幼兒園大門放學</a:t>
            </a:r>
            <a:endParaRPr kumimoji="1" lang="en-US" altLang="zh-TW" sz="3000" b="1" dirty="0">
              <a:latin typeface="微軟正黑體" panose="020B0604030504040204" pitchFamily="34" charset="-120"/>
              <a:ea typeface="微軟正黑體" panose="020B0604030504040204" pitchFamily="34" charset="-120"/>
              <a:cs typeface="inpin heiti" charset="-122"/>
            </a:endParaRPr>
          </a:p>
          <a:p>
            <a:pPr marL="457200" indent="-457200">
              <a:buFont typeface="Wingdings" panose="05000000000000000000" pitchFamily="2" charset="2"/>
              <a:buChar char="n"/>
            </a:pPr>
            <a:r>
              <a:rPr kumimoji="1" lang="zh-TW" altLang="en-US" sz="3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全日班：</a:t>
            </a:r>
            <a:endParaRPr kumimoji="1" lang="en-US" altLang="zh-TW" sz="3000" b="1" dirty="0">
              <a:latin typeface="微軟正黑體" panose="020B0604030504040204" pitchFamily="34" charset="-120"/>
              <a:ea typeface="微軟正黑體" panose="020B0604030504040204" pitchFamily="34" charset="-120"/>
              <a:cs typeface="inpin heiti" charset="-122"/>
            </a:endParaRPr>
          </a:p>
          <a:p>
            <a:r>
              <a:rPr kumimoji="1" lang="zh-TW" altLang="en-US" sz="3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　　</a:t>
            </a:r>
            <a:r>
              <a:rPr kumimoji="1" lang="en-US" altLang="zh-TW" sz="3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15:50-16:00</a:t>
            </a:r>
            <a:r>
              <a:rPr kumimoji="1" lang="zh-TW" altLang="en-US" sz="3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於幼兒園大門放學</a:t>
            </a:r>
            <a:endParaRPr kumimoji="1" lang="en-US" altLang="zh-TW" sz="3000" b="1" dirty="0">
              <a:latin typeface="微軟正黑體" panose="020B0604030504040204" pitchFamily="34" charset="-120"/>
              <a:ea typeface="微軟正黑體" panose="020B0604030504040204" pitchFamily="34" charset="-120"/>
              <a:cs typeface="inpin heiti" charset="-122"/>
            </a:endParaRPr>
          </a:p>
          <a:p>
            <a:endParaRPr kumimoji="1" lang="en-US" altLang="zh-TW" sz="3000" b="1" dirty="0">
              <a:latin typeface="微軟正黑體" panose="020B0604030504040204" pitchFamily="34" charset="-120"/>
              <a:ea typeface="微軟正黑體" panose="020B0604030504040204" pitchFamily="34" charset="-120"/>
              <a:cs typeface="inpin heiti" charset="-122"/>
            </a:endParaRPr>
          </a:p>
          <a:p>
            <a:pPr marL="457200" indent="-457200">
              <a:buFont typeface="Wingdings" panose="05000000000000000000" pitchFamily="2" charset="2"/>
              <a:buChar char="n"/>
            </a:pPr>
            <a:r>
              <a:rPr kumimoji="1" lang="zh-TW" altLang="en-US" sz="3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有參加課後留園活動的幼兒：</a:t>
            </a:r>
            <a:endParaRPr kumimoji="1" lang="en-US" altLang="zh-TW" sz="3000" b="1" dirty="0">
              <a:latin typeface="微軟正黑體" panose="020B0604030504040204" pitchFamily="34" charset="-120"/>
              <a:ea typeface="微軟正黑體" panose="020B0604030504040204" pitchFamily="34" charset="-120"/>
              <a:cs typeface="inpin heiti" charset="-122"/>
            </a:endParaRPr>
          </a:p>
          <a:p>
            <a:r>
              <a:rPr kumimoji="1" lang="zh-TW" altLang="en-US" sz="3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　　</a:t>
            </a:r>
            <a:r>
              <a:rPr kumimoji="1" lang="zh-TW" altLang="en-US" sz="3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①</a:t>
            </a:r>
            <a:r>
              <a:rPr kumimoji="1" lang="en-US" altLang="zh-TW" sz="3000" b="1" u="sng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17:15-17:30  ②18:15-18:30</a:t>
            </a:r>
            <a:r>
              <a:rPr kumimoji="1" lang="zh-TW" altLang="en-US" sz="3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於幼兒園大門放學</a:t>
            </a:r>
            <a:endParaRPr kumimoji="1" lang="en-US" altLang="zh-TW" sz="3000" b="1" dirty="0">
              <a:latin typeface="微軟正黑體" panose="020B0604030504040204" pitchFamily="34" charset="-120"/>
              <a:ea typeface="微軟正黑體" panose="020B0604030504040204" pitchFamily="34" charset="-120"/>
              <a:cs typeface="inpin heiti" charset="-122"/>
            </a:endParaRPr>
          </a:p>
          <a:p>
            <a:endParaRPr kumimoji="1" lang="en-US" altLang="zh-TW" sz="2800" b="1" dirty="0">
              <a:latin typeface="微軟正黑體" panose="020B0604030504040204" pitchFamily="34" charset="-120"/>
              <a:ea typeface="微軟正黑體" panose="020B0604030504040204" pitchFamily="34" charset="-120"/>
              <a:cs typeface="inpin heiti" charset="-122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89759">
            <a:off x="3826851" y="-455"/>
            <a:ext cx="1941834" cy="1568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350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群組 51">
            <a:extLst>
              <a:ext uri="{FF2B5EF4-FFF2-40B4-BE49-F238E27FC236}">
                <a16:creationId xmlns:a16="http://schemas.microsoft.com/office/drawing/2014/main" id="{E4E5D804-617A-43CE-9173-3B82C21DE64D}"/>
              </a:ext>
            </a:extLst>
          </p:cNvPr>
          <p:cNvGrpSpPr/>
          <p:nvPr/>
        </p:nvGrpSpPr>
        <p:grpSpPr>
          <a:xfrm>
            <a:off x="-883182" y="-883233"/>
            <a:ext cx="4969131" cy="2468144"/>
            <a:chOff x="3828852" y="-885051"/>
            <a:chExt cx="4969131" cy="2468144"/>
          </a:xfrm>
        </p:grpSpPr>
        <p:sp>
          <p:nvSpPr>
            <p:cNvPr id="53" name="Freeform 7">
              <a:extLst>
                <a:ext uri="{FF2B5EF4-FFF2-40B4-BE49-F238E27FC236}">
                  <a16:creationId xmlns:a16="http://schemas.microsoft.com/office/drawing/2014/main" id="{266561D0-5BA1-4CE7-B2D5-536F85375D51}"/>
                </a:ext>
              </a:extLst>
            </p:cNvPr>
            <p:cNvSpPr>
              <a:spLocks/>
            </p:cNvSpPr>
            <p:nvPr/>
          </p:nvSpPr>
          <p:spPr bwMode="auto">
            <a:xfrm rot="382501">
              <a:off x="4038334" y="327734"/>
              <a:ext cx="2610238" cy="845895"/>
            </a:xfrm>
            <a:custGeom>
              <a:avLst/>
              <a:gdLst>
                <a:gd name="T0" fmla="*/ 18 w 550"/>
                <a:gd name="T1" fmla="*/ 94 h 239"/>
                <a:gd name="T2" fmla="*/ 34 w 550"/>
                <a:gd name="T3" fmla="*/ 132 h 239"/>
                <a:gd name="T4" fmla="*/ 95 w 550"/>
                <a:gd name="T5" fmla="*/ 238 h 239"/>
                <a:gd name="T6" fmla="*/ 141 w 550"/>
                <a:gd name="T7" fmla="*/ 151 h 239"/>
                <a:gd name="T8" fmla="*/ 444 w 550"/>
                <a:gd name="T9" fmla="*/ 207 h 239"/>
                <a:gd name="T10" fmla="*/ 466 w 550"/>
                <a:gd name="T11" fmla="*/ 79 h 239"/>
                <a:gd name="T12" fmla="*/ 92 w 550"/>
                <a:gd name="T13" fmla="*/ 11 h 239"/>
                <a:gd name="T14" fmla="*/ 18 w 550"/>
                <a:gd name="T15" fmla="*/ 94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0" h="239">
                  <a:moveTo>
                    <a:pt x="18" y="94"/>
                  </a:moveTo>
                  <a:cubicBezTo>
                    <a:pt x="34" y="132"/>
                    <a:pt x="34" y="132"/>
                    <a:pt x="34" y="132"/>
                  </a:cubicBezTo>
                  <a:cubicBezTo>
                    <a:pt x="63" y="188"/>
                    <a:pt x="66" y="195"/>
                    <a:pt x="95" y="238"/>
                  </a:cubicBezTo>
                  <a:cubicBezTo>
                    <a:pt x="63" y="192"/>
                    <a:pt x="76" y="158"/>
                    <a:pt x="141" y="151"/>
                  </a:cubicBezTo>
                  <a:cubicBezTo>
                    <a:pt x="211" y="142"/>
                    <a:pt x="325" y="165"/>
                    <a:pt x="444" y="207"/>
                  </a:cubicBezTo>
                  <a:cubicBezTo>
                    <a:pt x="518" y="239"/>
                    <a:pt x="550" y="114"/>
                    <a:pt x="466" y="79"/>
                  </a:cubicBezTo>
                  <a:cubicBezTo>
                    <a:pt x="318" y="28"/>
                    <a:pt x="178" y="0"/>
                    <a:pt x="92" y="11"/>
                  </a:cubicBezTo>
                  <a:cubicBezTo>
                    <a:pt x="23" y="19"/>
                    <a:pt x="0" y="50"/>
                    <a:pt x="18" y="94"/>
                  </a:cubicBezTo>
                  <a:close/>
                </a:path>
              </a:pathLst>
            </a:custGeom>
            <a:solidFill>
              <a:srgbClr val="FFC53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grpSp>
          <p:nvGrpSpPr>
            <p:cNvPr id="54" name="群組 53">
              <a:extLst>
                <a:ext uri="{FF2B5EF4-FFF2-40B4-BE49-F238E27FC236}">
                  <a16:creationId xmlns:a16="http://schemas.microsoft.com/office/drawing/2014/main" id="{B71D45C7-27FD-4532-B9EB-C5BB19EA9A79}"/>
                </a:ext>
              </a:extLst>
            </p:cNvPr>
            <p:cNvGrpSpPr/>
            <p:nvPr/>
          </p:nvGrpSpPr>
          <p:grpSpPr>
            <a:xfrm>
              <a:off x="3828852" y="-885051"/>
              <a:ext cx="4969131" cy="2468144"/>
              <a:chOff x="3828852" y="-885051"/>
              <a:chExt cx="4969131" cy="2468144"/>
            </a:xfrm>
          </p:grpSpPr>
          <p:sp>
            <p:nvSpPr>
              <p:cNvPr id="66" name="Freeform 6">
                <a:extLst>
                  <a:ext uri="{FF2B5EF4-FFF2-40B4-BE49-F238E27FC236}">
                    <a16:creationId xmlns:a16="http://schemas.microsoft.com/office/drawing/2014/main" id="{F39AC356-6F04-469F-9627-3457699D4D44}"/>
                  </a:ext>
                </a:extLst>
              </p:cNvPr>
              <p:cNvSpPr>
                <a:spLocks/>
              </p:cNvSpPr>
              <p:nvPr/>
            </p:nvSpPr>
            <p:spPr bwMode="auto">
              <a:xfrm rot="382501">
                <a:off x="4501167" y="1009467"/>
                <a:ext cx="1565830" cy="573626"/>
              </a:xfrm>
              <a:custGeom>
                <a:avLst/>
                <a:gdLst>
                  <a:gd name="T0" fmla="*/ 72 w 330"/>
                  <a:gd name="T1" fmla="*/ 3 h 162"/>
                  <a:gd name="T2" fmla="*/ 175 w 330"/>
                  <a:gd name="T3" fmla="*/ 9 h 162"/>
                  <a:gd name="T4" fmla="*/ 220 w 330"/>
                  <a:gd name="T5" fmla="*/ 128 h 162"/>
                  <a:gd name="T6" fmla="*/ 102 w 330"/>
                  <a:gd name="T7" fmla="*/ 162 h 162"/>
                  <a:gd name="T8" fmla="*/ 102 w 330"/>
                  <a:gd name="T9" fmla="*/ 162 h 162"/>
                  <a:gd name="T10" fmla="*/ 40 w 330"/>
                  <a:gd name="T11" fmla="*/ 96 h 162"/>
                  <a:gd name="T12" fmla="*/ 72 w 330"/>
                  <a:gd name="T13" fmla="*/ 3 h 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0" h="162">
                    <a:moveTo>
                      <a:pt x="72" y="3"/>
                    </a:moveTo>
                    <a:cubicBezTo>
                      <a:pt x="100" y="0"/>
                      <a:pt x="135" y="2"/>
                      <a:pt x="175" y="9"/>
                    </a:cubicBezTo>
                    <a:cubicBezTo>
                      <a:pt x="281" y="20"/>
                      <a:pt x="330" y="146"/>
                      <a:pt x="220" y="128"/>
                    </a:cubicBezTo>
                    <a:cubicBezTo>
                      <a:pt x="194" y="124"/>
                      <a:pt x="53" y="110"/>
                      <a:pt x="102" y="162"/>
                    </a:cubicBezTo>
                    <a:cubicBezTo>
                      <a:pt x="102" y="162"/>
                      <a:pt x="102" y="162"/>
                      <a:pt x="102" y="162"/>
                    </a:cubicBezTo>
                    <a:cubicBezTo>
                      <a:pt x="102" y="162"/>
                      <a:pt x="54" y="112"/>
                      <a:pt x="40" y="96"/>
                    </a:cubicBezTo>
                    <a:cubicBezTo>
                      <a:pt x="0" y="47"/>
                      <a:pt x="8" y="11"/>
                      <a:pt x="72" y="3"/>
                    </a:cubicBezTo>
                    <a:close/>
                  </a:path>
                </a:pathLst>
              </a:custGeom>
              <a:solidFill>
                <a:srgbClr val="FF7C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7" name="Freeform 8">
                <a:extLst>
                  <a:ext uri="{FF2B5EF4-FFF2-40B4-BE49-F238E27FC236}">
                    <a16:creationId xmlns:a16="http://schemas.microsoft.com/office/drawing/2014/main" id="{2BD3C013-F14E-4EA8-96D1-333010CBD756}"/>
                  </a:ext>
                </a:extLst>
              </p:cNvPr>
              <p:cNvSpPr>
                <a:spLocks/>
              </p:cNvSpPr>
              <p:nvPr/>
            </p:nvSpPr>
            <p:spPr bwMode="auto">
              <a:xfrm rot="382501">
                <a:off x="3828852" y="-276872"/>
                <a:ext cx="4969131" cy="1648738"/>
              </a:xfrm>
              <a:custGeom>
                <a:avLst/>
                <a:gdLst>
                  <a:gd name="T0" fmla="*/ 3 w 1047"/>
                  <a:gd name="T1" fmla="*/ 95 h 466"/>
                  <a:gd name="T2" fmla="*/ 6 w 1047"/>
                  <a:gd name="T3" fmla="*/ 130 h 466"/>
                  <a:gd name="T4" fmla="*/ 27 w 1047"/>
                  <a:gd name="T5" fmla="*/ 245 h 466"/>
                  <a:gd name="T6" fmla="*/ 29 w 1047"/>
                  <a:gd name="T7" fmla="*/ 252 h 466"/>
                  <a:gd name="T8" fmla="*/ 112 w 1047"/>
                  <a:gd name="T9" fmla="*/ 172 h 466"/>
                  <a:gd name="T10" fmla="*/ 852 w 1047"/>
                  <a:gd name="T11" fmla="*/ 398 h 466"/>
                  <a:gd name="T12" fmla="*/ 941 w 1047"/>
                  <a:gd name="T13" fmla="*/ 282 h 466"/>
                  <a:gd name="T14" fmla="*/ 99 w 1047"/>
                  <a:gd name="T15" fmla="*/ 22 h 466"/>
                  <a:gd name="T16" fmla="*/ 3 w 1047"/>
                  <a:gd name="T17" fmla="*/ 95 h 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47" h="466">
                    <a:moveTo>
                      <a:pt x="3" y="95"/>
                    </a:moveTo>
                    <a:cubicBezTo>
                      <a:pt x="6" y="130"/>
                      <a:pt x="6" y="130"/>
                      <a:pt x="6" y="130"/>
                    </a:cubicBezTo>
                    <a:cubicBezTo>
                      <a:pt x="16" y="201"/>
                      <a:pt x="16" y="204"/>
                      <a:pt x="27" y="245"/>
                    </a:cubicBezTo>
                    <a:cubicBezTo>
                      <a:pt x="29" y="252"/>
                      <a:pt x="29" y="252"/>
                      <a:pt x="29" y="252"/>
                    </a:cubicBezTo>
                    <a:cubicBezTo>
                      <a:pt x="17" y="210"/>
                      <a:pt x="43" y="180"/>
                      <a:pt x="112" y="172"/>
                    </a:cubicBezTo>
                    <a:cubicBezTo>
                      <a:pt x="272" y="152"/>
                      <a:pt x="602" y="252"/>
                      <a:pt x="852" y="398"/>
                    </a:cubicBezTo>
                    <a:cubicBezTo>
                      <a:pt x="950" y="466"/>
                      <a:pt x="1047" y="334"/>
                      <a:pt x="941" y="282"/>
                    </a:cubicBezTo>
                    <a:cubicBezTo>
                      <a:pt x="658" y="116"/>
                      <a:pt x="281" y="0"/>
                      <a:pt x="99" y="22"/>
                    </a:cubicBezTo>
                    <a:cubicBezTo>
                      <a:pt x="32" y="30"/>
                      <a:pt x="0" y="57"/>
                      <a:pt x="3" y="95"/>
                    </a:cubicBezTo>
                    <a:close/>
                  </a:path>
                </a:pathLst>
              </a:custGeom>
              <a:solidFill>
                <a:srgbClr val="66CCF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8" name="Freeform 9">
                <a:extLst>
                  <a:ext uri="{FF2B5EF4-FFF2-40B4-BE49-F238E27FC236}">
                    <a16:creationId xmlns:a16="http://schemas.microsoft.com/office/drawing/2014/main" id="{CDD47547-07BD-476E-B7CF-392DDF606CE4}"/>
                  </a:ext>
                </a:extLst>
              </p:cNvPr>
              <p:cNvSpPr>
                <a:spLocks/>
              </p:cNvSpPr>
              <p:nvPr/>
            </p:nvSpPr>
            <p:spPr bwMode="auto">
              <a:xfrm rot="400657">
                <a:off x="4398828" y="-885051"/>
                <a:ext cx="4389946" cy="1431183"/>
              </a:xfrm>
              <a:custGeom>
                <a:avLst/>
                <a:gdLst>
                  <a:gd name="T0" fmla="*/ 20 w 989"/>
                  <a:gd name="T1" fmla="*/ 81 h 398"/>
                  <a:gd name="T2" fmla="*/ 18 w 989"/>
                  <a:gd name="T3" fmla="*/ 93 h 398"/>
                  <a:gd name="T4" fmla="*/ 1 w 989"/>
                  <a:gd name="T5" fmla="*/ 211 h 398"/>
                  <a:gd name="T6" fmla="*/ 0 w 989"/>
                  <a:gd name="T7" fmla="*/ 241 h 398"/>
                  <a:gd name="T8" fmla="*/ 99 w 989"/>
                  <a:gd name="T9" fmla="*/ 170 h 398"/>
                  <a:gd name="T10" fmla="*/ 799 w 989"/>
                  <a:gd name="T11" fmla="*/ 350 h 398"/>
                  <a:gd name="T12" fmla="*/ 873 w 989"/>
                  <a:gd name="T13" fmla="*/ 215 h 398"/>
                  <a:gd name="T14" fmla="*/ 124 w 989"/>
                  <a:gd name="T15" fmla="*/ 20 h 398"/>
                  <a:gd name="T16" fmla="*/ 20 w 989"/>
                  <a:gd name="T17" fmla="*/ 81 h 3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89" h="398">
                    <a:moveTo>
                      <a:pt x="20" y="81"/>
                    </a:moveTo>
                    <a:cubicBezTo>
                      <a:pt x="18" y="93"/>
                      <a:pt x="18" y="93"/>
                      <a:pt x="18" y="93"/>
                    </a:cubicBezTo>
                    <a:cubicBezTo>
                      <a:pt x="4" y="167"/>
                      <a:pt x="3" y="169"/>
                      <a:pt x="1" y="211"/>
                    </a:cubicBezTo>
                    <a:cubicBezTo>
                      <a:pt x="0" y="241"/>
                      <a:pt x="0" y="241"/>
                      <a:pt x="0" y="241"/>
                    </a:cubicBezTo>
                    <a:cubicBezTo>
                      <a:pt x="0" y="204"/>
                      <a:pt x="32" y="179"/>
                      <a:pt x="99" y="170"/>
                    </a:cubicBezTo>
                    <a:cubicBezTo>
                      <a:pt x="252" y="152"/>
                      <a:pt x="540" y="229"/>
                      <a:pt x="799" y="350"/>
                    </a:cubicBezTo>
                    <a:cubicBezTo>
                      <a:pt x="894" y="398"/>
                      <a:pt x="989" y="269"/>
                      <a:pt x="873" y="215"/>
                    </a:cubicBezTo>
                    <a:cubicBezTo>
                      <a:pt x="597" y="83"/>
                      <a:pt x="288" y="0"/>
                      <a:pt x="124" y="20"/>
                    </a:cubicBezTo>
                    <a:cubicBezTo>
                      <a:pt x="62" y="28"/>
                      <a:pt x="28" y="49"/>
                      <a:pt x="20" y="81"/>
                    </a:cubicBezTo>
                    <a:close/>
                  </a:path>
                </a:pathLst>
              </a:custGeom>
              <a:solidFill>
                <a:srgbClr val="76AFA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sp>
        <p:nvSpPr>
          <p:cNvPr id="11" name="文本框 32">
            <a:extLst>
              <a:ext uri="{FF2B5EF4-FFF2-40B4-BE49-F238E27FC236}">
                <a16:creationId xmlns:a16="http://schemas.microsoft.com/office/drawing/2014/main" id="{06803217-062A-4519-8827-32F62668182E}"/>
              </a:ext>
            </a:extLst>
          </p:cNvPr>
          <p:cNvSpPr txBox="1"/>
          <p:nvPr/>
        </p:nvSpPr>
        <p:spPr>
          <a:xfrm>
            <a:off x="5155992" y="598541"/>
            <a:ext cx="187743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小叮嚀</a:t>
            </a:r>
            <a:endParaRPr lang="zh-CN" altLang="en-US" sz="4400" b="1" dirty="0">
              <a:solidFill>
                <a:schemeClr val="tx1">
                  <a:lumMod val="65000"/>
                  <a:lumOff val="3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文本框 12">
            <a:extLst>
              <a:ext uri="{FF2B5EF4-FFF2-40B4-BE49-F238E27FC236}">
                <a16:creationId xmlns:a16="http://schemas.microsoft.com/office/drawing/2014/main" id="{870549FE-C49E-4DEC-A04D-323B75CBC636}"/>
              </a:ext>
            </a:extLst>
          </p:cNvPr>
          <p:cNvSpPr txBox="1"/>
          <p:nvPr/>
        </p:nvSpPr>
        <p:spPr>
          <a:xfrm>
            <a:off x="850010" y="1772256"/>
            <a:ext cx="10489400" cy="19522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kumimoji="1"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今天招生家長說明會</a:t>
            </a:r>
            <a:r>
              <a:rPr kumimoji="1" lang="zh-TW" altLang="en-US" sz="2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，為不干擾教師教學及幼兒正常作息，僅於幼兒園地下活動室進行，不開放進入班級教室參觀</a:t>
            </a:r>
            <a:r>
              <a:rPr kumimoji="1"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，煩請家長務必配合，謝謝。</a:t>
            </a:r>
            <a:endParaRPr kumimoji="1" lang="en-US" altLang="zh-TW" sz="2800" b="1" dirty="0">
              <a:latin typeface="微軟正黑體" panose="020B0604030504040204" pitchFamily="34" charset="-120"/>
              <a:ea typeface="微軟正黑體" panose="020B0604030504040204" pitchFamily="34" charset="-120"/>
              <a:cs typeface="inpin heiti" charset="-122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2169" y="187252"/>
            <a:ext cx="1602720" cy="1728000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37CA450C-9B93-46AA-9434-E50FB48F54C1}"/>
              </a:ext>
            </a:extLst>
          </p:cNvPr>
          <p:cNvSpPr txBox="1"/>
          <p:nvPr/>
        </p:nvSpPr>
        <p:spPr>
          <a:xfrm>
            <a:off x="1975430" y="3724457"/>
            <a:ext cx="7379590" cy="259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kumimoji="1" lang="zh-TW" altLang="en-US" sz="2800" b="1" dirty="0">
                <a:solidFill>
                  <a:schemeClr val="accent5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上午場：</a:t>
            </a:r>
            <a:r>
              <a:rPr kumimoji="1" lang="en-US" altLang="zh-TW" sz="2800" b="1" dirty="0">
                <a:solidFill>
                  <a:schemeClr val="accent5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9:45-10:00</a:t>
            </a:r>
            <a:r>
              <a:rPr kumimoji="1" lang="zh-TW" altLang="en-US" sz="2800" b="1" dirty="0">
                <a:solidFill>
                  <a:schemeClr val="accent5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開放家長入園及報到</a:t>
            </a:r>
            <a:endParaRPr kumimoji="1" lang="en-US" altLang="zh-TW" sz="2800" b="1" dirty="0">
              <a:solidFill>
                <a:schemeClr val="accent5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inpin heiti" charset="-122"/>
            </a:endParaRPr>
          </a:p>
          <a:p>
            <a:pPr>
              <a:lnSpc>
                <a:spcPct val="150000"/>
              </a:lnSpc>
            </a:pPr>
            <a:r>
              <a:rPr kumimoji="1" lang="zh-TW" altLang="en-US" sz="2800" b="1" dirty="0">
                <a:solidFill>
                  <a:schemeClr val="accent5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                    </a:t>
            </a:r>
            <a:r>
              <a:rPr kumimoji="1" lang="en-US" altLang="zh-TW" sz="2800" b="1" dirty="0">
                <a:solidFill>
                  <a:schemeClr val="accent5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10:00-11:00</a:t>
            </a:r>
            <a:r>
              <a:rPr kumimoji="1" lang="zh-TW" altLang="en-US" sz="2800" b="1" dirty="0">
                <a:solidFill>
                  <a:schemeClr val="accent5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家長說明會</a:t>
            </a:r>
            <a:endParaRPr kumimoji="1" lang="en-US" altLang="zh-TW" sz="2800" b="1" dirty="0">
              <a:solidFill>
                <a:schemeClr val="accent5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inpin heiti" charset="-122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kumimoji="1" lang="zh-TW" altLang="en-US" sz="28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下午場：</a:t>
            </a:r>
            <a:r>
              <a:rPr kumimoji="1" lang="en-US" altLang="zh-TW" sz="28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13:45-14:00</a:t>
            </a:r>
            <a:r>
              <a:rPr kumimoji="1" lang="zh-TW" altLang="en-US" sz="28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開放家長入園及報到</a:t>
            </a:r>
            <a:endParaRPr kumimoji="1" lang="en-US" altLang="zh-TW" sz="2800" b="1" dirty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inpin heiti" charset="-122"/>
            </a:endParaRPr>
          </a:p>
          <a:p>
            <a:pPr>
              <a:lnSpc>
                <a:spcPct val="150000"/>
              </a:lnSpc>
            </a:pPr>
            <a:r>
              <a:rPr kumimoji="1" lang="zh-TW" altLang="en-US" sz="28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                    </a:t>
            </a:r>
            <a:r>
              <a:rPr kumimoji="1" lang="en-US" altLang="zh-TW" sz="28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14:00-15:00</a:t>
            </a:r>
            <a:r>
              <a:rPr kumimoji="1" lang="zh-TW" altLang="en-US" sz="28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家長說明會</a:t>
            </a:r>
            <a:endParaRPr kumimoji="1" lang="en-US" altLang="zh-TW" sz="2800" b="1" dirty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inpin he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41074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群組 51">
            <a:extLst>
              <a:ext uri="{FF2B5EF4-FFF2-40B4-BE49-F238E27FC236}">
                <a16:creationId xmlns:a16="http://schemas.microsoft.com/office/drawing/2014/main" id="{E4E5D804-617A-43CE-9173-3B82C21DE64D}"/>
              </a:ext>
            </a:extLst>
          </p:cNvPr>
          <p:cNvGrpSpPr/>
          <p:nvPr/>
        </p:nvGrpSpPr>
        <p:grpSpPr>
          <a:xfrm>
            <a:off x="-883182" y="-883233"/>
            <a:ext cx="4969131" cy="2468144"/>
            <a:chOff x="3828852" y="-885051"/>
            <a:chExt cx="4969131" cy="2468144"/>
          </a:xfrm>
        </p:grpSpPr>
        <p:sp>
          <p:nvSpPr>
            <p:cNvPr id="53" name="Freeform 7">
              <a:extLst>
                <a:ext uri="{FF2B5EF4-FFF2-40B4-BE49-F238E27FC236}">
                  <a16:creationId xmlns:a16="http://schemas.microsoft.com/office/drawing/2014/main" id="{266561D0-5BA1-4CE7-B2D5-536F85375D51}"/>
                </a:ext>
              </a:extLst>
            </p:cNvPr>
            <p:cNvSpPr>
              <a:spLocks/>
            </p:cNvSpPr>
            <p:nvPr/>
          </p:nvSpPr>
          <p:spPr bwMode="auto">
            <a:xfrm rot="382501">
              <a:off x="4038334" y="327734"/>
              <a:ext cx="2610238" cy="845895"/>
            </a:xfrm>
            <a:custGeom>
              <a:avLst/>
              <a:gdLst>
                <a:gd name="T0" fmla="*/ 18 w 550"/>
                <a:gd name="T1" fmla="*/ 94 h 239"/>
                <a:gd name="T2" fmla="*/ 34 w 550"/>
                <a:gd name="T3" fmla="*/ 132 h 239"/>
                <a:gd name="T4" fmla="*/ 95 w 550"/>
                <a:gd name="T5" fmla="*/ 238 h 239"/>
                <a:gd name="T6" fmla="*/ 141 w 550"/>
                <a:gd name="T7" fmla="*/ 151 h 239"/>
                <a:gd name="T8" fmla="*/ 444 w 550"/>
                <a:gd name="T9" fmla="*/ 207 h 239"/>
                <a:gd name="T10" fmla="*/ 466 w 550"/>
                <a:gd name="T11" fmla="*/ 79 h 239"/>
                <a:gd name="T12" fmla="*/ 92 w 550"/>
                <a:gd name="T13" fmla="*/ 11 h 239"/>
                <a:gd name="T14" fmla="*/ 18 w 550"/>
                <a:gd name="T15" fmla="*/ 94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0" h="239">
                  <a:moveTo>
                    <a:pt x="18" y="94"/>
                  </a:moveTo>
                  <a:cubicBezTo>
                    <a:pt x="34" y="132"/>
                    <a:pt x="34" y="132"/>
                    <a:pt x="34" y="132"/>
                  </a:cubicBezTo>
                  <a:cubicBezTo>
                    <a:pt x="63" y="188"/>
                    <a:pt x="66" y="195"/>
                    <a:pt x="95" y="238"/>
                  </a:cubicBezTo>
                  <a:cubicBezTo>
                    <a:pt x="63" y="192"/>
                    <a:pt x="76" y="158"/>
                    <a:pt x="141" y="151"/>
                  </a:cubicBezTo>
                  <a:cubicBezTo>
                    <a:pt x="211" y="142"/>
                    <a:pt x="325" y="165"/>
                    <a:pt x="444" y="207"/>
                  </a:cubicBezTo>
                  <a:cubicBezTo>
                    <a:pt x="518" y="239"/>
                    <a:pt x="550" y="114"/>
                    <a:pt x="466" y="79"/>
                  </a:cubicBezTo>
                  <a:cubicBezTo>
                    <a:pt x="318" y="28"/>
                    <a:pt x="178" y="0"/>
                    <a:pt x="92" y="11"/>
                  </a:cubicBezTo>
                  <a:cubicBezTo>
                    <a:pt x="23" y="19"/>
                    <a:pt x="0" y="50"/>
                    <a:pt x="18" y="94"/>
                  </a:cubicBezTo>
                  <a:close/>
                </a:path>
              </a:pathLst>
            </a:custGeom>
            <a:solidFill>
              <a:srgbClr val="FFC53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grpSp>
          <p:nvGrpSpPr>
            <p:cNvPr id="54" name="群組 53">
              <a:extLst>
                <a:ext uri="{FF2B5EF4-FFF2-40B4-BE49-F238E27FC236}">
                  <a16:creationId xmlns:a16="http://schemas.microsoft.com/office/drawing/2014/main" id="{B71D45C7-27FD-4532-B9EB-C5BB19EA9A79}"/>
                </a:ext>
              </a:extLst>
            </p:cNvPr>
            <p:cNvGrpSpPr/>
            <p:nvPr/>
          </p:nvGrpSpPr>
          <p:grpSpPr>
            <a:xfrm>
              <a:off x="3828852" y="-885051"/>
              <a:ext cx="4969131" cy="2468144"/>
              <a:chOff x="3828852" y="-885051"/>
              <a:chExt cx="4969131" cy="2468144"/>
            </a:xfrm>
          </p:grpSpPr>
          <p:sp>
            <p:nvSpPr>
              <p:cNvPr id="66" name="Freeform 6">
                <a:extLst>
                  <a:ext uri="{FF2B5EF4-FFF2-40B4-BE49-F238E27FC236}">
                    <a16:creationId xmlns:a16="http://schemas.microsoft.com/office/drawing/2014/main" id="{F39AC356-6F04-469F-9627-3457699D4D44}"/>
                  </a:ext>
                </a:extLst>
              </p:cNvPr>
              <p:cNvSpPr>
                <a:spLocks/>
              </p:cNvSpPr>
              <p:nvPr/>
            </p:nvSpPr>
            <p:spPr bwMode="auto">
              <a:xfrm rot="382501">
                <a:off x="4501167" y="1009467"/>
                <a:ext cx="1565830" cy="573626"/>
              </a:xfrm>
              <a:custGeom>
                <a:avLst/>
                <a:gdLst>
                  <a:gd name="T0" fmla="*/ 72 w 330"/>
                  <a:gd name="T1" fmla="*/ 3 h 162"/>
                  <a:gd name="T2" fmla="*/ 175 w 330"/>
                  <a:gd name="T3" fmla="*/ 9 h 162"/>
                  <a:gd name="T4" fmla="*/ 220 w 330"/>
                  <a:gd name="T5" fmla="*/ 128 h 162"/>
                  <a:gd name="T6" fmla="*/ 102 w 330"/>
                  <a:gd name="T7" fmla="*/ 162 h 162"/>
                  <a:gd name="T8" fmla="*/ 102 w 330"/>
                  <a:gd name="T9" fmla="*/ 162 h 162"/>
                  <a:gd name="T10" fmla="*/ 40 w 330"/>
                  <a:gd name="T11" fmla="*/ 96 h 162"/>
                  <a:gd name="T12" fmla="*/ 72 w 330"/>
                  <a:gd name="T13" fmla="*/ 3 h 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0" h="162">
                    <a:moveTo>
                      <a:pt x="72" y="3"/>
                    </a:moveTo>
                    <a:cubicBezTo>
                      <a:pt x="100" y="0"/>
                      <a:pt x="135" y="2"/>
                      <a:pt x="175" y="9"/>
                    </a:cubicBezTo>
                    <a:cubicBezTo>
                      <a:pt x="281" y="20"/>
                      <a:pt x="330" y="146"/>
                      <a:pt x="220" y="128"/>
                    </a:cubicBezTo>
                    <a:cubicBezTo>
                      <a:pt x="194" y="124"/>
                      <a:pt x="53" y="110"/>
                      <a:pt x="102" y="162"/>
                    </a:cubicBezTo>
                    <a:cubicBezTo>
                      <a:pt x="102" y="162"/>
                      <a:pt x="102" y="162"/>
                      <a:pt x="102" y="162"/>
                    </a:cubicBezTo>
                    <a:cubicBezTo>
                      <a:pt x="102" y="162"/>
                      <a:pt x="54" y="112"/>
                      <a:pt x="40" y="96"/>
                    </a:cubicBezTo>
                    <a:cubicBezTo>
                      <a:pt x="0" y="47"/>
                      <a:pt x="8" y="11"/>
                      <a:pt x="72" y="3"/>
                    </a:cubicBezTo>
                    <a:close/>
                  </a:path>
                </a:pathLst>
              </a:custGeom>
              <a:solidFill>
                <a:srgbClr val="FF7C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7" name="Freeform 8">
                <a:extLst>
                  <a:ext uri="{FF2B5EF4-FFF2-40B4-BE49-F238E27FC236}">
                    <a16:creationId xmlns:a16="http://schemas.microsoft.com/office/drawing/2014/main" id="{2BD3C013-F14E-4EA8-96D1-333010CBD756}"/>
                  </a:ext>
                </a:extLst>
              </p:cNvPr>
              <p:cNvSpPr>
                <a:spLocks/>
              </p:cNvSpPr>
              <p:nvPr/>
            </p:nvSpPr>
            <p:spPr bwMode="auto">
              <a:xfrm rot="382501">
                <a:off x="3828852" y="-276872"/>
                <a:ext cx="4969131" cy="1648738"/>
              </a:xfrm>
              <a:custGeom>
                <a:avLst/>
                <a:gdLst>
                  <a:gd name="T0" fmla="*/ 3 w 1047"/>
                  <a:gd name="T1" fmla="*/ 95 h 466"/>
                  <a:gd name="T2" fmla="*/ 6 w 1047"/>
                  <a:gd name="T3" fmla="*/ 130 h 466"/>
                  <a:gd name="T4" fmla="*/ 27 w 1047"/>
                  <a:gd name="T5" fmla="*/ 245 h 466"/>
                  <a:gd name="T6" fmla="*/ 29 w 1047"/>
                  <a:gd name="T7" fmla="*/ 252 h 466"/>
                  <a:gd name="T8" fmla="*/ 112 w 1047"/>
                  <a:gd name="T9" fmla="*/ 172 h 466"/>
                  <a:gd name="T10" fmla="*/ 852 w 1047"/>
                  <a:gd name="T11" fmla="*/ 398 h 466"/>
                  <a:gd name="T12" fmla="*/ 941 w 1047"/>
                  <a:gd name="T13" fmla="*/ 282 h 466"/>
                  <a:gd name="T14" fmla="*/ 99 w 1047"/>
                  <a:gd name="T15" fmla="*/ 22 h 466"/>
                  <a:gd name="T16" fmla="*/ 3 w 1047"/>
                  <a:gd name="T17" fmla="*/ 95 h 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47" h="466">
                    <a:moveTo>
                      <a:pt x="3" y="95"/>
                    </a:moveTo>
                    <a:cubicBezTo>
                      <a:pt x="6" y="130"/>
                      <a:pt x="6" y="130"/>
                      <a:pt x="6" y="130"/>
                    </a:cubicBezTo>
                    <a:cubicBezTo>
                      <a:pt x="16" y="201"/>
                      <a:pt x="16" y="204"/>
                      <a:pt x="27" y="245"/>
                    </a:cubicBezTo>
                    <a:cubicBezTo>
                      <a:pt x="29" y="252"/>
                      <a:pt x="29" y="252"/>
                      <a:pt x="29" y="252"/>
                    </a:cubicBezTo>
                    <a:cubicBezTo>
                      <a:pt x="17" y="210"/>
                      <a:pt x="43" y="180"/>
                      <a:pt x="112" y="172"/>
                    </a:cubicBezTo>
                    <a:cubicBezTo>
                      <a:pt x="272" y="152"/>
                      <a:pt x="602" y="252"/>
                      <a:pt x="852" y="398"/>
                    </a:cubicBezTo>
                    <a:cubicBezTo>
                      <a:pt x="950" y="466"/>
                      <a:pt x="1047" y="334"/>
                      <a:pt x="941" y="282"/>
                    </a:cubicBezTo>
                    <a:cubicBezTo>
                      <a:pt x="658" y="116"/>
                      <a:pt x="281" y="0"/>
                      <a:pt x="99" y="22"/>
                    </a:cubicBezTo>
                    <a:cubicBezTo>
                      <a:pt x="32" y="30"/>
                      <a:pt x="0" y="57"/>
                      <a:pt x="3" y="95"/>
                    </a:cubicBezTo>
                    <a:close/>
                  </a:path>
                </a:pathLst>
              </a:custGeom>
              <a:solidFill>
                <a:srgbClr val="66CCF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8" name="Freeform 9">
                <a:extLst>
                  <a:ext uri="{FF2B5EF4-FFF2-40B4-BE49-F238E27FC236}">
                    <a16:creationId xmlns:a16="http://schemas.microsoft.com/office/drawing/2014/main" id="{CDD47547-07BD-476E-B7CF-392DDF606CE4}"/>
                  </a:ext>
                </a:extLst>
              </p:cNvPr>
              <p:cNvSpPr>
                <a:spLocks/>
              </p:cNvSpPr>
              <p:nvPr/>
            </p:nvSpPr>
            <p:spPr bwMode="auto">
              <a:xfrm rot="400657">
                <a:off x="4398828" y="-885051"/>
                <a:ext cx="4389946" cy="1431183"/>
              </a:xfrm>
              <a:custGeom>
                <a:avLst/>
                <a:gdLst>
                  <a:gd name="T0" fmla="*/ 20 w 989"/>
                  <a:gd name="T1" fmla="*/ 81 h 398"/>
                  <a:gd name="T2" fmla="*/ 18 w 989"/>
                  <a:gd name="T3" fmla="*/ 93 h 398"/>
                  <a:gd name="T4" fmla="*/ 1 w 989"/>
                  <a:gd name="T5" fmla="*/ 211 h 398"/>
                  <a:gd name="T6" fmla="*/ 0 w 989"/>
                  <a:gd name="T7" fmla="*/ 241 h 398"/>
                  <a:gd name="T8" fmla="*/ 99 w 989"/>
                  <a:gd name="T9" fmla="*/ 170 h 398"/>
                  <a:gd name="T10" fmla="*/ 799 w 989"/>
                  <a:gd name="T11" fmla="*/ 350 h 398"/>
                  <a:gd name="T12" fmla="*/ 873 w 989"/>
                  <a:gd name="T13" fmla="*/ 215 h 398"/>
                  <a:gd name="T14" fmla="*/ 124 w 989"/>
                  <a:gd name="T15" fmla="*/ 20 h 398"/>
                  <a:gd name="T16" fmla="*/ 20 w 989"/>
                  <a:gd name="T17" fmla="*/ 81 h 3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89" h="398">
                    <a:moveTo>
                      <a:pt x="20" y="81"/>
                    </a:moveTo>
                    <a:cubicBezTo>
                      <a:pt x="18" y="93"/>
                      <a:pt x="18" y="93"/>
                      <a:pt x="18" y="93"/>
                    </a:cubicBezTo>
                    <a:cubicBezTo>
                      <a:pt x="4" y="167"/>
                      <a:pt x="3" y="169"/>
                      <a:pt x="1" y="211"/>
                    </a:cubicBezTo>
                    <a:cubicBezTo>
                      <a:pt x="0" y="241"/>
                      <a:pt x="0" y="241"/>
                      <a:pt x="0" y="241"/>
                    </a:cubicBezTo>
                    <a:cubicBezTo>
                      <a:pt x="0" y="204"/>
                      <a:pt x="32" y="179"/>
                      <a:pt x="99" y="170"/>
                    </a:cubicBezTo>
                    <a:cubicBezTo>
                      <a:pt x="252" y="152"/>
                      <a:pt x="540" y="229"/>
                      <a:pt x="799" y="350"/>
                    </a:cubicBezTo>
                    <a:cubicBezTo>
                      <a:pt x="894" y="398"/>
                      <a:pt x="989" y="269"/>
                      <a:pt x="873" y="215"/>
                    </a:cubicBezTo>
                    <a:cubicBezTo>
                      <a:pt x="597" y="83"/>
                      <a:pt x="288" y="0"/>
                      <a:pt x="124" y="20"/>
                    </a:cubicBezTo>
                    <a:cubicBezTo>
                      <a:pt x="62" y="28"/>
                      <a:pt x="28" y="49"/>
                      <a:pt x="20" y="81"/>
                    </a:cubicBezTo>
                    <a:close/>
                  </a:path>
                </a:pathLst>
              </a:custGeom>
              <a:solidFill>
                <a:srgbClr val="76AFA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sp>
        <p:nvSpPr>
          <p:cNvPr id="11" name="文本框 32">
            <a:extLst>
              <a:ext uri="{FF2B5EF4-FFF2-40B4-BE49-F238E27FC236}">
                <a16:creationId xmlns:a16="http://schemas.microsoft.com/office/drawing/2014/main" id="{06803217-062A-4519-8827-32F62668182E}"/>
              </a:ext>
            </a:extLst>
          </p:cNvPr>
          <p:cNvSpPr txBox="1"/>
          <p:nvPr/>
        </p:nvSpPr>
        <p:spPr>
          <a:xfrm>
            <a:off x="4636839" y="528657"/>
            <a:ext cx="24416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其他說明</a:t>
            </a:r>
            <a:endParaRPr lang="zh-CN" altLang="en-US" sz="4400" b="1" dirty="0">
              <a:solidFill>
                <a:schemeClr val="tx1">
                  <a:lumMod val="65000"/>
                  <a:lumOff val="3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文本框 12">
            <a:extLst>
              <a:ext uri="{FF2B5EF4-FFF2-40B4-BE49-F238E27FC236}">
                <a16:creationId xmlns:a16="http://schemas.microsoft.com/office/drawing/2014/main" id="{870549FE-C49E-4DEC-A04D-323B75CBC636}"/>
              </a:ext>
            </a:extLst>
          </p:cNvPr>
          <p:cNvSpPr txBox="1"/>
          <p:nvPr/>
        </p:nvSpPr>
        <p:spPr>
          <a:xfrm>
            <a:off x="156894" y="1550279"/>
            <a:ext cx="11635067" cy="4854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kumimoji="1" lang="zh-TW" altLang="en-US" sz="3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公幼</a:t>
            </a:r>
            <a:r>
              <a:rPr kumimoji="1" lang="zh-TW" altLang="en-US" sz="3000" b="1" u="sng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均未設置娃娃車</a:t>
            </a:r>
            <a:r>
              <a:rPr kumimoji="1" lang="zh-TW" altLang="en-US" sz="3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，幼兒上下學，皆須由</a:t>
            </a:r>
            <a:r>
              <a:rPr kumimoji="1" lang="zh-TW" altLang="en-US" sz="3000" b="1" u="sng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家長接送</a:t>
            </a:r>
            <a:r>
              <a:rPr kumimoji="1" lang="zh-TW" altLang="en-US" sz="3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。</a:t>
            </a:r>
            <a:endParaRPr kumimoji="1" lang="en-US" altLang="zh-TW" sz="3000" b="1" dirty="0">
              <a:latin typeface="微軟正黑體" panose="020B0604030504040204" pitchFamily="34" charset="-120"/>
              <a:ea typeface="微軟正黑體" panose="020B0604030504040204" pitchFamily="34" charset="-120"/>
              <a:cs typeface="inpin heiti" charset="-122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kumimoji="1" lang="zh-TW" altLang="en-US" sz="3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本園有專設之幼兒園廚房，因小學校舍改建關係，遷移至新校舍，預計</a:t>
            </a:r>
            <a:r>
              <a:rPr kumimoji="1" lang="en-US" altLang="zh-TW" sz="3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114</a:t>
            </a:r>
            <a:r>
              <a:rPr kumimoji="1" lang="zh-TW" altLang="en-US" sz="3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學年度啟用。故</a:t>
            </a:r>
            <a:r>
              <a:rPr kumimoji="1" lang="en-US" altLang="zh-TW" sz="3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113</a:t>
            </a:r>
            <a:r>
              <a:rPr kumimoji="1" lang="zh-TW" altLang="en-US" sz="3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學年度幼兒園點心採外包，午餐是營養午餐。</a:t>
            </a:r>
            <a:endParaRPr kumimoji="1" lang="en-US" altLang="zh-TW" sz="30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inpin heiti" charset="-122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kumimoji="1" lang="zh-TW" altLang="en-US" sz="3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幼兒餐點部份，以多元、衛生、均衡為前提，由我們老師設計安排，對於部份幼兒過敏食物會先行避開。因園內人力不足，無法配合少數素食者的要求。</a:t>
            </a:r>
            <a:endParaRPr kumimoji="1" lang="zh-CN" altLang="en-US" sz="3000" b="1" dirty="0">
              <a:latin typeface="微軟正黑體" panose="020B0604030504040204" pitchFamily="34" charset="-120"/>
              <a:ea typeface="微軟正黑體" panose="020B0604030504040204" pitchFamily="34" charset="-120"/>
              <a:cs typeface="inpin heiti" charset="-122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8422" y="1106"/>
            <a:ext cx="2078306" cy="186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82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群組 51">
            <a:extLst>
              <a:ext uri="{FF2B5EF4-FFF2-40B4-BE49-F238E27FC236}">
                <a16:creationId xmlns:a16="http://schemas.microsoft.com/office/drawing/2014/main" id="{E4E5D804-617A-43CE-9173-3B82C21DE64D}"/>
              </a:ext>
            </a:extLst>
          </p:cNvPr>
          <p:cNvGrpSpPr/>
          <p:nvPr/>
        </p:nvGrpSpPr>
        <p:grpSpPr>
          <a:xfrm>
            <a:off x="-883182" y="-883233"/>
            <a:ext cx="4969131" cy="2468144"/>
            <a:chOff x="3828852" y="-885051"/>
            <a:chExt cx="4969131" cy="2468144"/>
          </a:xfrm>
        </p:grpSpPr>
        <p:sp>
          <p:nvSpPr>
            <p:cNvPr id="53" name="Freeform 7">
              <a:extLst>
                <a:ext uri="{FF2B5EF4-FFF2-40B4-BE49-F238E27FC236}">
                  <a16:creationId xmlns:a16="http://schemas.microsoft.com/office/drawing/2014/main" id="{266561D0-5BA1-4CE7-B2D5-536F85375D51}"/>
                </a:ext>
              </a:extLst>
            </p:cNvPr>
            <p:cNvSpPr>
              <a:spLocks/>
            </p:cNvSpPr>
            <p:nvPr/>
          </p:nvSpPr>
          <p:spPr bwMode="auto">
            <a:xfrm rot="382501">
              <a:off x="4038334" y="327734"/>
              <a:ext cx="2610238" cy="845895"/>
            </a:xfrm>
            <a:custGeom>
              <a:avLst/>
              <a:gdLst>
                <a:gd name="T0" fmla="*/ 18 w 550"/>
                <a:gd name="T1" fmla="*/ 94 h 239"/>
                <a:gd name="T2" fmla="*/ 34 w 550"/>
                <a:gd name="T3" fmla="*/ 132 h 239"/>
                <a:gd name="T4" fmla="*/ 95 w 550"/>
                <a:gd name="T5" fmla="*/ 238 h 239"/>
                <a:gd name="T6" fmla="*/ 141 w 550"/>
                <a:gd name="T7" fmla="*/ 151 h 239"/>
                <a:gd name="T8" fmla="*/ 444 w 550"/>
                <a:gd name="T9" fmla="*/ 207 h 239"/>
                <a:gd name="T10" fmla="*/ 466 w 550"/>
                <a:gd name="T11" fmla="*/ 79 h 239"/>
                <a:gd name="T12" fmla="*/ 92 w 550"/>
                <a:gd name="T13" fmla="*/ 11 h 239"/>
                <a:gd name="T14" fmla="*/ 18 w 550"/>
                <a:gd name="T15" fmla="*/ 94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0" h="239">
                  <a:moveTo>
                    <a:pt x="18" y="94"/>
                  </a:moveTo>
                  <a:cubicBezTo>
                    <a:pt x="34" y="132"/>
                    <a:pt x="34" y="132"/>
                    <a:pt x="34" y="132"/>
                  </a:cubicBezTo>
                  <a:cubicBezTo>
                    <a:pt x="63" y="188"/>
                    <a:pt x="66" y="195"/>
                    <a:pt x="95" y="238"/>
                  </a:cubicBezTo>
                  <a:cubicBezTo>
                    <a:pt x="63" y="192"/>
                    <a:pt x="76" y="158"/>
                    <a:pt x="141" y="151"/>
                  </a:cubicBezTo>
                  <a:cubicBezTo>
                    <a:pt x="211" y="142"/>
                    <a:pt x="325" y="165"/>
                    <a:pt x="444" y="207"/>
                  </a:cubicBezTo>
                  <a:cubicBezTo>
                    <a:pt x="518" y="239"/>
                    <a:pt x="550" y="114"/>
                    <a:pt x="466" y="79"/>
                  </a:cubicBezTo>
                  <a:cubicBezTo>
                    <a:pt x="318" y="28"/>
                    <a:pt x="178" y="0"/>
                    <a:pt x="92" y="11"/>
                  </a:cubicBezTo>
                  <a:cubicBezTo>
                    <a:pt x="23" y="19"/>
                    <a:pt x="0" y="50"/>
                    <a:pt x="18" y="94"/>
                  </a:cubicBezTo>
                  <a:close/>
                </a:path>
              </a:pathLst>
            </a:custGeom>
            <a:solidFill>
              <a:srgbClr val="FFC53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grpSp>
          <p:nvGrpSpPr>
            <p:cNvPr id="54" name="群組 53">
              <a:extLst>
                <a:ext uri="{FF2B5EF4-FFF2-40B4-BE49-F238E27FC236}">
                  <a16:creationId xmlns:a16="http://schemas.microsoft.com/office/drawing/2014/main" id="{B71D45C7-27FD-4532-B9EB-C5BB19EA9A79}"/>
                </a:ext>
              </a:extLst>
            </p:cNvPr>
            <p:cNvGrpSpPr/>
            <p:nvPr/>
          </p:nvGrpSpPr>
          <p:grpSpPr>
            <a:xfrm>
              <a:off x="3828852" y="-885051"/>
              <a:ext cx="4969131" cy="2468144"/>
              <a:chOff x="3828852" y="-885051"/>
              <a:chExt cx="4969131" cy="2468144"/>
            </a:xfrm>
          </p:grpSpPr>
          <p:sp>
            <p:nvSpPr>
              <p:cNvPr id="66" name="Freeform 6">
                <a:extLst>
                  <a:ext uri="{FF2B5EF4-FFF2-40B4-BE49-F238E27FC236}">
                    <a16:creationId xmlns:a16="http://schemas.microsoft.com/office/drawing/2014/main" id="{F39AC356-6F04-469F-9627-3457699D4D44}"/>
                  </a:ext>
                </a:extLst>
              </p:cNvPr>
              <p:cNvSpPr>
                <a:spLocks/>
              </p:cNvSpPr>
              <p:nvPr/>
            </p:nvSpPr>
            <p:spPr bwMode="auto">
              <a:xfrm rot="382501">
                <a:off x="4501167" y="1009467"/>
                <a:ext cx="1565830" cy="573626"/>
              </a:xfrm>
              <a:custGeom>
                <a:avLst/>
                <a:gdLst>
                  <a:gd name="T0" fmla="*/ 72 w 330"/>
                  <a:gd name="T1" fmla="*/ 3 h 162"/>
                  <a:gd name="T2" fmla="*/ 175 w 330"/>
                  <a:gd name="T3" fmla="*/ 9 h 162"/>
                  <a:gd name="T4" fmla="*/ 220 w 330"/>
                  <a:gd name="T5" fmla="*/ 128 h 162"/>
                  <a:gd name="T6" fmla="*/ 102 w 330"/>
                  <a:gd name="T7" fmla="*/ 162 h 162"/>
                  <a:gd name="T8" fmla="*/ 102 w 330"/>
                  <a:gd name="T9" fmla="*/ 162 h 162"/>
                  <a:gd name="T10" fmla="*/ 40 w 330"/>
                  <a:gd name="T11" fmla="*/ 96 h 162"/>
                  <a:gd name="T12" fmla="*/ 72 w 330"/>
                  <a:gd name="T13" fmla="*/ 3 h 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0" h="162">
                    <a:moveTo>
                      <a:pt x="72" y="3"/>
                    </a:moveTo>
                    <a:cubicBezTo>
                      <a:pt x="100" y="0"/>
                      <a:pt x="135" y="2"/>
                      <a:pt x="175" y="9"/>
                    </a:cubicBezTo>
                    <a:cubicBezTo>
                      <a:pt x="281" y="20"/>
                      <a:pt x="330" y="146"/>
                      <a:pt x="220" y="128"/>
                    </a:cubicBezTo>
                    <a:cubicBezTo>
                      <a:pt x="194" y="124"/>
                      <a:pt x="53" y="110"/>
                      <a:pt x="102" y="162"/>
                    </a:cubicBezTo>
                    <a:cubicBezTo>
                      <a:pt x="102" y="162"/>
                      <a:pt x="102" y="162"/>
                      <a:pt x="102" y="162"/>
                    </a:cubicBezTo>
                    <a:cubicBezTo>
                      <a:pt x="102" y="162"/>
                      <a:pt x="54" y="112"/>
                      <a:pt x="40" y="96"/>
                    </a:cubicBezTo>
                    <a:cubicBezTo>
                      <a:pt x="0" y="47"/>
                      <a:pt x="8" y="11"/>
                      <a:pt x="72" y="3"/>
                    </a:cubicBezTo>
                    <a:close/>
                  </a:path>
                </a:pathLst>
              </a:custGeom>
              <a:solidFill>
                <a:srgbClr val="FF7C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7" name="Freeform 8">
                <a:extLst>
                  <a:ext uri="{FF2B5EF4-FFF2-40B4-BE49-F238E27FC236}">
                    <a16:creationId xmlns:a16="http://schemas.microsoft.com/office/drawing/2014/main" id="{2BD3C013-F14E-4EA8-96D1-333010CBD756}"/>
                  </a:ext>
                </a:extLst>
              </p:cNvPr>
              <p:cNvSpPr>
                <a:spLocks/>
              </p:cNvSpPr>
              <p:nvPr/>
            </p:nvSpPr>
            <p:spPr bwMode="auto">
              <a:xfrm rot="382501">
                <a:off x="3828852" y="-276872"/>
                <a:ext cx="4969131" cy="1648738"/>
              </a:xfrm>
              <a:custGeom>
                <a:avLst/>
                <a:gdLst>
                  <a:gd name="T0" fmla="*/ 3 w 1047"/>
                  <a:gd name="T1" fmla="*/ 95 h 466"/>
                  <a:gd name="T2" fmla="*/ 6 w 1047"/>
                  <a:gd name="T3" fmla="*/ 130 h 466"/>
                  <a:gd name="T4" fmla="*/ 27 w 1047"/>
                  <a:gd name="T5" fmla="*/ 245 h 466"/>
                  <a:gd name="T6" fmla="*/ 29 w 1047"/>
                  <a:gd name="T7" fmla="*/ 252 h 466"/>
                  <a:gd name="T8" fmla="*/ 112 w 1047"/>
                  <a:gd name="T9" fmla="*/ 172 h 466"/>
                  <a:gd name="T10" fmla="*/ 852 w 1047"/>
                  <a:gd name="T11" fmla="*/ 398 h 466"/>
                  <a:gd name="T12" fmla="*/ 941 w 1047"/>
                  <a:gd name="T13" fmla="*/ 282 h 466"/>
                  <a:gd name="T14" fmla="*/ 99 w 1047"/>
                  <a:gd name="T15" fmla="*/ 22 h 466"/>
                  <a:gd name="T16" fmla="*/ 3 w 1047"/>
                  <a:gd name="T17" fmla="*/ 95 h 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47" h="466">
                    <a:moveTo>
                      <a:pt x="3" y="95"/>
                    </a:moveTo>
                    <a:cubicBezTo>
                      <a:pt x="6" y="130"/>
                      <a:pt x="6" y="130"/>
                      <a:pt x="6" y="130"/>
                    </a:cubicBezTo>
                    <a:cubicBezTo>
                      <a:pt x="16" y="201"/>
                      <a:pt x="16" y="204"/>
                      <a:pt x="27" y="245"/>
                    </a:cubicBezTo>
                    <a:cubicBezTo>
                      <a:pt x="29" y="252"/>
                      <a:pt x="29" y="252"/>
                      <a:pt x="29" y="252"/>
                    </a:cubicBezTo>
                    <a:cubicBezTo>
                      <a:pt x="17" y="210"/>
                      <a:pt x="43" y="180"/>
                      <a:pt x="112" y="172"/>
                    </a:cubicBezTo>
                    <a:cubicBezTo>
                      <a:pt x="272" y="152"/>
                      <a:pt x="602" y="252"/>
                      <a:pt x="852" y="398"/>
                    </a:cubicBezTo>
                    <a:cubicBezTo>
                      <a:pt x="950" y="466"/>
                      <a:pt x="1047" y="334"/>
                      <a:pt x="941" y="282"/>
                    </a:cubicBezTo>
                    <a:cubicBezTo>
                      <a:pt x="658" y="116"/>
                      <a:pt x="281" y="0"/>
                      <a:pt x="99" y="22"/>
                    </a:cubicBezTo>
                    <a:cubicBezTo>
                      <a:pt x="32" y="30"/>
                      <a:pt x="0" y="57"/>
                      <a:pt x="3" y="95"/>
                    </a:cubicBezTo>
                    <a:close/>
                  </a:path>
                </a:pathLst>
              </a:custGeom>
              <a:solidFill>
                <a:srgbClr val="66CCF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8" name="Freeform 9">
                <a:extLst>
                  <a:ext uri="{FF2B5EF4-FFF2-40B4-BE49-F238E27FC236}">
                    <a16:creationId xmlns:a16="http://schemas.microsoft.com/office/drawing/2014/main" id="{CDD47547-07BD-476E-B7CF-392DDF606CE4}"/>
                  </a:ext>
                </a:extLst>
              </p:cNvPr>
              <p:cNvSpPr>
                <a:spLocks/>
              </p:cNvSpPr>
              <p:nvPr/>
            </p:nvSpPr>
            <p:spPr bwMode="auto">
              <a:xfrm rot="400657">
                <a:off x="4398828" y="-885051"/>
                <a:ext cx="4389946" cy="1431183"/>
              </a:xfrm>
              <a:custGeom>
                <a:avLst/>
                <a:gdLst>
                  <a:gd name="T0" fmla="*/ 20 w 989"/>
                  <a:gd name="T1" fmla="*/ 81 h 398"/>
                  <a:gd name="T2" fmla="*/ 18 w 989"/>
                  <a:gd name="T3" fmla="*/ 93 h 398"/>
                  <a:gd name="T4" fmla="*/ 1 w 989"/>
                  <a:gd name="T5" fmla="*/ 211 h 398"/>
                  <a:gd name="T6" fmla="*/ 0 w 989"/>
                  <a:gd name="T7" fmla="*/ 241 h 398"/>
                  <a:gd name="T8" fmla="*/ 99 w 989"/>
                  <a:gd name="T9" fmla="*/ 170 h 398"/>
                  <a:gd name="T10" fmla="*/ 799 w 989"/>
                  <a:gd name="T11" fmla="*/ 350 h 398"/>
                  <a:gd name="T12" fmla="*/ 873 w 989"/>
                  <a:gd name="T13" fmla="*/ 215 h 398"/>
                  <a:gd name="T14" fmla="*/ 124 w 989"/>
                  <a:gd name="T15" fmla="*/ 20 h 398"/>
                  <a:gd name="T16" fmla="*/ 20 w 989"/>
                  <a:gd name="T17" fmla="*/ 81 h 3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89" h="398">
                    <a:moveTo>
                      <a:pt x="20" y="81"/>
                    </a:moveTo>
                    <a:cubicBezTo>
                      <a:pt x="18" y="93"/>
                      <a:pt x="18" y="93"/>
                      <a:pt x="18" y="93"/>
                    </a:cubicBezTo>
                    <a:cubicBezTo>
                      <a:pt x="4" y="167"/>
                      <a:pt x="3" y="169"/>
                      <a:pt x="1" y="211"/>
                    </a:cubicBezTo>
                    <a:cubicBezTo>
                      <a:pt x="0" y="241"/>
                      <a:pt x="0" y="241"/>
                      <a:pt x="0" y="241"/>
                    </a:cubicBezTo>
                    <a:cubicBezTo>
                      <a:pt x="0" y="204"/>
                      <a:pt x="32" y="179"/>
                      <a:pt x="99" y="170"/>
                    </a:cubicBezTo>
                    <a:cubicBezTo>
                      <a:pt x="252" y="152"/>
                      <a:pt x="540" y="229"/>
                      <a:pt x="799" y="350"/>
                    </a:cubicBezTo>
                    <a:cubicBezTo>
                      <a:pt x="894" y="398"/>
                      <a:pt x="989" y="269"/>
                      <a:pt x="873" y="215"/>
                    </a:cubicBezTo>
                    <a:cubicBezTo>
                      <a:pt x="597" y="83"/>
                      <a:pt x="288" y="0"/>
                      <a:pt x="124" y="20"/>
                    </a:cubicBezTo>
                    <a:cubicBezTo>
                      <a:pt x="62" y="28"/>
                      <a:pt x="28" y="49"/>
                      <a:pt x="20" y="81"/>
                    </a:cubicBezTo>
                    <a:close/>
                  </a:path>
                </a:pathLst>
              </a:custGeom>
              <a:solidFill>
                <a:srgbClr val="76AFA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sp>
        <p:nvSpPr>
          <p:cNvPr id="11" name="文本框 12">
            <a:extLst>
              <a:ext uri="{FF2B5EF4-FFF2-40B4-BE49-F238E27FC236}">
                <a16:creationId xmlns:a16="http://schemas.microsoft.com/office/drawing/2014/main" id="{816A329A-E2B3-4546-9B7E-0195E54DEEFC}"/>
              </a:ext>
            </a:extLst>
          </p:cNvPr>
          <p:cNvSpPr txBox="1"/>
          <p:nvPr/>
        </p:nvSpPr>
        <p:spPr>
          <a:xfrm>
            <a:off x="143067" y="4007928"/>
            <a:ext cx="8565168" cy="20849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kumimoji="1" lang="zh-TW" altLang="en-US" sz="3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本園每學期均辦理</a:t>
            </a:r>
            <a:r>
              <a:rPr kumimoji="1" lang="en-US" altLang="zh-TW" sz="3000" b="1" u="sng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1</a:t>
            </a:r>
            <a:r>
              <a:rPr kumimoji="1" lang="zh-TW" altLang="en-US" sz="3000" b="1" u="sng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次</a:t>
            </a:r>
            <a:r>
              <a:rPr kumimoji="1" lang="zh-TW" altLang="en-US" sz="3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全園性校外教學，車資與活動費由幼生</a:t>
            </a:r>
            <a:r>
              <a:rPr kumimoji="1" lang="en-US" altLang="zh-TW" sz="3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(</a:t>
            </a:r>
            <a:r>
              <a:rPr kumimoji="1" lang="zh-TW" altLang="en-US" sz="3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家長</a:t>
            </a:r>
            <a:r>
              <a:rPr kumimoji="1" lang="en-US" altLang="zh-TW" sz="3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)</a:t>
            </a:r>
            <a:r>
              <a:rPr kumimoji="1" lang="zh-TW" altLang="en-US" sz="3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分攤支付，另開放各班自行辦理課程所需之戶外教學。</a:t>
            </a:r>
            <a:endParaRPr kumimoji="1" lang="en-US" altLang="zh-CN" sz="3000" b="1" dirty="0">
              <a:latin typeface="微軟正黑體" panose="020B0604030504040204" pitchFamily="34" charset="-120"/>
              <a:ea typeface="微軟正黑體" panose="020B0604030504040204" pitchFamily="34" charset="-120"/>
              <a:cs typeface="inpin heiti" charset="-122"/>
            </a:endParaRPr>
          </a:p>
        </p:txBody>
      </p:sp>
      <p:pic>
        <p:nvPicPr>
          <p:cNvPr id="12" name="Picture 2" descr="https://1.bp.blogspot.com/-h-jqRxRWp7o/UO6j15wYUUI/AAAAAAAAKmo/KN0WAhYNlDs/s1600/youchien_schoolbus.png">
            <a:extLst>
              <a:ext uri="{FF2B5EF4-FFF2-40B4-BE49-F238E27FC236}">
                <a16:creationId xmlns:a16="http://schemas.microsoft.com/office/drawing/2014/main" id="{F64CA35B-A4D2-403C-81ED-142C2515A4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2971" y="4848441"/>
            <a:ext cx="2985962" cy="1790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816A329A-E2B3-4546-9B7E-0195E54DEEFC}"/>
              </a:ext>
            </a:extLst>
          </p:cNvPr>
          <p:cNvSpPr txBox="1"/>
          <p:nvPr/>
        </p:nvSpPr>
        <p:spPr>
          <a:xfrm>
            <a:off x="2405849" y="1556397"/>
            <a:ext cx="9533613" cy="20849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kumimoji="1" lang="zh-TW" altLang="en-US" sz="3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幼兒入學，</a:t>
            </a:r>
            <a:r>
              <a:rPr kumimoji="1" lang="zh-TW" altLang="en-US" sz="3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應具備如廁及自行用餐等基本生活自理能力</a:t>
            </a:r>
            <a:r>
              <a:rPr kumimoji="1" lang="zh-TW" altLang="en-US" sz="3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，若尚未具備之幼兒，建議應趁暑假期間，入學前加強訓練，以免影響幼兒入學後的學習及活動。</a:t>
            </a:r>
            <a:endParaRPr kumimoji="1" lang="en-US" altLang="zh-TW" sz="3000" b="1" dirty="0">
              <a:latin typeface="微軟正黑體" panose="020B0604030504040204" pitchFamily="34" charset="-120"/>
              <a:ea typeface="微軟正黑體" panose="020B0604030504040204" pitchFamily="34" charset="-120"/>
              <a:cs typeface="inpin heiti" charset="-122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783" y="1284249"/>
            <a:ext cx="2419200" cy="2520000"/>
          </a:xfrm>
          <a:prstGeom prst="rect">
            <a:avLst/>
          </a:prstGeom>
        </p:spPr>
      </p:pic>
      <p:sp>
        <p:nvSpPr>
          <p:cNvPr id="15" name="文本框 32">
            <a:extLst>
              <a:ext uri="{FF2B5EF4-FFF2-40B4-BE49-F238E27FC236}">
                <a16:creationId xmlns:a16="http://schemas.microsoft.com/office/drawing/2014/main" id="{320C3AD4-0561-4023-A831-BB378C653E68}"/>
              </a:ext>
            </a:extLst>
          </p:cNvPr>
          <p:cNvSpPr txBox="1"/>
          <p:nvPr/>
        </p:nvSpPr>
        <p:spPr>
          <a:xfrm>
            <a:off x="4774717" y="549315"/>
            <a:ext cx="24416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其他說明</a:t>
            </a:r>
            <a:endParaRPr lang="zh-CN" altLang="en-US" sz="4400" b="1" dirty="0">
              <a:solidFill>
                <a:schemeClr val="tx1">
                  <a:lumMod val="65000"/>
                  <a:lumOff val="3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689759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群組 51">
            <a:extLst>
              <a:ext uri="{FF2B5EF4-FFF2-40B4-BE49-F238E27FC236}">
                <a16:creationId xmlns:a16="http://schemas.microsoft.com/office/drawing/2014/main" id="{E4E5D804-617A-43CE-9173-3B82C21DE64D}"/>
              </a:ext>
            </a:extLst>
          </p:cNvPr>
          <p:cNvGrpSpPr/>
          <p:nvPr/>
        </p:nvGrpSpPr>
        <p:grpSpPr>
          <a:xfrm>
            <a:off x="-883182" y="-883233"/>
            <a:ext cx="4969131" cy="2468144"/>
            <a:chOff x="3828852" y="-885051"/>
            <a:chExt cx="4969131" cy="2468144"/>
          </a:xfrm>
        </p:grpSpPr>
        <p:sp>
          <p:nvSpPr>
            <p:cNvPr id="53" name="Freeform 7">
              <a:extLst>
                <a:ext uri="{FF2B5EF4-FFF2-40B4-BE49-F238E27FC236}">
                  <a16:creationId xmlns:a16="http://schemas.microsoft.com/office/drawing/2014/main" id="{266561D0-5BA1-4CE7-B2D5-536F85375D51}"/>
                </a:ext>
              </a:extLst>
            </p:cNvPr>
            <p:cNvSpPr>
              <a:spLocks/>
            </p:cNvSpPr>
            <p:nvPr/>
          </p:nvSpPr>
          <p:spPr bwMode="auto">
            <a:xfrm rot="382501">
              <a:off x="4038334" y="327734"/>
              <a:ext cx="2610238" cy="845895"/>
            </a:xfrm>
            <a:custGeom>
              <a:avLst/>
              <a:gdLst>
                <a:gd name="T0" fmla="*/ 18 w 550"/>
                <a:gd name="T1" fmla="*/ 94 h 239"/>
                <a:gd name="T2" fmla="*/ 34 w 550"/>
                <a:gd name="T3" fmla="*/ 132 h 239"/>
                <a:gd name="T4" fmla="*/ 95 w 550"/>
                <a:gd name="T5" fmla="*/ 238 h 239"/>
                <a:gd name="T6" fmla="*/ 141 w 550"/>
                <a:gd name="T7" fmla="*/ 151 h 239"/>
                <a:gd name="T8" fmla="*/ 444 w 550"/>
                <a:gd name="T9" fmla="*/ 207 h 239"/>
                <a:gd name="T10" fmla="*/ 466 w 550"/>
                <a:gd name="T11" fmla="*/ 79 h 239"/>
                <a:gd name="T12" fmla="*/ 92 w 550"/>
                <a:gd name="T13" fmla="*/ 11 h 239"/>
                <a:gd name="T14" fmla="*/ 18 w 550"/>
                <a:gd name="T15" fmla="*/ 94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0" h="239">
                  <a:moveTo>
                    <a:pt x="18" y="94"/>
                  </a:moveTo>
                  <a:cubicBezTo>
                    <a:pt x="34" y="132"/>
                    <a:pt x="34" y="132"/>
                    <a:pt x="34" y="132"/>
                  </a:cubicBezTo>
                  <a:cubicBezTo>
                    <a:pt x="63" y="188"/>
                    <a:pt x="66" y="195"/>
                    <a:pt x="95" y="238"/>
                  </a:cubicBezTo>
                  <a:cubicBezTo>
                    <a:pt x="63" y="192"/>
                    <a:pt x="76" y="158"/>
                    <a:pt x="141" y="151"/>
                  </a:cubicBezTo>
                  <a:cubicBezTo>
                    <a:pt x="211" y="142"/>
                    <a:pt x="325" y="165"/>
                    <a:pt x="444" y="207"/>
                  </a:cubicBezTo>
                  <a:cubicBezTo>
                    <a:pt x="518" y="239"/>
                    <a:pt x="550" y="114"/>
                    <a:pt x="466" y="79"/>
                  </a:cubicBezTo>
                  <a:cubicBezTo>
                    <a:pt x="318" y="28"/>
                    <a:pt x="178" y="0"/>
                    <a:pt x="92" y="11"/>
                  </a:cubicBezTo>
                  <a:cubicBezTo>
                    <a:pt x="23" y="19"/>
                    <a:pt x="0" y="50"/>
                    <a:pt x="18" y="94"/>
                  </a:cubicBezTo>
                  <a:close/>
                </a:path>
              </a:pathLst>
            </a:custGeom>
            <a:solidFill>
              <a:srgbClr val="FFC53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grpSp>
          <p:nvGrpSpPr>
            <p:cNvPr id="54" name="群組 53">
              <a:extLst>
                <a:ext uri="{FF2B5EF4-FFF2-40B4-BE49-F238E27FC236}">
                  <a16:creationId xmlns:a16="http://schemas.microsoft.com/office/drawing/2014/main" id="{B71D45C7-27FD-4532-B9EB-C5BB19EA9A79}"/>
                </a:ext>
              </a:extLst>
            </p:cNvPr>
            <p:cNvGrpSpPr/>
            <p:nvPr/>
          </p:nvGrpSpPr>
          <p:grpSpPr>
            <a:xfrm>
              <a:off x="3828852" y="-885051"/>
              <a:ext cx="4969131" cy="2468144"/>
              <a:chOff x="3828852" y="-885051"/>
              <a:chExt cx="4969131" cy="2468144"/>
            </a:xfrm>
          </p:grpSpPr>
          <p:sp>
            <p:nvSpPr>
              <p:cNvPr id="66" name="Freeform 6">
                <a:extLst>
                  <a:ext uri="{FF2B5EF4-FFF2-40B4-BE49-F238E27FC236}">
                    <a16:creationId xmlns:a16="http://schemas.microsoft.com/office/drawing/2014/main" id="{F39AC356-6F04-469F-9627-3457699D4D44}"/>
                  </a:ext>
                </a:extLst>
              </p:cNvPr>
              <p:cNvSpPr>
                <a:spLocks/>
              </p:cNvSpPr>
              <p:nvPr/>
            </p:nvSpPr>
            <p:spPr bwMode="auto">
              <a:xfrm rot="382501">
                <a:off x="4501167" y="1009467"/>
                <a:ext cx="1565830" cy="573626"/>
              </a:xfrm>
              <a:custGeom>
                <a:avLst/>
                <a:gdLst>
                  <a:gd name="T0" fmla="*/ 72 w 330"/>
                  <a:gd name="T1" fmla="*/ 3 h 162"/>
                  <a:gd name="T2" fmla="*/ 175 w 330"/>
                  <a:gd name="T3" fmla="*/ 9 h 162"/>
                  <a:gd name="T4" fmla="*/ 220 w 330"/>
                  <a:gd name="T5" fmla="*/ 128 h 162"/>
                  <a:gd name="T6" fmla="*/ 102 w 330"/>
                  <a:gd name="T7" fmla="*/ 162 h 162"/>
                  <a:gd name="T8" fmla="*/ 102 w 330"/>
                  <a:gd name="T9" fmla="*/ 162 h 162"/>
                  <a:gd name="T10" fmla="*/ 40 w 330"/>
                  <a:gd name="T11" fmla="*/ 96 h 162"/>
                  <a:gd name="T12" fmla="*/ 72 w 330"/>
                  <a:gd name="T13" fmla="*/ 3 h 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0" h="162">
                    <a:moveTo>
                      <a:pt x="72" y="3"/>
                    </a:moveTo>
                    <a:cubicBezTo>
                      <a:pt x="100" y="0"/>
                      <a:pt x="135" y="2"/>
                      <a:pt x="175" y="9"/>
                    </a:cubicBezTo>
                    <a:cubicBezTo>
                      <a:pt x="281" y="20"/>
                      <a:pt x="330" y="146"/>
                      <a:pt x="220" y="128"/>
                    </a:cubicBezTo>
                    <a:cubicBezTo>
                      <a:pt x="194" y="124"/>
                      <a:pt x="53" y="110"/>
                      <a:pt x="102" y="162"/>
                    </a:cubicBezTo>
                    <a:cubicBezTo>
                      <a:pt x="102" y="162"/>
                      <a:pt x="102" y="162"/>
                      <a:pt x="102" y="162"/>
                    </a:cubicBezTo>
                    <a:cubicBezTo>
                      <a:pt x="102" y="162"/>
                      <a:pt x="54" y="112"/>
                      <a:pt x="40" y="96"/>
                    </a:cubicBezTo>
                    <a:cubicBezTo>
                      <a:pt x="0" y="47"/>
                      <a:pt x="8" y="11"/>
                      <a:pt x="72" y="3"/>
                    </a:cubicBezTo>
                    <a:close/>
                  </a:path>
                </a:pathLst>
              </a:custGeom>
              <a:solidFill>
                <a:srgbClr val="FF7C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7" name="Freeform 8">
                <a:extLst>
                  <a:ext uri="{FF2B5EF4-FFF2-40B4-BE49-F238E27FC236}">
                    <a16:creationId xmlns:a16="http://schemas.microsoft.com/office/drawing/2014/main" id="{2BD3C013-F14E-4EA8-96D1-333010CBD756}"/>
                  </a:ext>
                </a:extLst>
              </p:cNvPr>
              <p:cNvSpPr>
                <a:spLocks/>
              </p:cNvSpPr>
              <p:nvPr/>
            </p:nvSpPr>
            <p:spPr bwMode="auto">
              <a:xfrm rot="382501">
                <a:off x="3828852" y="-276872"/>
                <a:ext cx="4969131" cy="1648738"/>
              </a:xfrm>
              <a:custGeom>
                <a:avLst/>
                <a:gdLst>
                  <a:gd name="T0" fmla="*/ 3 w 1047"/>
                  <a:gd name="T1" fmla="*/ 95 h 466"/>
                  <a:gd name="T2" fmla="*/ 6 w 1047"/>
                  <a:gd name="T3" fmla="*/ 130 h 466"/>
                  <a:gd name="T4" fmla="*/ 27 w 1047"/>
                  <a:gd name="T5" fmla="*/ 245 h 466"/>
                  <a:gd name="T6" fmla="*/ 29 w 1047"/>
                  <a:gd name="T7" fmla="*/ 252 h 466"/>
                  <a:gd name="T8" fmla="*/ 112 w 1047"/>
                  <a:gd name="T9" fmla="*/ 172 h 466"/>
                  <a:gd name="T10" fmla="*/ 852 w 1047"/>
                  <a:gd name="T11" fmla="*/ 398 h 466"/>
                  <a:gd name="T12" fmla="*/ 941 w 1047"/>
                  <a:gd name="T13" fmla="*/ 282 h 466"/>
                  <a:gd name="T14" fmla="*/ 99 w 1047"/>
                  <a:gd name="T15" fmla="*/ 22 h 466"/>
                  <a:gd name="T16" fmla="*/ 3 w 1047"/>
                  <a:gd name="T17" fmla="*/ 95 h 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47" h="466">
                    <a:moveTo>
                      <a:pt x="3" y="95"/>
                    </a:moveTo>
                    <a:cubicBezTo>
                      <a:pt x="6" y="130"/>
                      <a:pt x="6" y="130"/>
                      <a:pt x="6" y="130"/>
                    </a:cubicBezTo>
                    <a:cubicBezTo>
                      <a:pt x="16" y="201"/>
                      <a:pt x="16" y="204"/>
                      <a:pt x="27" y="245"/>
                    </a:cubicBezTo>
                    <a:cubicBezTo>
                      <a:pt x="29" y="252"/>
                      <a:pt x="29" y="252"/>
                      <a:pt x="29" y="252"/>
                    </a:cubicBezTo>
                    <a:cubicBezTo>
                      <a:pt x="17" y="210"/>
                      <a:pt x="43" y="180"/>
                      <a:pt x="112" y="172"/>
                    </a:cubicBezTo>
                    <a:cubicBezTo>
                      <a:pt x="272" y="152"/>
                      <a:pt x="602" y="252"/>
                      <a:pt x="852" y="398"/>
                    </a:cubicBezTo>
                    <a:cubicBezTo>
                      <a:pt x="950" y="466"/>
                      <a:pt x="1047" y="334"/>
                      <a:pt x="941" y="282"/>
                    </a:cubicBezTo>
                    <a:cubicBezTo>
                      <a:pt x="658" y="116"/>
                      <a:pt x="281" y="0"/>
                      <a:pt x="99" y="22"/>
                    </a:cubicBezTo>
                    <a:cubicBezTo>
                      <a:pt x="32" y="30"/>
                      <a:pt x="0" y="57"/>
                      <a:pt x="3" y="95"/>
                    </a:cubicBezTo>
                    <a:close/>
                  </a:path>
                </a:pathLst>
              </a:custGeom>
              <a:solidFill>
                <a:srgbClr val="66CCF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8" name="Freeform 9">
                <a:extLst>
                  <a:ext uri="{FF2B5EF4-FFF2-40B4-BE49-F238E27FC236}">
                    <a16:creationId xmlns:a16="http://schemas.microsoft.com/office/drawing/2014/main" id="{CDD47547-07BD-476E-B7CF-392DDF606CE4}"/>
                  </a:ext>
                </a:extLst>
              </p:cNvPr>
              <p:cNvSpPr>
                <a:spLocks/>
              </p:cNvSpPr>
              <p:nvPr/>
            </p:nvSpPr>
            <p:spPr bwMode="auto">
              <a:xfrm rot="400657">
                <a:off x="4398828" y="-885051"/>
                <a:ext cx="4389946" cy="1431183"/>
              </a:xfrm>
              <a:custGeom>
                <a:avLst/>
                <a:gdLst>
                  <a:gd name="T0" fmla="*/ 20 w 989"/>
                  <a:gd name="T1" fmla="*/ 81 h 398"/>
                  <a:gd name="T2" fmla="*/ 18 w 989"/>
                  <a:gd name="T3" fmla="*/ 93 h 398"/>
                  <a:gd name="T4" fmla="*/ 1 w 989"/>
                  <a:gd name="T5" fmla="*/ 211 h 398"/>
                  <a:gd name="T6" fmla="*/ 0 w 989"/>
                  <a:gd name="T7" fmla="*/ 241 h 398"/>
                  <a:gd name="T8" fmla="*/ 99 w 989"/>
                  <a:gd name="T9" fmla="*/ 170 h 398"/>
                  <a:gd name="T10" fmla="*/ 799 w 989"/>
                  <a:gd name="T11" fmla="*/ 350 h 398"/>
                  <a:gd name="T12" fmla="*/ 873 w 989"/>
                  <a:gd name="T13" fmla="*/ 215 h 398"/>
                  <a:gd name="T14" fmla="*/ 124 w 989"/>
                  <a:gd name="T15" fmla="*/ 20 h 398"/>
                  <a:gd name="T16" fmla="*/ 20 w 989"/>
                  <a:gd name="T17" fmla="*/ 81 h 3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89" h="398">
                    <a:moveTo>
                      <a:pt x="20" y="81"/>
                    </a:moveTo>
                    <a:cubicBezTo>
                      <a:pt x="18" y="93"/>
                      <a:pt x="18" y="93"/>
                      <a:pt x="18" y="93"/>
                    </a:cubicBezTo>
                    <a:cubicBezTo>
                      <a:pt x="4" y="167"/>
                      <a:pt x="3" y="169"/>
                      <a:pt x="1" y="211"/>
                    </a:cubicBezTo>
                    <a:cubicBezTo>
                      <a:pt x="0" y="241"/>
                      <a:pt x="0" y="241"/>
                      <a:pt x="0" y="241"/>
                    </a:cubicBezTo>
                    <a:cubicBezTo>
                      <a:pt x="0" y="204"/>
                      <a:pt x="32" y="179"/>
                      <a:pt x="99" y="170"/>
                    </a:cubicBezTo>
                    <a:cubicBezTo>
                      <a:pt x="252" y="152"/>
                      <a:pt x="540" y="229"/>
                      <a:pt x="799" y="350"/>
                    </a:cubicBezTo>
                    <a:cubicBezTo>
                      <a:pt x="894" y="398"/>
                      <a:pt x="989" y="269"/>
                      <a:pt x="873" y="215"/>
                    </a:cubicBezTo>
                    <a:cubicBezTo>
                      <a:pt x="597" y="83"/>
                      <a:pt x="288" y="0"/>
                      <a:pt x="124" y="20"/>
                    </a:cubicBezTo>
                    <a:cubicBezTo>
                      <a:pt x="62" y="28"/>
                      <a:pt x="28" y="49"/>
                      <a:pt x="20" y="81"/>
                    </a:cubicBezTo>
                    <a:close/>
                  </a:path>
                </a:pathLst>
              </a:custGeom>
              <a:solidFill>
                <a:srgbClr val="76AFA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sp>
        <p:nvSpPr>
          <p:cNvPr id="16" name="文本框 210">
            <a:extLst>
              <a:ext uri="{FF2B5EF4-FFF2-40B4-BE49-F238E27FC236}">
                <a16:creationId xmlns:a16="http://schemas.microsoft.com/office/drawing/2014/main" id="{49DD2974-E459-45F2-9FBD-D59F64E2B2B4}"/>
              </a:ext>
            </a:extLst>
          </p:cNvPr>
          <p:cNvSpPr txBox="1"/>
          <p:nvPr/>
        </p:nvSpPr>
        <p:spPr bwMode="auto">
          <a:xfrm>
            <a:off x="735919" y="1110672"/>
            <a:ext cx="583749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3200" b="1" dirty="0">
                <a:latin typeface="微軟正黑體" panose="020B0604030504040204" pitchFamily="34" charset="-120"/>
                <a:ea typeface="微軟正黑體" panose="020B0604030504040204" pitchFamily="34" charset="-120"/>
                <a:sym typeface="微软雅黑" panose="020B0503020204020204" pitchFamily="34" charset="-122"/>
              </a:rPr>
              <a:t>113</a:t>
            </a: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  <a:sym typeface="微软雅黑" panose="020B0503020204020204" pitchFamily="34" charset="-122"/>
              </a:rPr>
              <a:t>學年度公立幼兒園收費標準</a:t>
            </a:r>
            <a:endParaRPr lang="zh-CN" altLang="en-US" sz="3200" b="1" dirty="0">
              <a:latin typeface="微軟正黑體" panose="020B0604030504040204" pitchFamily="34" charset="-120"/>
              <a:ea typeface="微軟正黑體" panose="020B0604030504040204" pitchFamily="34" charset="-120"/>
              <a:sym typeface="微软雅黑" panose="020B0503020204020204" pitchFamily="34" charset="-122"/>
            </a:endParaRPr>
          </a:p>
        </p:txBody>
      </p:sp>
      <p:graphicFrame>
        <p:nvGraphicFramePr>
          <p:cNvPr id="2" name="表格 1">
            <a:extLst>
              <a:ext uri="{FF2B5EF4-FFF2-40B4-BE49-F238E27FC236}">
                <a16:creationId xmlns:a16="http://schemas.microsoft.com/office/drawing/2014/main" id="{951EEF66-9769-4442-853B-D186F4A3A7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4872271"/>
              </p:ext>
            </p:extLst>
          </p:nvPr>
        </p:nvGraphicFramePr>
        <p:xfrm>
          <a:off x="735919" y="1633892"/>
          <a:ext cx="10887868" cy="4389093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423388">
                  <a:extLst>
                    <a:ext uri="{9D8B030D-6E8A-4147-A177-3AD203B41FA5}">
                      <a16:colId xmlns:a16="http://schemas.microsoft.com/office/drawing/2014/main" val="1564350760"/>
                    </a:ext>
                  </a:extLst>
                </a:gridCol>
                <a:gridCol w="4183114">
                  <a:extLst>
                    <a:ext uri="{9D8B030D-6E8A-4147-A177-3AD203B41FA5}">
                      <a16:colId xmlns:a16="http://schemas.microsoft.com/office/drawing/2014/main" val="1710577607"/>
                    </a:ext>
                  </a:extLst>
                </a:gridCol>
                <a:gridCol w="3281366">
                  <a:extLst>
                    <a:ext uri="{9D8B030D-6E8A-4147-A177-3AD203B41FA5}">
                      <a16:colId xmlns:a16="http://schemas.microsoft.com/office/drawing/2014/main" val="2457363349"/>
                    </a:ext>
                  </a:extLst>
                </a:gridCol>
              </a:tblGrid>
              <a:tr h="600846">
                <a:tc>
                  <a:txBody>
                    <a:bodyPr/>
                    <a:lstStyle/>
                    <a:p>
                      <a:pPr algn="ctr"/>
                      <a:endParaRPr lang="zh-TW" altLang="en-US" sz="3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每月代辦費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家長會費</a:t>
                      </a:r>
                      <a:r>
                        <a:rPr lang="en-US" altLang="zh-TW" sz="3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+</a:t>
                      </a:r>
                      <a:r>
                        <a:rPr lang="zh-TW" altLang="en-US" sz="3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保險費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133869"/>
                  </a:ext>
                </a:extLst>
              </a:tr>
              <a:tr h="1410807">
                <a:tc>
                  <a:txBody>
                    <a:bodyPr/>
                    <a:lstStyle/>
                    <a:p>
                      <a:pPr marL="457200" lvl="1" algn="ctr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zh-TW" altLang="en-US" sz="3000" kern="120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第一胎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en-US" altLang="zh-TW" sz="3000" kern="120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1,000</a:t>
                      </a:r>
                      <a:r>
                        <a:rPr lang="zh-TW" altLang="en-US" sz="3000" kern="120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元</a:t>
                      </a:r>
                      <a:r>
                        <a:rPr lang="en-US" altLang="zh-TW" sz="3000" kern="120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/</a:t>
                      </a:r>
                      <a:r>
                        <a:rPr lang="zh-TW" altLang="en-US" sz="3000" kern="120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月</a:t>
                      </a:r>
                      <a:endParaRPr lang="en-US" altLang="zh-TW" sz="3000" kern="1200" dirty="0">
                        <a:solidFill>
                          <a:schemeClr val="dk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en-US" altLang="zh-TW" sz="3000" kern="120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(</a:t>
                      </a:r>
                      <a:r>
                        <a:rPr lang="zh-TW" altLang="en-US" sz="3000" kern="120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整學期以</a:t>
                      </a:r>
                      <a:r>
                        <a:rPr lang="en-US" altLang="zh-TW" sz="3000" kern="120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4.5</a:t>
                      </a:r>
                      <a:r>
                        <a:rPr lang="zh-TW" altLang="en-US" sz="3000" kern="120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個月計</a:t>
                      </a:r>
                      <a:r>
                        <a:rPr lang="en-US" altLang="zh-TW" sz="3000" kern="120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3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295</a:t>
                      </a:r>
                      <a:r>
                        <a:rPr lang="zh-TW" altLang="en-US" sz="3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元</a:t>
                      </a:r>
                      <a:r>
                        <a:rPr lang="en-US" altLang="zh-TW" sz="3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/</a:t>
                      </a:r>
                      <a:r>
                        <a:rPr lang="zh-TW" altLang="en-US" sz="3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學期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96283039"/>
                  </a:ext>
                </a:extLst>
              </a:tr>
              <a:tr h="1816100">
                <a:tc>
                  <a:txBody>
                    <a:bodyPr/>
                    <a:lstStyle/>
                    <a:p>
                      <a:pPr algn="l"/>
                      <a:r>
                        <a:rPr lang="zh-TW" altLang="en-US" sz="300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第二胎以上</a:t>
                      </a:r>
                      <a:r>
                        <a:rPr lang="en-US" altLang="zh-TW" sz="300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300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含</a:t>
                      </a:r>
                      <a:r>
                        <a:rPr lang="en-US" altLang="zh-TW" sz="300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r>
                        <a:rPr lang="zh-TW" altLang="en-US" sz="3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、低收入戶、中低收入戶、家戶所得</a:t>
                      </a:r>
                      <a:r>
                        <a:rPr lang="en-US" altLang="zh-TW" sz="3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50</a:t>
                      </a:r>
                      <a:r>
                        <a:rPr lang="zh-TW" altLang="en-US" sz="3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萬元以下</a:t>
                      </a:r>
                      <a:r>
                        <a:rPr lang="en-US" altLang="zh-TW" sz="3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</a:t>
                      </a:r>
                      <a:r>
                        <a:rPr lang="zh-TW" altLang="en-US" sz="3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歲</a:t>
                      </a:r>
                      <a:r>
                        <a:rPr lang="en-US" altLang="zh-TW" sz="3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3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大班</a:t>
                      </a:r>
                      <a:r>
                        <a:rPr lang="en-US" altLang="zh-TW" sz="3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r>
                        <a:rPr lang="zh-TW" altLang="en-US" sz="3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幼兒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50000"/>
                        </a:lnSpc>
                      </a:pPr>
                      <a:r>
                        <a:rPr lang="zh-TW" altLang="en-US" sz="3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免費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50000"/>
                        </a:lnSpc>
                      </a:pPr>
                      <a:r>
                        <a:rPr lang="en-US" altLang="zh-TW" sz="3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295</a:t>
                      </a:r>
                      <a:r>
                        <a:rPr lang="zh-TW" altLang="en-US" sz="3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元</a:t>
                      </a:r>
                      <a:r>
                        <a:rPr lang="en-US" altLang="zh-TW" sz="3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/</a:t>
                      </a:r>
                      <a:r>
                        <a:rPr lang="zh-TW" altLang="en-US" sz="3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學期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39838720"/>
                  </a:ext>
                </a:extLst>
              </a:tr>
            </a:tbl>
          </a:graphicData>
        </a:graphic>
      </p:graphicFrame>
      <p:pic>
        <p:nvPicPr>
          <p:cNvPr id="3" name="圖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48123">
            <a:off x="10751369" y="123860"/>
            <a:ext cx="1240526" cy="1410260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195535F9-6701-42BE-B6F0-A57D9DEE2AEF}"/>
              </a:ext>
            </a:extLst>
          </p:cNvPr>
          <p:cNvSpPr txBox="1"/>
          <p:nvPr/>
        </p:nvSpPr>
        <p:spPr>
          <a:xfrm>
            <a:off x="2078868" y="6022985"/>
            <a:ext cx="84433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800" b="1" dirty="0">
                <a:solidFill>
                  <a:srgbClr val="FF0000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學期中課後留園及寒暑假課後留園，費用另外計算。</a:t>
            </a:r>
          </a:p>
        </p:txBody>
      </p:sp>
      <p:sp>
        <p:nvSpPr>
          <p:cNvPr id="12" name="文本框 32">
            <a:extLst>
              <a:ext uri="{FF2B5EF4-FFF2-40B4-BE49-F238E27FC236}">
                <a16:creationId xmlns:a16="http://schemas.microsoft.com/office/drawing/2014/main" id="{4CBF69D2-1E02-49ED-9A9C-7C7B41F99CDD}"/>
              </a:ext>
            </a:extLst>
          </p:cNvPr>
          <p:cNvSpPr txBox="1"/>
          <p:nvPr/>
        </p:nvSpPr>
        <p:spPr>
          <a:xfrm>
            <a:off x="8459942" y="218181"/>
            <a:ext cx="24416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有關收費</a:t>
            </a:r>
            <a:endParaRPr lang="zh-CN" altLang="en-US" sz="4400" b="1" dirty="0">
              <a:solidFill>
                <a:schemeClr val="tx1">
                  <a:lumMod val="65000"/>
                  <a:lumOff val="3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44399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群組 51">
            <a:extLst>
              <a:ext uri="{FF2B5EF4-FFF2-40B4-BE49-F238E27FC236}">
                <a16:creationId xmlns:a16="http://schemas.microsoft.com/office/drawing/2014/main" id="{E4E5D804-617A-43CE-9173-3B82C21DE64D}"/>
              </a:ext>
            </a:extLst>
          </p:cNvPr>
          <p:cNvGrpSpPr/>
          <p:nvPr/>
        </p:nvGrpSpPr>
        <p:grpSpPr>
          <a:xfrm>
            <a:off x="-883182" y="-883233"/>
            <a:ext cx="4969131" cy="2468144"/>
            <a:chOff x="3828852" y="-885051"/>
            <a:chExt cx="4969131" cy="2468144"/>
          </a:xfrm>
        </p:grpSpPr>
        <p:sp>
          <p:nvSpPr>
            <p:cNvPr id="53" name="Freeform 7">
              <a:extLst>
                <a:ext uri="{FF2B5EF4-FFF2-40B4-BE49-F238E27FC236}">
                  <a16:creationId xmlns:a16="http://schemas.microsoft.com/office/drawing/2014/main" id="{266561D0-5BA1-4CE7-B2D5-536F85375D51}"/>
                </a:ext>
              </a:extLst>
            </p:cNvPr>
            <p:cNvSpPr>
              <a:spLocks/>
            </p:cNvSpPr>
            <p:nvPr/>
          </p:nvSpPr>
          <p:spPr bwMode="auto">
            <a:xfrm rot="382501">
              <a:off x="4038334" y="327734"/>
              <a:ext cx="2610238" cy="845895"/>
            </a:xfrm>
            <a:custGeom>
              <a:avLst/>
              <a:gdLst>
                <a:gd name="T0" fmla="*/ 18 w 550"/>
                <a:gd name="T1" fmla="*/ 94 h 239"/>
                <a:gd name="T2" fmla="*/ 34 w 550"/>
                <a:gd name="T3" fmla="*/ 132 h 239"/>
                <a:gd name="T4" fmla="*/ 95 w 550"/>
                <a:gd name="T5" fmla="*/ 238 h 239"/>
                <a:gd name="T6" fmla="*/ 141 w 550"/>
                <a:gd name="T7" fmla="*/ 151 h 239"/>
                <a:gd name="T8" fmla="*/ 444 w 550"/>
                <a:gd name="T9" fmla="*/ 207 h 239"/>
                <a:gd name="T10" fmla="*/ 466 w 550"/>
                <a:gd name="T11" fmla="*/ 79 h 239"/>
                <a:gd name="T12" fmla="*/ 92 w 550"/>
                <a:gd name="T13" fmla="*/ 11 h 239"/>
                <a:gd name="T14" fmla="*/ 18 w 550"/>
                <a:gd name="T15" fmla="*/ 94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0" h="239">
                  <a:moveTo>
                    <a:pt x="18" y="94"/>
                  </a:moveTo>
                  <a:cubicBezTo>
                    <a:pt x="34" y="132"/>
                    <a:pt x="34" y="132"/>
                    <a:pt x="34" y="132"/>
                  </a:cubicBezTo>
                  <a:cubicBezTo>
                    <a:pt x="63" y="188"/>
                    <a:pt x="66" y="195"/>
                    <a:pt x="95" y="238"/>
                  </a:cubicBezTo>
                  <a:cubicBezTo>
                    <a:pt x="63" y="192"/>
                    <a:pt x="76" y="158"/>
                    <a:pt x="141" y="151"/>
                  </a:cubicBezTo>
                  <a:cubicBezTo>
                    <a:pt x="211" y="142"/>
                    <a:pt x="325" y="165"/>
                    <a:pt x="444" y="207"/>
                  </a:cubicBezTo>
                  <a:cubicBezTo>
                    <a:pt x="518" y="239"/>
                    <a:pt x="550" y="114"/>
                    <a:pt x="466" y="79"/>
                  </a:cubicBezTo>
                  <a:cubicBezTo>
                    <a:pt x="318" y="28"/>
                    <a:pt x="178" y="0"/>
                    <a:pt x="92" y="11"/>
                  </a:cubicBezTo>
                  <a:cubicBezTo>
                    <a:pt x="23" y="19"/>
                    <a:pt x="0" y="50"/>
                    <a:pt x="18" y="94"/>
                  </a:cubicBezTo>
                  <a:close/>
                </a:path>
              </a:pathLst>
            </a:custGeom>
            <a:solidFill>
              <a:srgbClr val="FFC53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grpSp>
          <p:nvGrpSpPr>
            <p:cNvPr id="54" name="群組 53">
              <a:extLst>
                <a:ext uri="{FF2B5EF4-FFF2-40B4-BE49-F238E27FC236}">
                  <a16:creationId xmlns:a16="http://schemas.microsoft.com/office/drawing/2014/main" id="{B71D45C7-27FD-4532-B9EB-C5BB19EA9A79}"/>
                </a:ext>
              </a:extLst>
            </p:cNvPr>
            <p:cNvGrpSpPr/>
            <p:nvPr/>
          </p:nvGrpSpPr>
          <p:grpSpPr>
            <a:xfrm>
              <a:off x="3828852" y="-885051"/>
              <a:ext cx="4969131" cy="2468144"/>
              <a:chOff x="3828852" y="-885051"/>
              <a:chExt cx="4969131" cy="2468144"/>
            </a:xfrm>
          </p:grpSpPr>
          <p:sp>
            <p:nvSpPr>
              <p:cNvPr id="66" name="Freeform 6">
                <a:extLst>
                  <a:ext uri="{FF2B5EF4-FFF2-40B4-BE49-F238E27FC236}">
                    <a16:creationId xmlns:a16="http://schemas.microsoft.com/office/drawing/2014/main" id="{F39AC356-6F04-469F-9627-3457699D4D44}"/>
                  </a:ext>
                </a:extLst>
              </p:cNvPr>
              <p:cNvSpPr>
                <a:spLocks/>
              </p:cNvSpPr>
              <p:nvPr/>
            </p:nvSpPr>
            <p:spPr bwMode="auto">
              <a:xfrm rot="382501">
                <a:off x="4501167" y="1009467"/>
                <a:ext cx="1565830" cy="573626"/>
              </a:xfrm>
              <a:custGeom>
                <a:avLst/>
                <a:gdLst>
                  <a:gd name="T0" fmla="*/ 72 w 330"/>
                  <a:gd name="T1" fmla="*/ 3 h 162"/>
                  <a:gd name="T2" fmla="*/ 175 w 330"/>
                  <a:gd name="T3" fmla="*/ 9 h 162"/>
                  <a:gd name="T4" fmla="*/ 220 w 330"/>
                  <a:gd name="T5" fmla="*/ 128 h 162"/>
                  <a:gd name="T6" fmla="*/ 102 w 330"/>
                  <a:gd name="T7" fmla="*/ 162 h 162"/>
                  <a:gd name="T8" fmla="*/ 102 w 330"/>
                  <a:gd name="T9" fmla="*/ 162 h 162"/>
                  <a:gd name="T10" fmla="*/ 40 w 330"/>
                  <a:gd name="T11" fmla="*/ 96 h 162"/>
                  <a:gd name="T12" fmla="*/ 72 w 330"/>
                  <a:gd name="T13" fmla="*/ 3 h 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0" h="162">
                    <a:moveTo>
                      <a:pt x="72" y="3"/>
                    </a:moveTo>
                    <a:cubicBezTo>
                      <a:pt x="100" y="0"/>
                      <a:pt x="135" y="2"/>
                      <a:pt x="175" y="9"/>
                    </a:cubicBezTo>
                    <a:cubicBezTo>
                      <a:pt x="281" y="20"/>
                      <a:pt x="330" y="146"/>
                      <a:pt x="220" y="128"/>
                    </a:cubicBezTo>
                    <a:cubicBezTo>
                      <a:pt x="194" y="124"/>
                      <a:pt x="53" y="110"/>
                      <a:pt x="102" y="162"/>
                    </a:cubicBezTo>
                    <a:cubicBezTo>
                      <a:pt x="102" y="162"/>
                      <a:pt x="102" y="162"/>
                      <a:pt x="102" y="162"/>
                    </a:cubicBezTo>
                    <a:cubicBezTo>
                      <a:pt x="102" y="162"/>
                      <a:pt x="54" y="112"/>
                      <a:pt x="40" y="96"/>
                    </a:cubicBezTo>
                    <a:cubicBezTo>
                      <a:pt x="0" y="47"/>
                      <a:pt x="8" y="11"/>
                      <a:pt x="72" y="3"/>
                    </a:cubicBezTo>
                    <a:close/>
                  </a:path>
                </a:pathLst>
              </a:custGeom>
              <a:solidFill>
                <a:srgbClr val="FF7C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7" name="Freeform 8">
                <a:extLst>
                  <a:ext uri="{FF2B5EF4-FFF2-40B4-BE49-F238E27FC236}">
                    <a16:creationId xmlns:a16="http://schemas.microsoft.com/office/drawing/2014/main" id="{2BD3C013-F14E-4EA8-96D1-333010CBD756}"/>
                  </a:ext>
                </a:extLst>
              </p:cNvPr>
              <p:cNvSpPr>
                <a:spLocks/>
              </p:cNvSpPr>
              <p:nvPr/>
            </p:nvSpPr>
            <p:spPr bwMode="auto">
              <a:xfrm rot="382501">
                <a:off x="3828852" y="-276872"/>
                <a:ext cx="4969131" cy="1648738"/>
              </a:xfrm>
              <a:custGeom>
                <a:avLst/>
                <a:gdLst>
                  <a:gd name="T0" fmla="*/ 3 w 1047"/>
                  <a:gd name="T1" fmla="*/ 95 h 466"/>
                  <a:gd name="T2" fmla="*/ 6 w 1047"/>
                  <a:gd name="T3" fmla="*/ 130 h 466"/>
                  <a:gd name="T4" fmla="*/ 27 w 1047"/>
                  <a:gd name="T5" fmla="*/ 245 h 466"/>
                  <a:gd name="T6" fmla="*/ 29 w 1047"/>
                  <a:gd name="T7" fmla="*/ 252 h 466"/>
                  <a:gd name="T8" fmla="*/ 112 w 1047"/>
                  <a:gd name="T9" fmla="*/ 172 h 466"/>
                  <a:gd name="T10" fmla="*/ 852 w 1047"/>
                  <a:gd name="T11" fmla="*/ 398 h 466"/>
                  <a:gd name="T12" fmla="*/ 941 w 1047"/>
                  <a:gd name="T13" fmla="*/ 282 h 466"/>
                  <a:gd name="T14" fmla="*/ 99 w 1047"/>
                  <a:gd name="T15" fmla="*/ 22 h 466"/>
                  <a:gd name="T16" fmla="*/ 3 w 1047"/>
                  <a:gd name="T17" fmla="*/ 95 h 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47" h="466">
                    <a:moveTo>
                      <a:pt x="3" y="95"/>
                    </a:moveTo>
                    <a:cubicBezTo>
                      <a:pt x="6" y="130"/>
                      <a:pt x="6" y="130"/>
                      <a:pt x="6" y="130"/>
                    </a:cubicBezTo>
                    <a:cubicBezTo>
                      <a:pt x="16" y="201"/>
                      <a:pt x="16" y="204"/>
                      <a:pt x="27" y="245"/>
                    </a:cubicBezTo>
                    <a:cubicBezTo>
                      <a:pt x="29" y="252"/>
                      <a:pt x="29" y="252"/>
                      <a:pt x="29" y="252"/>
                    </a:cubicBezTo>
                    <a:cubicBezTo>
                      <a:pt x="17" y="210"/>
                      <a:pt x="43" y="180"/>
                      <a:pt x="112" y="172"/>
                    </a:cubicBezTo>
                    <a:cubicBezTo>
                      <a:pt x="272" y="152"/>
                      <a:pt x="602" y="252"/>
                      <a:pt x="852" y="398"/>
                    </a:cubicBezTo>
                    <a:cubicBezTo>
                      <a:pt x="950" y="466"/>
                      <a:pt x="1047" y="334"/>
                      <a:pt x="941" y="282"/>
                    </a:cubicBezTo>
                    <a:cubicBezTo>
                      <a:pt x="658" y="116"/>
                      <a:pt x="281" y="0"/>
                      <a:pt x="99" y="22"/>
                    </a:cubicBezTo>
                    <a:cubicBezTo>
                      <a:pt x="32" y="30"/>
                      <a:pt x="0" y="57"/>
                      <a:pt x="3" y="95"/>
                    </a:cubicBezTo>
                    <a:close/>
                  </a:path>
                </a:pathLst>
              </a:custGeom>
              <a:solidFill>
                <a:srgbClr val="66CCF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8" name="Freeform 9">
                <a:extLst>
                  <a:ext uri="{FF2B5EF4-FFF2-40B4-BE49-F238E27FC236}">
                    <a16:creationId xmlns:a16="http://schemas.microsoft.com/office/drawing/2014/main" id="{CDD47547-07BD-476E-B7CF-392DDF606CE4}"/>
                  </a:ext>
                </a:extLst>
              </p:cNvPr>
              <p:cNvSpPr>
                <a:spLocks/>
              </p:cNvSpPr>
              <p:nvPr/>
            </p:nvSpPr>
            <p:spPr bwMode="auto">
              <a:xfrm rot="400657">
                <a:off x="4398828" y="-885051"/>
                <a:ext cx="4389946" cy="1431183"/>
              </a:xfrm>
              <a:custGeom>
                <a:avLst/>
                <a:gdLst>
                  <a:gd name="T0" fmla="*/ 20 w 989"/>
                  <a:gd name="T1" fmla="*/ 81 h 398"/>
                  <a:gd name="T2" fmla="*/ 18 w 989"/>
                  <a:gd name="T3" fmla="*/ 93 h 398"/>
                  <a:gd name="T4" fmla="*/ 1 w 989"/>
                  <a:gd name="T5" fmla="*/ 211 h 398"/>
                  <a:gd name="T6" fmla="*/ 0 w 989"/>
                  <a:gd name="T7" fmla="*/ 241 h 398"/>
                  <a:gd name="T8" fmla="*/ 99 w 989"/>
                  <a:gd name="T9" fmla="*/ 170 h 398"/>
                  <a:gd name="T10" fmla="*/ 799 w 989"/>
                  <a:gd name="T11" fmla="*/ 350 h 398"/>
                  <a:gd name="T12" fmla="*/ 873 w 989"/>
                  <a:gd name="T13" fmla="*/ 215 h 398"/>
                  <a:gd name="T14" fmla="*/ 124 w 989"/>
                  <a:gd name="T15" fmla="*/ 20 h 398"/>
                  <a:gd name="T16" fmla="*/ 20 w 989"/>
                  <a:gd name="T17" fmla="*/ 81 h 3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89" h="398">
                    <a:moveTo>
                      <a:pt x="20" y="81"/>
                    </a:moveTo>
                    <a:cubicBezTo>
                      <a:pt x="18" y="93"/>
                      <a:pt x="18" y="93"/>
                      <a:pt x="18" y="93"/>
                    </a:cubicBezTo>
                    <a:cubicBezTo>
                      <a:pt x="4" y="167"/>
                      <a:pt x="3" y="169"/>
                      <a:pt x="1" y="211"/>
                    </a:cubicBezTo>
                    <a:cubicBezTo>
                      <a:pt x="0" y="241"/>
                      <a:pt x="0" y="241"/>
                      <a:pt x="0" y="241"/>
                    </a:cubicBezTo>
                    <a:cubicBezTo>
                      <a:pt x="0" y="204"/>
                      <a:pt x="32" y="179"/>
                      <a:pt x="99" y="170"/>
                    </a:cubicBezTo>
                    <a:cubicBezTo>
                      <a:pt x="252" y="152"/>
                      <a:pt x="540" y="229"/>
                      <a:pt x="799" y="350"/>
                    </a:cubicBezTo>
                    <a:cubicBezTo>
                      <a:pt x="894" y="398"/>
                      <a:pt x="989" y="269"/>
                      <a:pt x="873" y="215"/>
                    </a:cubicBezTo>
                    <a:cubicBezTo>
                      <a:pt x="597" y="83"/>
                      <a:pt x="288" y="0"/>
                      <a:pt x="124" y="20"/>
                    </a:cubicBezTo>
                    <a:cubicBezTo>
                      <a:pt x="62" y="28"/>
                      <a:pt x="28" y="49"/>
                      <a:pt x="20" y="81"/>
                    </a:cubicBezTo>
                    <a:close/>
                  </a:path>
                </a:pathLst>
              </a:custGeom>
              <a:solidFill>
                <a:srgbClr val="76AFA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sp>
        <p:nvSpPr>
          <p:cNvPr id="16" name="文本框 210">
            <a:extLst>
              <a:ext uri="{FF2B5EF4-FFF2-40B4-BE49-F238E27FC236}">
                <a16:creationId xmlns:a16="http://schemas.microsoft.com/office/drawing/2014/main" id="{49DD2974-E459-45F2-9FBD-D59F64E2B2B4}"/>
              </a:ext>
            </a:extLst>
          </p:cNvPr>
          <p:cNvSpPr txBox="1"/>
          <p:nvPr/>
        </p:nvSpPr>
        <p:spPr bwMode="auto">
          <a:xfrm>
            <a:off x="8282404" y="413945"/>
            <a:ext cx="2344990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zh-TW" altLang="en-US" sz="3800" b="1" dirty="0">
                <a:latin typeface="微軟正黑體" panose="020B0604030504040204" pitchFamily="34" charset="-120"/>
                <a:ea typeface="微軟正黑體" panose="020B0604030504040204" pitchFamily="34" charset="-120"/>
                <a:sym typeface="微软雅黑" panose="020B0503020204020204" pitchFamily="34" charset="-122"/>
              </a:rPr>
              <a:t>其他收費</a:t>
            </a:r>
            <a:endParaRPr lang="zh-CN" altLang="en-US" sz="3800" b="1" dirty="0">
              <a:latin typeface="微軟正黑體" panose="020B0604030504040204" pitchFamily="34" charset="-120"/>
              <a:ea typeface="微軟正黑體" panose="020B0604030504040204" pitchFamily="34" charset="-120"/>
              <a:sym typeface="微软雅黑" panose="020B0503020204020204" pitchFamily="34" charset="-122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48123">
            <a:off x="10424376" y="169471"/>
            <a:ext cx="1263868" cy="1436796"/>
          </a:xfrm>
          <a:prstGeom prst="rect">
            <a:avLst/>
          </a:prstGeom>
        </p:spPr>
      </p:pic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id="{258EB20C-6859-4B40-8C9F-3A28040E71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8372050"/>
              </p:ext>
            </p:extLst>
          </p:nvPr>
        </p:nvGraphicFramePr>
        <p:xfrm>
          <a:off x="1165493" y="2092118"/>
          <a:ext cx="9861013" cy="38367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67525">
                  <a:extLst>
                    <a:ext uri="{9D8B030D-6E8A-4147-A177-3AD203B41FA5}">
                      <a16:colId xmlns:a16="http://schemas.microsoft.com/office/drawing/2014/main" val="2654266990"/>
                    </a:ext>
                  </a:extLst>
                </a:gridCol>
                <a:gridCol w="4188298">
                  <a:extLst>
                    <a:ext uri="{9D8B030D-6E8A-4147-A177-3AD203B41FA5}">
                      <a16:colId xmlns:a16="http://schemas.microsoft.com/office/drawing/2014/main" val="2132992040"/>
                    </a:ext>
                  </a:extLst>
                </a:gridCol>
                <a:gridCol w="2905190">
                  <a:extLst>
                    <a:ext uri="{9D8B030D-6E8A-4147-A177-3AD203B41FA5}">
                      <a16:colId xmlns:a16="http://schemas.microsoft.com/office/drawing/2014/main" val="2425552839"/>
                    </a:ext>
                  </a:extLst>
                </a:gridCol>
              </a:tblGrid>
              <a:tr h="853379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1" dirty="0"/>
                        <a:t>收費項目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1" dirty="0"/>
                        <a:t>用途及說明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1" dirty="0"/>
                        <a:t>頻率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34866596"/>
                  </a:ext>
                </a:extLst>
              </a:tr>
              <a:tr h="994441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1" dirty="0"/>
                        <a:t>校外教學費用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1" dirty="0"/>
                        <a:t>車資及活動門票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b="1" dirty="0"/>
                        <a:t>1</a:t>
                      </a:r>
                      <a:r>
                        <a:rPr lang="zh-TW" altLang="en-US" sz="2400" b="1" dirty="0"/>
                        <a:t>次</a:t>
                      </a:r>
                      <a:r>
                        <a:rPr lang="en-US" altLang="zh-TW" sz="2400" b="1" dirty="0"/>
                        <a:t>/</a:t>
                      </a:r>
                      <a:r>
                        <a:rPr lang="zh-TW" altLang="en-US" sz="2400" b="1" dirty="0"/>
                        <a:t>學期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90893748"/>
                  </a:ext>
                </a:extLst>
              </a:tr>
              <a:tr h="994441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1" dirty="0"/>
                        <a:t>潔廁</a:t>
                      </a:r>
                      <a:r>
                        <a:rPr lang="en-US" altLang="zh-TW" sz="2400" b="1" dirty="0"/>
                        <a:t>/</a:t>
                      </a:r>
                      <a:r>
                        <a:rPr lang="zh-TW" altLang="en-US" sz="2400" b="1" dirty="0"/>
                        <a:t>保全募款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1" dirty="0"/>
                        <a:t>支付廁所清掃及幼生</a:t>
                      </a:r>
                      <a:endParaRPr lang="en-US" altLang="zh-TW" sz="2400" b="1" dirty="0"/>
                    </a:p>
                    <a:p>
                      <a:pPr algn="ctr"/>
                      <a:r>
                        <a:rPr lang="en-US" altLang="zh-TW" sz="2400" b="1" dirty="0"/>
                        <a:t>/</a:t>
                      </a:r>
                      <a:r>
                        <a:rPr lang="zh-TW" altLang="en-US" sz="2400" b="1" dirty="0"/>
                        <a:t>校園安全維護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b="1" dirty="0"/>
                        <a:t>1</a:t>
                      </a:r>
                      <a:r>
                        <a:rPr lang="zh-TW" altLang="en-US" sz="2400" b="1" dirty="0"/>
                        <a:t>次</a:t>
                      </a:r>
                      <a:r>
                        <a:rPr lang="en-US" altLang="zh-TW" sz="2400" b="1" dirty="0"/>
                        <a:t>/</a:t>
                      </a:r>
                      <a:r>
                        <a:rPr lang="zh-TW" altLang="en-US" sz="2400" b="1" dirty="0"/>
                        <a:t>學期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05168652"/>
                  </a:ext>
                </a:extLst>
              </a:tr>
              <a:tr h="994441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1" dirty="0"/>
                        <a:t>畢業照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1" dirty="0"/>
                        <a:t>拍攝個人學士服</a:t>
                      </a:r>
                      <a:r>
                        <a:rPr lang="en-US" altLang="zh-TW" sz="2400" b="1" dirty="0"/>
                        <a:t>+</a:t>
                      </a:r>
                      <a:r>
                        <a:rPr lang="zh-TW" altLang="en-US" sz="2400" b="1" dirty="0"/>
                        <a:t>團體畢業照</a:t>
                      </a:r>
                      <a:r>
                        <a:rPr lang="en-US" altLang="zh-TW" sz="2400" b="1" dirty="0"/>
                        <a:t>(</a:t>
                      </a:r>
                      <a:r>
                        <a:rPr lang="zh-TW" altLang="en-US" sz="2400" b="1" dirty="0"/>
                        <a:t>無造型禮服照</a:t>
                      </a:r>
                      <a:r>
                        <a:rPr lang="en-US" altLang="zh-TW" sz="2400" b="1" dirty="0"/>
                        <a:t>)</a:t>
                      </a:r>
                      <a:endParaRPr lang="zh-TW" alt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b="1" dirty="0"/>
                        <a:t>1</a:t>
                      </a:r>
                      <a:r>
                        <a:rPr lang="zh-TW" altLang="en-US" sz="2400" b="1" dirty="0"/>
                        <a:t>次</a:t>
                      </a:r>
                      <a:r>
                        <a:rPr lang="en-US" altLang="zh-TW" sz="2400" b="1" dirty="0"/>
                        <a:t>/</a:t>
                      </a:r>
                      <a:r>
                        <a:rPr lang="zh-TW" altLang="en-US" sz="2400" b="1" dirty="0"/>
                        <a:t>學年</a:t>
                      </a:r>
                      <a:endParaRPr lang="en-US" altLang="zh-TW" sz="2400" b="1" dirty="0"/>
                    </a:p>
                    <a:p>
                      <a:pPr algn="ctr"/>
                      <a:r>
                        <a:rPr lang="zh-TW" altLang="en-US" sz="2400" b="1" dirty="0"/>
                        <a:t>以畢業生為主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425698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25244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群組 51">
            <a:extLst>
              <a:ext uri="{FF2B5EF4-FFF2-40B4-BE49-F238E27FC236}">
                <a16:creationId xmlns:a16="http://schemas.microsoft.com/office/drawing/2014/main" id="{E4E5D804-617A-43CE-9173-3B82C21DE64D}"/>
              </a:ext>
            </a:extLst>
          </p:cNvPr>
          <p:cNvGrpSpPr/>
          <p:nvPr/>
        </p:nvGrpSpPr>
        <p:grpSpPr>
          <a:xfrm>
            <a:off x="-883182" y="-883233"/>
            <a:ext cx="4969131" cy="2468144"/>
            <a:chOff x="3828852" y="-885051"/>
            <a:chExt cx="4969131" cy="2468144"/>
          </a:xfrm>
        </p:grpSpPr>
        <p:sp>
          <p:nvSpPr>
            <p:cNvPr id="53" name="Freeform 7">
              <a:extLst>
                <a:ext uri="{FF2B5EF4-FFF2-40B4-BE49-F238E27FC236}">
                  <a16:creationId xmlns:a16="http://schemas.microsoft.com/office/drawing/2014/main" id="{266561D0-5BA1-4CE7-B2D5-536F85375D51}"/>
                </a:ext>
              </a:extLst>
            </p:cNvPr>
            <p:cNvSpPr>
              <a:spLocks/>
            </p:cNvSpPr>
            <p:nvPr/>
          </p:nvSpPr>
          <p:spPr bwMode="auto">
            <a:xfrm rot="382501">
              <a:off x="4038334" y="327734"/>
              <a:ext cx="2610238" cy="845895"/>
            </a:xfrm>
            <a:custGeom>
              <a:avLst/>
              <a:gdLst>
                <a:gd name="T0" fmla="*/ 18 w 550"/>
                <a:gd name="T1" fmla="*/ 94 h 239"/>
                <a:gd name="T2" fmla="*/ 34 w 550"/>
                <a:gd name="T3" fmla="*/ 132 h 239"/>
                <a:gd name="T4" fmla="*/ 95 w 550"/>
                <a:gd name="T5" fmla="*/ 238 h 239"/>
                <a:gd name="T6" fmla="*/ 141 w 550"/>
                <a:gd name="T7" fmla="*/ 151 h 239"/>
                <a:gd name="T8" fmla="*/ 444 w 550"/>
                <a:gd name="T9" fmla="*/ 207 h 239"/>
                <a:gd name="T10" fmla="*/ 466 w 550"/>
                <a:gd name="T11" fmla="*/ 79 h 239"/>
                <a:gd name="T12" fmla="*/ 92 w 550"/>
                <a:gd name="T13" fmla="*/ 11 h 239"/>
                <a:gd name="T14" fmla="*/ 18 w 550"/>
                <a:gd name="T15" fmla="*/ 94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0" h="239">
                  <a:moveTo>
                    <a:pt x="18" y="94"/>
                  </a:moveTo>
                  <a:cubicBezTo>
                    <a:pt x="34" y="132"/>
                    <a:pt x="34" y="132"/>
                    <a:pt x="34" y="132"/>
                  </a:cubicBezTo>
                  <a:cubicBezTo>
                    <a:pt x="63" y="188"/>
                    <a:pt x="66" y="195"/>
                    <a:pt x="95" y="238"/>
                  </a:cubicBezTo>
                  <a:cubicBezTo>
                    <a:pt x="63" y="192"/>
                    <a:pt x="76" y="158"/>
                    <a:pt x="141" y="151"/>
                  </a:cubicBezTo>
                  <a:cubicBezTo>
                    <a:pt x="211" y="142"/>
                    <a:pt x="325" y="165"/>
                    <a:pt x="444" y="207"/>
                  </a:cubicBezTo>
                  <a:cubicBezTo>
                    <a:pt x="518" y="239"/>
                    <a:pt x="550" y="114"/>
                    <a:pt x="466" y="79"/>
                  </a:cubicBezTo>
                  <a:cubicBezTo>
                    <a:pt x="318" y="28"/>
                    <a:pt x="178" y="0"/>
                    <a:pt x="92" y="11"/>
                  </a:cubicBezTo>
                  <a:cubicBezTo>
                    <a:pt x="23" y="19"/>
                    <a:pt x="0" y="50"/>
                    <a:pt x="18" y="94"/>
                  </a:cubicBezTo>
                  <a:close/>
                </a:path>
              </a:pathLst>
            </a:custGeom>
            <a:solidFill>
              <a:srgbClr val="FFC53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grpSp>
          <p:nvGrpSpPr>
            <p:cNvPr id="54" name="群組 53">
              <a:extLst>
                <a:ext uri="{FF2B5EF4-FFF2-40B4-BE49-F238E27FC236}">
                  <a16:creationId xmlns:a16="http://schemas.microsoft.com/office/drawing/2014/main" id="{B71D45C7-27FD-4532-B9EB-C5BB19EA9A79}"/>
                </a:ext>
              </a:extLst>
            </p:cNvPr>
            <p:cNvGrpSpPr/>
            <p:nvPr/>
          </p:nvGrpSpPr>
          <p:grpSpPr>
            <a:xfrm>
              <a:off x="3828852" y="-885051"/>
              <a:ext cx="4969131" cy="2468144"/>
              <a:chOff x="3828852" y="-885051"/>
              <a:chExt cx="4969131" cy="2468144"/>
            </a:xfrm>
          </p:grpSpPr>
          <p:sp>
            <p:nvSpPr>
              <p:cNvPr id="66" name="Freeform 6">
                <a:extLst>
                  <a:ext uri="{FF2B5EF4-FFF2-40B4-BE49-F238E27FC236}">
                    <a16:creationId xmlns:a16="http://schemas.microsoft.com/office/drawing/2014/main" id="{F39AC356-6F04-469F-9627-3457699D4D44}"/>
                  </a:ext>
                </a:extLst>
              </p:cNvPr>
              <p:cNvSpPr>
                <a:spLocks/>
              </p:cNvSpPr>
              <p:nvPr/>
            </p:nvSpPr>
            <p:spPr bwMode="auto">
              <a:xfrm rot="382501">
                <a:off x="4501167" y="1009467"/>
                <a:ext cx="1565830" cy="573626"/>
              </a:xfrm>
              <a:custGeom>
                <a:avLst/>
                <a:gdLst>
                  <a:gd name="T0" fmla="*/ 72 w 330"/>
                  <a:gd name="T1" fmla="*/ 3 h 162"/>
                  <a:gd name="T2" fmla="*/ 175 w 330"/>
                  <a:gd name="T3" fmla="*/ 9 h 162"/>
                  <a:gd name="T4" fmla="*/ 220 w 330"/>
                  <a:gd name="T5" fmla="*/ 128 h 162"/>
                  <a:gd name="T6" fmla="*/ 102 w 330"/>
                  <a:gd name="T7" fmla="*/ 162 h 162"/>
                  <a:gd name="T8" fmla="*/ 102 w 330"/>
                  <a:gd name="T9" fmla="*/ 162 h 162"/>
                  <a:gd name="T10" fmla="*/ 40 w 330"/>
                  <a:gd name="T11" fmla="*/ 96 h 162"/>
                  <a:gd name="T12" fmla="*/ 72 w 330"/>
                  <a:gd name="T13" fmla="*/ 3 h 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0" h="162">
                    <a:moveTo>
                      <a:pt x="72" y="3"/>
                    </a:moveTo>
                    <a:cubicBezTo>
                      <a:pt x="100" y="0"/>
                      <a:pt x="135" y="2"/>
                      <a:pt x="175" y="9"/>
                    </a:cubicBezTo>
                    <a:cubicBezTo>
                      <a:pt x="281" y="20"/>
                      <a:pt x="330" y="146"/>
                      <a:pt x="220" y="128"/>
                    </a:cubicBezTo>
                    <a:cubicBezTo>
                      <a:pt x="194" y="124"/>
                      <a:pt x="53" y="110"/>
                      <a:pt x="102" y="162"/>
                    </a:cubicBezTo>
                    <a:cubicBezTo>
                      <a:pt x="102" y="162"/>
                      <a:pt x="102" y="162"/>
                      <a:pt x="102" y="162"/>
                    </a:cubicBezTo>
                    <a:cubicBezTo>
                      <a:pt x="102" y="162"/>
                      <a:pt x="54" y="112"/>
                      <a:pt x="40" y="96"/>
                    </a:cubicBezTo>
                    <a:cubicBezTo>
                      <a:pt x="0" y="47"/>
                      <a:pt x="8" y="11"/>
                      <a:pt x="72" y="3"/>
                    </a:cubicBezTo>
                    <a:close/>
                  </a:path>
                </a:pathLst>
              </a:custGeom>
              <a:solidFill>
                <a:srgbClr val="FF7C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7" name="Freeform 8">
                <a:extLst>
                  <a:ext uri="{FF2B5EF4-FFF2-40B4-BE49-F238E27FC236}">
                    <a16:creationId xmlns:a16="http://schemas.microsoft.com/office/drawing/2014/main" id="{2BD3C013-F14E-4EA8-96D1-333010CBD756}"/>
                  </a:ext>
                </a:extLst>
              </p:cNvPr>
              <p:cNvSpPr>
                <a:spLocks/>
              </p:cNvSpPr>
              <p:nvPr/>
            </p:nvSpPr>
            <p:spPr bwMode="auto">
              <a:xfrm rot="382501">
                <a:off x="3828852" y="-276872"/>
                <a:ext cx="4969131" cy="1648738"/>
              </a:xfrm>
              <a:custGeom>
                <a:avLst/>
                <a:gdLst>
                  <a:gd name="T0" fmla="*/ 3 w 1047"/>
                  <a:gd name="T1" fmla="*/ 95 h 466"/>
                  <a:gd name="T2" fmla="*/ 6 w 1047"/>
                  <a:gd name="T3" fmla="*/ 130 h 466"/>
                  <a:gd name="T4" fmla="*/ 27 w 1047"/>
                  <a:gd name="T5" fmla="*/ 245 h 466"/>
                  <a:gd name="T6" fmla="*/ 29 w 1047"/>
                  <a:gd name="T7" fmla="*/ 252 h 466"/>
                  <a:gd name="T8" fmla="*/ 112 w 1047"/>
                  <a:gd name="T9" fmla="*/ 172 h 466"/>
                  <a:gd name="T10" fmla="*/ 852 w 1047"/>
                  <a:gd name="T11" fmla="*/ 398 h 466"/>
                  <a:gd name="T12" fmla="*/ 941 w 1047"/>
                  <a:gd name="T13" fmla="*/ 282 h 466"/>
                  <a:gd name="T14" fmla="*/ 99 w 1047"/>
                  <a:gd name="T15" fmla="*/ 22 h 466"/>
                  <a:gd name="T16" fmla="*/ 3 w 1047"/>
                  <a:gd name="T17" fmla="*/ 95 h 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47" h="466">
                    <a:moveTo>
                      <a:pt x="3" y="95"/>
                    </a:moveTo>
                    <a:cubicBezTo>
                      <a:pt x="6" y="130"/>
                      <a:pt x="6" y="130"/>
                      <a:pt x="6" y="130"/>
                    </a:cubicBezTo>
                    <a:cubicBezTo>
                      <a:pt x="16" y="201"/>
                      <a:pt x="16" y="204"/>
                      <a:pt x="27" y="245"/>
                    </a:cubicBezTo>
                    <a:cubicBezTo>
                      <a:pt x="29" y="252"/>
                      <a:pt x="29" y="252"/>
                      <a:pt x="29" y="252"/>
                    </a:cubicBezTo>
                    <a:cubicBezTo>
                      <a:pt x="17" y="210"/>
                      <a:pt x="43" y="180"/>
                      <a:pt x="112" y="172"/>
                    </a:cubicBezTo>
                    <a:cubicBezTo>
                      <a:pt x="272" y="152"/>
                      <a:pt x="602" y="252"/>
                      <a:pt x="852" y="398"/>
                    </a:cubicBezTo>
                    <a:cubicBezTo>
                      <a:pt x="950" y="466"/>
                      <a:pt x="1047" y="334"/>
                      <a:pt x="941" y="282"/>
                    </a:cubicBezTo>
                    <a:cubicBezTo>
                      <a:pt x="658" y="116"/>
                      <a:pt x="281" y="0"/>
                      <a:pt x="99" y="22"/>
                    </a:cubicBezTo>
                    <a:cubicBezTo>
                      <a:pt x="32" y="30"/>
                      <a:pt x="0" y="57"/>
                      <a:pt x="3" y="95"/>
                    </a:cubicBezTo>
                    <a:close/>
                  </a:path>
                </a:pathLst>
              </a:custGeom>
              <a:solidFill>
                <a:srgbClr val="66CCF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8" name="Freeform 9">
                <a:extLst>
                  <a:ext uri="{FF2B5EF4-FFF2-40B4-BE49-F238E27FC236}">
                    <a16:creationId xmlns:a16="http://schemas.microsoft.com/office/drawing/2014/main" id="{CDD47547-07BD-476E-B7CF-392DDF606CE4}"/>
                  </a:ext>
                </a:extLst>
              </p:cNvPr>
              <p:cNvSpPr>
                <a:spLocks/>
              </p:cNvSpPr>
              <p:nvPr/>
            </p:nvSpPr>
            <p:spPr bwMode="auto">
              <a:xfrm rot="400657">
                <a:off x="4398828" y="-885051"/>
                <a:ext cx="4389946" cy="1431183"/>
              </a:xfrm>
              <a:custGeom>
                <a:avLst/>
                <a:gdLst>
                  <a:gd name="T0" fmla="*/ 20 w 989"/>
                  <a:gd name="T1" fmla="*/ 81 h 398"/>
                  <a:gd name="T2" fmla="*/ 18 w 989"/>
                  <a:gd name="T3" fmla="*/ 93 h 398"/>
                  <a:gd name="T4" fmla="*/ 1 w 989"/>
                  <a:gd name="T5" fmla="*/ 211 h 398"/>
                  <a:gd name="T6" fmla="*/ 0 w 989"/>
                  <a:gd name="T7" fmla="*/ 241 h 398"/>
                  <a:gd name="T8" fmla="*/ 99 w 989"/>
                  <a:gd name="T9" fmla="*/ 170 h 398"/>
                  <a:gd name="T10" fmla="*/ 799 w 989"/>
                  <a:gd name="T11" fmla="*/ 350 h 398"/>
                  <a:gd name="T12" fmla="*/ 873 w 989"/>
                  <a:gd name="T13" fmla="*/ 215 h 398"/>
                  <a:gd name="T14" fmla="*/ 124 w 989"/>
                  <a:gd name="T15" fmla="*/ 20 h 398"/>
                  <a:gd name="T16" fmla="*/ 20 w 989"/>
                  <a:gd name="T17" fmla="*/ 81 h 3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89" h="398">
                    <a:moveTo>
                      <a:pt x="20" y="81"/>
                    </a:moveTo>
                    <a:cubicBezTo>
                      <a:pt x="18" y="93"/>
                      <a:pt x="18" y="93"/>
                      <a:pt x="18" y="93"/>
                    </a:cubicBezTo>
                    <a:cubicBezTo>
                      <a:pt x="4" y="167"/>
                      <a:pt x="3" y="169"/>
                      <a:pt x="1" y="211"/>
                    </a:cubicBezTo>
                    <a:cubicBezTo>
                      <a:pt x="0" y="241"/>
                      <a:pt x="0" y="241"/>
                      <a:pt x="0" y="241"/>
                    </a:cubicBezTo>
                    <a:cubicBezTo>
                      <a:pt x="0" y="204"/>
                      <a:pt x="32" y="179"/>
                      <a:pt x="99" y="170"/>
                    </a:cubicBezTo>
                    <a:cubicBezTo>
                      <a:pt x="252" y="152"/>
                      <a:pt x="540" y="229"/>
                      <a:pt x="799" y="350"/>
                    </a:cubicBezTo>
                    <a:cubicBezTo>
                      <a:pt x="894" y="398"/>
                      <a:pt x="989" y="269"/>
                      <a:pt x="873" y="215"/>
                    </a:cubicBezTo>
                    <a:cubicBezTo>
                      <a:pt x="597" y="83"/>
                      <a:pt x="288" y="0"/>
                      <a:pt x="124" y="20"/>
                    </a:cubicBezTo>
                    <a:cubicBezTo>
                      <a:pt x="62" y="28"/>
                      <a:pt x="28" y="49"/>
                      <a:pt x="20" y="81"/>
                    </a:cubicBezTo>
                    <a:close/>
                  </a:path>
                </a:pathLst>
              </a:custGeom>
              <a:solidFill>
                <a:srgbClr val="76AFA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sp>
        <p:nvSpPr>
          <p:cNvPr id="16" name="文本框 210">
            <a:extLst>
              <a:ext uri="{FF2B5EF4-FFF2-40B4-BE49-F238E27FC236}">
                <a16:creationId xmlns:a16="http://schemas.microsoft.com/office/drawing/2014/main" id="{49DD2974-E459-45F2-9FBD-D59F64E2B2B4}"/>
              </a:ext>
            </a:extLst>
          </p:cNvPr>
          <p:cNvSpPr txBox="1"/>
          <p:nvPr/>
        </p:nvSpPr>
        <p:spPr bwMode="auto">
          <a:xfrm>
            <a:off x="3189088" y="559784"/>
            <a:ext cx="8348160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3800" b="1" dirty="0">
                <a:latin typeface="微軟正黑體" panose="020B0604030504040204" pitchFamily="34" charset="-120"/>
                <a:ea typeface="微軟正黑體" panose="020B0604030504040204" pitchFamily="34" charset="-120"/>
                <a:sym typeface="微软雅黑" panose="020B0503020204020204" pitchFamily="34" charset="-122"/>
              </a:rPr>
              <a:t>關於收費及繳費方式</a:t>
            </a:r>
            <a:endParaRPr lang="zh-CN" altLang="en-US" sz="3800" b="1" dirty="0">
              <a:latin typeface="微軟正黑體" panose="020B0604030504040204" pitchFamily="34" charset="-120"/>
              <a:ea typeface="微軟正黑體" panose="020B0604030504040204" pitchFamily="34" charset="-120"/>
              <a:sym typeface="微软雅黑" panose="020B0503020204020204" pitchFamily="34" charset="-122"/>
            </a:endParaRPr>
          </a:p>
        </p:txBody>
      </p:sp>
      <p:sp>
        <p:nvSpPr>
          <p:cNvPr id="18" name="文本框 210">
            <a:extLst>
              <a:ext uri="{FF2B5EF4-FFF2-40B4-BE49-F238E27FC236}">
                <a16:creationId xmlns:a16="http://schemas.microsoft.com/office/drawing/2014/main" id="{7C8945BC-65E1-40CE-B760-F06A6682E7F1}"/>
              </a:ext>
            </a:extLst>
          </p:cNvPr>
          <p:cNvSpPr txBox="1"/>
          <p:nvPr/>
        </p:nvSpPr>
        <p:spPr bwMode="auto">
          <a:xfrm>
            <a:off x="278233" y="1346769"/>
            <a:ext cx="11456299" cy="46690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eaLnBrk="1" fontAlgn="auto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n"/>
              <a:defRPr/>
            </a:pPr>
            <a:r>
              <a:rPr lang="zh-TW" altLang="en-US" sz="3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微软雅黑" panose="020B0503020204020204" pitchFamily="34" charset="-122"/>
              </a:rPr>
              <a:t>學費採一次一學期</a:t>
            </a:r>
            <a:r>
              <a:rPr lang="en-US" altLang="zh-TW" sz="3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微软雅黑" panose="020B0503020204020204" pitchFamily="34" charset="-122"/>
              </a:rPr>
              <a:t>(4.5</a:t>
            </a:r>
            <a:r>
              <a:rPr lang="zh-TW" altLang="en-US" sz="3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微软雅黑" panose="020B0503020204020204" pitchFamily="34" charset="-122"/>
              </a:rPr>
              <a:t>個月</a:t>
            </a:r>
            <a:r>
              <a:rPr lang="en-US" altLang="zh-TW" sz="3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微软雅黑" panose="020B0503020204020204" pitchFamily="34" charset="-122"/>
              </a:rPr>
              <a:t>)</a:t>
            </a:r>
            <a:r>
              <a:rPr lang="zh-TW" altLang="en-US" sz="3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微软雅黑" panose="020B0503020204020204" pitchFamily="34" charset="-122"/>
              </a:rPr>
              <a:t>收費，需持學校印製繳費三聯單至規定繳費機構、超商或線上繳款。</a:t>
            </a:r>
            <a:endParaRPr lang="en-US" altLang="zh-TW" sz="3000" b="1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微软雅黑" panose="020B0503020204020204" pitchFamily="34" charset="-122"/>
            </a:endParaRPr>
          </a:p>
          <a:p>
            <a:pPr marL="457200" indent="-457200" eaLnBrk="1" fontAlgn="auto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endParaRPr lang="en-US" altLang="zh-TW" sz="3000" b="1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微软雅黑" panose="020B0503020204020204" pitchFamily="34" charset="-122"/>
            </a:endParaRPr>
          </a:p>
          <a:p>
            <a:pPr marL="457200" indent="-457200" eaLnBrk="1" fontAlgn="auto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n"/>
              <a:defRPr/>
            </a:pPr>
            <a:r>
              <a:rPr lang="zh-TW" altLang="en-US" sz="3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微软雅黑" panose="020B0503020204020204" pitchFamily="34" charset="-122"/>
              </a:rPr>
              <a:t>學期中課後留園</a:t>
            </a:r>
            <a:r>
              <a:rPr lang="en-US" altLang="zh-TW" sz="3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微软雅黑" panose="020B0503020204020204" pitchFamily="34" charset="-122"/>
              </a:rPr>
              <a:t>(16:00</a:t>
            </a:r>
            <a:r>
              <a:rPr lang="zh-TW" altLang="en-US" sz="3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微软雅黑" panose="020B0503020204020204" pitchFamily="34" charset="-122"/>
              </a:rPr>
              <a:t>～</a:t>
            </a:r>
            <a:r>
              <a:rPr lang="en-US" altLang="zh-TW" sz="3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微软雅黑" panose="020B0503020204020204" pitchFamily="34" charset="-122"/>
              </a:rPr>
              <a:t>18:30)</a:t>
            </a:r>
            <a:r>
              <a:rPr lang="zh-TW" altLang="en-US" sz="3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微软雅黑" panose="020B0503020204020204" pitchFamily="34" charset="-122"/>
              </a:rPr>
              <a:t>，收費方式依據教育局規定</a:t>
            </a:r>
            <a:r>
              <a:rPr lang="en-US" altLang="zh-TW" sz="3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微软雅黑" panose="020B0503020204020204" pitchFamily="34" charset="-122"/>
              </a:rPr>
              <a:t>(16:00-18:00</a:t>
            </a:r>
            <a:r>
              <a:rPr lang="zh-TW" altLang="en-US" sz="3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微软雅黑" panose="020B0503020204020204" pitchFamily="34" charset="-122"/>
              </a:rPr>
              <a:t>收取</a:t>
            </a:r>
            <a:r>
              <a:rPr lang="en-US" altLang="zh-TW" sz="3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微软雅黑" panose="020B0503020204020204" pitchFamily="34" charset="-122"/>
              </a:rPr>
              <a:t>70</a:t>
            </a:r>
            <a:r>
              <a:rPr lang="zh-TW" altLang="en-US" sz="3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微软雅黑" panose="020B0503020204020204" pitchFamily="34" charset="-122"/>
              </a:rPr>
              <a:t>元</a:t>
            </a:r>
            <a:r>
              <a:rPr lang="en-US" altLang="zh-TW" sz="3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微软雅黑" panose="020B0503020204020204" pitchFamily="34" charset="-122"/>
              </a:rPr>
              <a:t>/</a:t>
            </a:r>
            <a:r>
              <a:rPr lang="zh-TW" altLang="en-US" sz="3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微软雅黑" panose="020B0503020204020204" pitchFamily="34" charset="-122"/>
              </a:rPr>
              <a:t>天，</a:t>
            </a:r>
            <a:r>
              <a:rPr lang="en-US" altLang="zh-TW" sz="3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微软雅黑" panose="020B0503020204020204" pitchFamily="34" charset="-122"/>
              </a:rPr>
              <a:t>18:00-18:30</a:t>
            </a:r>
            <a:r>
              <a:rPr lang="zh-TW" altLang="en-US" sz="3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微软雅黑" panose="020B0503020204020204" pitchFamily="34" charset="-122"/>
              </a:rPr>
              <a:t>收</a:t>
            </a:r>
            <a:r>
              <a:rPr lang="en-US" altLang="zh-TW" sz="3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微软雅黑" panose="020B0503020204020204" pitchFamily="34" charset="-122"/>
              </a:rPr>
              <a:t>20</a:t>
            </a:r>
            <a:r>
              <a:rPr lang="zh-TW" altLang="en-US" sz="3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微软雅黑" panose="020B0503020204020204" pitchFamily="34" charset="-122"/>
              </a:rPr>
              <a:t>元</a:t>
            </a:r>
            <a:r>
              <a:rPr lang="en-US" altLang="zh-TW" sz="3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微软雅黑" panose="020B0503020204020204" pitchFamily="34" charset="-122"/>
              </a:rPr>
              <a:t>/</a:t>
            </a:r>
            <a:r>
              <a:rPr lang="zh-TW" altLang="en-US" sz="3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微软雅黑" panose="020B0503020204020204" pitchFamily="34" charset="-122"/>
              </a:rPr>
              <a:t>天</a:t>
            </a:r>
            <a:r>
              <a:rPr lang="en-US" altLang="zh-TW" sz="3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微软雅黑" panose="020B0503020204020204" pitchFamily="34" charset="-122"/>
              </a:rPr>
              <a:t>)</a:t>
            </a:r>
            <a:r>
              <a:rPr lang="zh-TW" altLang="en-US" sz="3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微软雅黑" panose="020B0503020204020204" pitchFamily="34" charset="-122"/>
              </a:rPr>
              <a:t>，採整學期計算收費，費用約為</a:t>
            </a:r>
            <a:r>
              <a:rPr lang="en-US" altLang="zh-TW" sz="3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微软雅黑" panose="020B0503020204020204" pitchFamily="34" charset="-122"/>
              </a:rPr>
              <a:t>6000~8500</a:t>
            </a:r>
            <a:r>
              <a:rPr lang="zh-TW" altLang="en-US" sz="3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微软雅黑" panose="020B0503020204020204" pitchFamily="34" charset="-122"/>
              </a:rPr>
              <a:t>元左右</a:t>
            </a:r>
            <a:r>
              <a:rPr lang="en-US" altLang="zh-TW" sz="3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微软雅黑" panose="020B0503020204020204" pitchFamily="34" charset="-122"/>
              </a:rPr>
              <a:t>(</a:t>
            </a:r>
            <a:r>
              <a:rPr lang="zh-TW" altLang="en-US" sz="3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微软雅黑" panose="020B0503020204020204" pitchFamily="34" charset="-122"/>
              </a:rPr>
              <a:t>依學期上課日數而異</a:t>
            </a:r>
            <a:r>
              <a:rPr lang="en-US" altLang="zh-TW" sz="3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微软雅黑" panose="020B0503020204020204" pitchFamily="34" charset="-122"/>
              </a:rPr>
              <a:t>)</a:t>
            </a:r>
            <a:r>
              <a:rPr lang="zh-TW" altLang="en-US" sz="3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微软雅黑" panose="020B0503020204020204" pitchFamily="34" charset="-122"/>
              </a:rPr>
              <a:t>。</a:t>
            </a:r>
            <a:endParaRPr lang="en-US" altLang="zh-TW" sz="3000" b="1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微软雅黑" panose="020B0503020204020204" pitchFamily="34" charset="-122"/>
            </a:endParaRPr>
          </a:p>
          <a:p>
            <a:pPr marL="457200" indent="-457200" eaLnBrk="1" fontAlgn="auto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endParaRPr lang="en-US" altLang="zh-CN" sz="3000" b="1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微软雅黑" panose="020B0503020204020204" pitchFamily="34" charset="-122"/>
            </a:endParaRPr>
          </a:p>
          <a:p>
            <a:pPr marL="457200" indent="-457200" eaLnBrk="1" fontAlgn="auto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n"/>
              <a:defRPr/>
            </a:pPr>
            <a:r>
              <a:rPr lang="zh-TW" altLang="en-US" sz="3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微软雅黑" panose="020B0503020204020204" pitchFamily="34" charset="-122"/>
              </a:rPr>
              <a:t>寒暑假及課後留園活動，每月以</a:t>
            </a:r>
            <a:r>
              <a:rPr lang="en-US" altLang="zh-TW" sz="3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微软雅黑" panose="020B0503020204020204" pitchFamily="34" charset="-122"/>
              </a:rPr>
              <a:t>2000</a:t>
            </a:r>
            <a:r>
              <a:rPr lang="zh-TW" altLang="en-US" sz="3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微软雅黑" panose="020B0503020204020204" pitchFamily="34" charset="-122"/>
              </a:rPr>
              <a:t>元計算</a:t>
            </a:r>
            <a:r>
              <a:rPr lang="en-US" altLang="zh-TW" sz="3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微软雅黑" panose="020B0503020204020204" pitchFamily="34" charset="-122"/>
              </a:rPr>
              <a:t>(</a:t>
            </a:r>
            <a:r>
              <a:rPr lang="zh-TW" altLang="en-US" sz="3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微软雅黑" panose="020B0503020204020204" pitchFamily="34" charset="-122"/>
              </a:rPr>
              <a:t>全日</a:t>
            </a:r>
            <a:r>
              <a:rPr lang="en-US" altLang="zh-TW" sz="3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微软雅黑" panose="020B0503020204020204" pitchFamily="34" charset="-122"/>
              </a:rPr>
              <a:t>)</a:t>
            </a:r>
            <a:r>
              <a:rPr lang="zh-TW" altLang="en-US" sz="3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微软雅黑" panose="020B0503020204020204" pitchFamily="34" charset="-122"/>
              </a:rPr>
              <a:t>，大班生只可參加</a:t>
            </a:r>
            <a:r>
              <a:rPr lang="en-US" altLang="zh-TW" sz="3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微软雅黑" panose="020B0503020204020204" pitchFamily="34" charset="-122"/>
              </a:rPr>
              <a:t>7</a:t>
            </a:r>
            <a:r>
              <a:rPr lang="zh-TW" altLang="en-US" sz="3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微软雅黑" panose="020B0503020204020204" pitchFamily="34" charset="-122"/>
              </a:rPr>
              <a:t>月份</a:t>
            </a:r>
            <a:r>
              <a:rPr lang="en-US" altLang="zh-TW" sz="3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微软雅黑" panose="020B0503020204020204" pitchFamily="34" charset="-122"/>
              </a:rPr>
              <a:t>(</a:t>
            </a:r>
            <a:r>
              <a:rPr lang="zh-TW" altLang="en-US" sz="3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微软雅黑" panose="020B0503020204020204" pitchFamily="34" charset="-122"/>
              </a:rPr>
              <a:t>暑假</a:t>
            </a:r>
            <a:r>
              <a:rPr lang="en-US" altLang="zh-TW" sz="3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微软雅黑" panose="020B0503020204020204" pitchFamily="34" charset="-122"/>
              </a:rPr>
              <a:t>)</a:t>
            </a:r>
            <a:r>
              <a:rPr lang="zh-TW" altLang="en-US" sz="3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微软雅黑" panose="020B0503020204020204" pitchFamily="34" charset="-122"/>
              </a:rPr>
              <a:t>，新生只能參加</a:t>
            </a:r>
            <a:r>
              <a:rPr lang="en-US" altLang="zh-TW" sz="3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微软雅黑" panose="020B0503020204020204" pitchFamily="34" charset="-122"/>
              </a:rPr>
              <a:t>8</a:t>
            </a:r>
            <a:r>
              <a:rPr lang="zh-TW" altLang="en-US" sz="3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微软雅黑" panose="020B0503020204020204" pitchFamily="34" charset="-122"/>
              </a:rPr>
              <a:t>月份。</a:t>
            </a:r>
            <a:endParaRPr lang="en-US" altLang="zh-CN" sz="3000" b="1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29315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群組 6">
            <a:extLst>
              <a:ext uri="{FF2B5EF4-FFF2-40B4-BE49-F238E27FC236}">
                <a16:creationId xmlns:a16="http://schemas.microsoft.com/office/drawing/2014/main" id="{3C59DBDD-D36B-449C-A99B-12BDC6C52B82}"/>
              </a:ext>
            </a:extLst>
          </p:cNvPr>
          <p:cNvGrpSpPr/>
          <p:nvPr/>
        </p:nvGrpSpPr>
        <p:grpSpPr>
          <a:xfrm flipH="1">
            <a:off x="8335534" y="-666408"/>
            <a:ext cx="4969131" cy="2468144"/>
            <a:chOff x="3828852" y="-885051"/>
            <a:chExt cx="4969131" cy="2468144"/>
          </a:xfrm>
        </p:grpSpPr>
        <p:sp>
          <p:nvSpPr>
            <p:cNvPr id="67" name="Freeform 7">
              <a:extLst>
                <a:ext uri="{FF2B5EF4-FFF2-40B4-BE49-F238E27FC236}">
                  <a16:creationId xmlns:a16="http://schemas.microsoft.com/office/drawing/2014/main" id="{22788025-CF7C-4649-B275-B15818644D40}"/>
                </a:ext>
              </a:extLst>
            </p:cNvPr>
            <p:cNvSpPr>
              <a:spLocks/>
            </p:cNvSpPr>
            <p:nvPr/>
          </p:nvSpPr>
          <p:spPr bwMode="auto">
            <a:xfrm rot="382501">
              <a:off x="4038334" y="327734"/>
              <a:ext cx="2610238" cy="845895"/>
            </a:xfrm>
            <a:custGeom>
              <a:avLst/>
              <a:gdLst>
                <a:gd name="T0" fmla="*/ 18 w 550"/>
                <a:gd name="T1" fmla="*/ 94 h 239"/>
                <a:gd name="T2" fmla="*/ 34 w 550"/>
                <a:gd name="T3" fmla="*/ 132 h 239"/>
                <a:gd name="T4" fmla="*/ 95 w 550"/>
                <a:gd name="T5" fmla="*/ 238 h 239"/>
                <a:gd name="T6" fmla="*/ 141 w 550"/>
                <a:gd name="T7" fmla="*/ 151 h 239"/>
                <a:gd name="T8" fmla="*/ 444 w 550"/>
                <a:gd name="T9" fmla="*/ 207 h 239"/>
                <a:gd name="T10" fmla="*/ 466 w 550"/>
                <a:gd name="T11" fmla="*/ 79 h 239"/>
                <a:gd name="T12" fmla="*/ 92 w 550"/>
                <a:gd name="T13" fmla="*/ 11 h 239"/>
                <a:gd name="T14" fmla="*/ 18 w 550"/>
                <a:gd name="T15" fmla="*/ 94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0" h="239">
                  <a:moveTo>
                    <a:pt x="18" y="94"/>
                  </a:moveTo>
                  <a:cubicBezTo>
                    <a:pt x="34" y="132"/>
                    <a:pt x="34" y="132"/>
                    <a:pt x="34" y="132"/>
                  </a:cubicBezTo>
                  <a:cubicBezTo>
                    <a:pt x="63" y="188"/>
                    <a:pt x="66" y="195"/>
                    <a:pt x="95" y="238"/>
                  </a:cubicBezTo>
                  <a:cubicBezTo>
                    <a:pt x="63" y="192"/>
                    <a:pt x="76" y="158"/>
                    <a:pt x="141" y="151"/>
                  </a:cubicBezTo>
                  <a:cubicBezTo>
                    <a:pt x="211" y="142"/>
                    <a:pt x="325" y="165"/>
                    <a:pt x="444" y="207"/>
                  </a:cubicBezTo>
                  <a:cubicBezTo>
                    <a:pt x="518" y="239"/>
                    <a:pt x="550" y="114"/>
                    <a:pt x="466" y="79"/>
                  </a:cubicBezTo>
                  <a:cubicBezTo>
                    <a:pt x="318" y="28"/>
                    <a:pt x="178" y="0"/>
                    <a:pt x="92" y="11"/>
                  </a:cubicBezTo>
                  <a:cubicBezTo>
                    <a:pt x="23" y="19"/>
                    <a:pt x="0" y="50"/>
                    <a:pt x="18" y="94"/>
                  </a:cubicBezTo>
                  <a:close/>
                </a:path>
              </a:pathLst>
            </a:custGeom>
            <a:solidFill>
              <a:srgbClr val="FFC53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grpSp>
          <p:nvGrpSpPr>
            <p:cNvPr id="2" name="群組 1">
              <a:extLst>
                <a:ext uri="{FF2B5EF4-FFF2-40B4-BE49-F238E27FC236}">
                  <a16:creationId xmlns:a16="http://schemas.microsoft.com/office/drawing/2014/main" id="{B5A3B21E-1DDC-4D1B-A665-DEABB3BEBCCC}"/>
                </a:ext>
              </a:extLst>
            </p:cNvPr>
            <p:cNvGrpSpPr/>
            <p:nvPr/>
          </p:nvGrpSpPr>
          <p:grpSpPr>
            <a:xfrm>
              <a:off x="3828852" y="-885051"/>
              <a:ext cx="4969131" cy="2468144"/>
              <a:chOff x="3828852" y="-885051"/>
              <a:chExt cx="4969131" cy="2468144"/>
            </a:xfrm>
          </p:grpSpPr>
          <p:sp>
            <p:nvSpPr>
              <p:cNvPr id="66" name="Freeform 6">
                <a:extLst>
                  <a:ext uri="{FF2B5EF4-FFF2-40B4-BE49-F238E27FC236}">
                    <a16:creationId xmlns:a16="http://schemas.microsoft.com/office/drawing/2014/main" id="{F936F5BB-7198-49B4-BB72-B7D17E237E7F}"/>
                  </a:ext>
                </a:extLst>
              </p:cNvPr>
              <p:cNvSpPr>
                <a:spLocks/>
              </p:cNvSpPr>
              <p:nvPr/>
            </p:nvSpPr>
            <p:spPr bwMode="auto">
              <a:xfrm rot="382501">
                <a:off x="4501167" y="1009467"/>
                <a:ext cx="1565830" cy="573626"/>
              </a:xfrm>
              <a:custGeom>
                <a:avLst/>
                <a:gdLst>
                  <a:gd name="T0" fmla="*/ 72 w 330"/>
                  <a:gd name="T1" fmla="*/ 3 h 162"/>
                  <a:gd name="T2" fmla="*/ 175 w 330"/>
                  <a:gd name="T3" fmla="*/ 9 h 162"/>
                  <a:gd name="T4" fmla="*/ 220 w 330"/>
                  <a:gd name="T5" fmla="*/ 128 h 162"/>
                  <a:gd name="T6" fmla="*/ 102 w 330"/>
                  <a:gd name="T7" fmla="*/ 162 h 162"/>
                  <a:gd name="T8" fmla="*/ 102 w 330"/>
                  <a:gd name="T9" fmla="*/ 162 h 162"/>
                  <a:gd name="T10" fmla="*/ 40 w 330"/>
                  <a:gd name="T11" fmla="*/ 96 h 162"/>
                  <a:gd name="T12" fmla="*/ 72 w 330"/>
                  <a:gd name="T13" fmla="*/ 3 h 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0" h="162">
                    <a:moveTo>
                      <a:pt x="72" y="3"/>
                    </a:moveTo>
                    <a:cubicBezTo>
                      <a:pt x="100" y="0"/>
                      <a:pt x="135" y="2"/>
                      <a:pt x="175" y="9"/>
                    </a:cubicBezTo>
                    <a:cubicBezTo>
                      <a:pt x="281" y="20"/>
                      <a:pt x="330" y="146"/>
                      <a:pt x="220" y="128"/>
                    </a:cubicBezTo>
                    <a:cubicBezTo>
                      <a:pt x="194" y="124"/>
                      <a:pt x="53" y="110"/>
                      <a:pt x="102" y="162"/>
                    </a:cubicBezTo>
                    <a:cubicBezTo>
                      <a:pt x="102" y="162"/>
                      <a:pt x="102" y="162"/>
                      <a:pt x="102" y="162"/>
                    </a:cubicBezTo>
                    <a:cubicBezTo>
                      <a:pt x="102" y="162"/>
                      <a:pt x="54" y="112"/>
                      <a:pt x="40" y="96"/>
                    </a:cubicBezTo>
                    <a:cubicBezTo>
                      <a:pt x="0" y="47"/>
                      <a:pt x="8" y="11"/>
                      <a:pt x="72" y="3"/>
                    </a:cubicBezTo>
                    <a:close/>
                  </a:path>
                </a:pathLst>
              </a:custGeom>
              <a:solidFill>
                <a:srgbClr val="FF7C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8" name="Freeform 8">
                <a:extLst>
                  <a:ext uri="{FF2B5EF4-FFF2-40B4-BE49-F238E27FC236}">
                    <a16:creationId xmlns:a16="http://schemas.microsoft.com/office/drawing/2014/main" id="{EEBD97C9-C34D-45DA-967F-7DD4F3B921E9}"/>
                  </a:ext>
                </a:extLst>
              </p:cNvPr>
              <p:cNvSpPr>
                <a:spLocks/>
              </p:cNvSpPr>
              <p:nvPr/>
            </p:nvSpPr>
            <p:spPr bwMode="auto">
              <a:xfrm rot="382501">
                <a:off x="3828852" y="-276872"/>
                <a:ext cx="4969131" cy="1648738"/>
              </a:xfrm>
              <a:custGeom>
                <a:avLst/>
                <a:gdLst>
                  <a:gd name="T0" fmla="*/ 3 w 1047"/>
                  <a:gd name="T1" fmla="*/ 95 h 466"/>
                  <a:gd name="T2" fmla="*/ 6 w 1047"/>
                  <a:gd name="T3" fmla="*/ 130 h 466"/>
                  <a:gd name="T4" fmla="*/ 27 w 1047"/>
                  <a:gd name="T5" fmla="*/ 245 h 466"/>
                  <a:gd name="T6" fmla="*/ 29 w 1047"/>
                  <a:gd name="T7" fmla="*/ 252 h 466"/>
                  <a:gd name="T8" fmla="*/ 112 w 1047"/>
                  <a:gd name="T9" fmla="*/ 172 h 466"/>
                  <a:gd name="T10" fmla="*/ 852 w 1047"/>
                  <a:gd name="T11" fmla="*/ 398 h 466"/>
                  <a:gd name="T12" fmla="*/ 941 w 1047"/>
                  <a:gd name="T13" fmla="*/ 282 h 466"/>
                  <a:gd name="T14" fmla="*/ 99 w 1047"/>
                  <a:gd name="T15" fmla="*/ 22 h 466"/>
                  <a:gd name="T16" fmla="*/ 3 w 1047"/>
                  <a:gd name="T17" fmla="*/ 95 h 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47" h="466">
                    <a:moveTo>
                      <a:pt x="3" y="95"/>
                    </a:moveTo>
                    <a:cubicBezTo>
                      <a:pt x="6" y="130"/>
                      <a:pt x="6" y="130"/>
                      <a:pt x="6" y="130"/>
                    </a:cubicBezTo>
                    <a:cubicBezTo>
                      <a:pt x="16" y="201"/>
                      <a:pt x="16" y="204"/>
                      <a:pt x="27" y="245"/>
                    </a:cubicBezTo>
                    <a:cubicBezTo>
                      <a:pt x="29" y="252"/>
                      <a:pt x="29" y="252"/>
                      <a:pt x="29" y="252"/>
                    </a:cubicBezTo>
                    <a:cubicBezTo>
                      <a:pt x="17" y="210"/>
                      <a:pt x="43" y="180"/>
                      <a:pt x="112" y="172"/>
                    </a:cubicBezTo>
                    <a:cubicBezTo>
                      <a:pt x="272" y="152"/>
                      <a:pt x="602" y="252"/>
                      <a:pt x="852" y="398"/>
                    </a:cubicBezTo>
                    <a:cubicBezTo>
                      <a:pt x="950" y="466"/>
                      <a:pt x="1047" y="334"/>
                      <a:pt x="941" y="282"/>
                    </a:cubicBezTo>
                    <a:cubicBezTo>
                      <a:pt x="658" y="116"/>
                      <a:pt x="281" y="0"/>
                      <a:pt x="99" y="22"/>
                    </a:cubicBezTo>
                    <a:cubicBezTo>
                      <a:pt x="32" y="30"/>
                      <a:pt x="0" y="57"/>
                      <a:pt x="3" y="95"/>
                    </a:cubicBezTo>
                    <a:close/>
                  </a:path>
                </a:pathLst>
              </a:custGeom>
              <a:solidFill>
                <a:srgbClr val="66CCF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9" name="Freeform 9">
                <a:extLst>
                  <a:ext uri="{FF2B5EF4-FFF2-40B4-BE49-F238E27FC236}">
                    <a16:creationId xmlns:a16="http://schemas.microsoft.com/office/drawing/2014/main" id="{876DC134-2F72-47D6-BB46-D3BE9E224169}"/>
                  </a:ext>
                </a:extLst>
              </p:cNvPr>
              <p:cNvSpPr>
                <a:spLocks/>
              </p:cNvSpPr>
              <p:nvPr/>
            </p:nvSpPr>
            <p:spPr bwMode="auto">
              <a:xfrm rot="400657">
                <a:off x="4398828" y="-885051"/>
                <a:ext cx="4389946" cy="1431183"/>
              </a:xfrm>
              <a:custGeom>
                <a:avLst/>
                <a:gdLst>
                  <a:gd name="T0" fmla="*/ 20 w 989"/>
                  <a:gd name="T1" fmla="*/ 81 h 398"/>
                  <a:gd name="T2" fmla="*/ 18 w 989"/>
                  <a:gd name="T3" fmla="*/ 93 h 398"/>
                  <a:gd name="T4" fmla="*/ 1 w 989"/>
                  <a:gd name="T5" fmla="*/ 211 h 398"/>
                  <a:gd name="T6" fmla="*/ 0 w 989"/>
                  <a:gd name="T7" fmla="*/ 241 h 398"/>
                  <a:gd name="T8" fmla="*/ 99 w 989"/>
                  <a:gd name="T9" fmla="*/ 170 h 398"/>
                  <a:gd name="T10" fmla="*/ 799 w 989"/>
                  <a:gd name="T11" fmla="*/ 350 h 398"/>
                  <a:gd name="T12" fmla="*/ 873 w 989"/>
                  <a:gd name="T13" fmla="*/ 215 h 398"/>
                  <a:gd name="T14" fmla="*/ 124 w 989"/>
                  <a:gd name="T15" fmla="*/ 20 h 398"/>
                  <a:gd name="T16" fmla="*/ 20 w 989"/>
                  <a:gd name="T17" fmla="*/ 81 h 3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89" h="398">
                    <a:moveTo>
                      <a:pt x="20" y="81"/>
                    </a:moveTo>
                    <a:cubicBezTo>
                      <a:pt x="18" y="93"/>
                      <a:pt x="18" y="93"/>
                      <a:pt x="18" y="93"/>
                    </a:cubicBezTo>
                    <a:cubicBezTo>
                      <a:pt x="4" y="167"/>
                      <a:pt x="3" y="169"/>
                      <a:pt x="1" y="211"/>
                    </a:cubicBezTo>
                    <a:cubicBezTo>
                      <a:pt x="0" y="241"/>
                      <a:pt x="0" y="241"/>
                      <a:pt x="0" y="241"/>
                    </a:cubicBezTo>
                    <a:cubicBezTo>
                      <a:pt x="0" y="204"/>
                      <a:pt x="32" y="179"/>
                      <a:pt x="99" y="170"/>
                    </a:cubicBezTo>
                    <a:cubicBezTo>
                      <a:pt x="252" y="152"/>
                      <a:pt x="540" y="229"/>
                      <a:pt x="799" y="350"/>
                    </a:cubicBezTo>
                    <a:cubicBezTo>
                      <a:pt x="894" y="398"/>
                      <a:pt x="989" y="269"/>
                      <a:pt x="873" y="215"/>
                    </a:cubicBezTo>
                    <a:cubicBezTo>
                      <a:pt x="597" y="83"/>
                      <a:pt x="288" y="0"/>
                      <a:pt x="124" y="20"/>
                    </a:cubicBezTo>
                    <a:cubicBezTo>
                      <a:pt x="62" y="28"/>
                      <a:pt x="28" y="49"/>
                      <a:pt x="20" y="81"/>
                    </a:cubicBezTo>
                    <a:close/>
                  </a:path>
                </a:pathLst>
              </a:custGeom>
              <a:solidFill>
                <a:srgbClr val="76AFA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EF79FE96-6974-4BFA-8FC1-B8778BC274E0}"/>
              </a:ext>
            </a:extLst>
          </p:cNvPr>
          <p:cNvGrpSpPr/>
          <p:nvPr/>
        </p:nvGrpSpPr>
        <p:grpSpPr>
          <a:xfrm rot="5400000">
            <a:off x="6277322" y="1104761"/>
            <a:ext cx="3060269" cy="7965215"/>
            <a:chOff x="690601" y="736704"/>
            <a:chExt cx="2707162" cy="6412101"/>
          </a:xfrm>
        </p:grpSpPr>
        <p:sp>
          <p:nvSpPr>
            <p:cNvPr id="189" name="椭圆 188"/>
            <p:cNvSpPr/>
            <p:nvPr/>
          </p:nvSpPr>
          <p:spPr>
            <a:xfrm rot="10800000">
              <a:off x="989280" y="4178732"/>
              <a:ext cx="192088" cy="1905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194" name="椭圆 193"/>
            <p:cNvSpPr/>
            <p:nvPr/>
          </p:nvSpPr>
          <p:spPr>
            <a:xfrm rot="247877" flipH="1">
              <a:off x="3068756" y="5420406"/>
              <a:ext cx="96838" cy="9683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grpSp>
          <p:nvGrpSpPr>
            <p:cNvPr id="11" name="群組 10">
              <a:extLst>
                <a:ext uri="{FF2B5EF4-FFF2-40B4-BE49-F238E27FC236}">
                  <a16:creationId xmlns:a16="http://schemas.microsoft.com/office/drawing/2014/main" id="{94B2E9C6-89DC-4AA8-89E6-E77E1066AB21}"/>
                </a:ext>
              </a:extLst>
            </p:cNvPr>
            <p:cNvGrpSpPr/>
            <p:nvPr/>
          </p:nvGrpSpPr>
          <p:grpSpPr>
            <a:xfrm>
              <a:off x="690601" y="736704"/>
              <a:ext cx="2707162" cy="6412101"/>
              <a:chOff x="690601" y="736704"/>
              <a:chExt cx="2707162" cy="6412101"/>
            </a:xfrm>
          </p:grpSpPr>
          <p:sp>
            <p:nvSpPr>
              <p:cNvPr id="232" name="椭圆 231"/>
              <p:cNvSpPr/>
              <p:nvPr/>
            </p:nvSpPr>
            <p:spPr>
              <a:xfrm rot="10800000">
                <a:off x="2734588" y="3514888"/>
                <a:ext cx="152400" cy="15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grpSp>
            <p:nvGrpSpPr>
              <p:cNvPr id="10" name="群組 9">
                <a:extLst>
                  <a:ext uri="{FF2B5EF4-FFF2-40B4-BE49-F238E27FC236}">
                    <a16:creationId xmlns:a16="http://schemas.microsoft.com/office/drawing/2014/main" id="{44F4B97C-66C1-4A30-A13D-2B7D0E2C828F}"/>
                  </a:ext>
                </a:extLst>
              </p:cNvPr>
              <p:cNvGrpSpPr/>
              <p:nvPr/>
            </p:nvGrpSpPr>
            <p:grpSpPr>
              <a:xfrm>
                <a:off x="690601" y="736704"/>
                <a:ext cx="2707162" cy="6412101"/>
                <a:chOff x="4524117" y="826899"/>
                <a:chExt cx="2707162" cy="6412101"/>
              </a:xfrm>
            </p:grpSpPr>
            <p:sp>
              <p:nvSpPr>
                <p:cNvPr id="6" name="椭圆 5"/>
                <p:cNvSpPr/>
                <p:nvPr/>
              </p:nvSpPr>
              <p:spPr bwMode="auto">
                <a:xfrm>
                  <a:off x="5886645" y="3962615"/>
                  <a:ext cx="1085850" cy="1087438"/>
                </a:xfrm>
                <a:prstGeom prst="ellipse">
                  <a:avLst/>
                </a:prstGeom>
                <a:solidFill>
                  <a:schemeClr val="accent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endParaRPr>
                </a:p>
              </p:txBody>
            </p:sp>
            <p:grpSp>
              <p:nvGrpSpPr>
                <p:cNvPr id="9" name="群組 8">
                  <a:extLst>
                    <a:ext uri="{FF2B5EF4-FFF2-40B4-BE49-F238E27FC236}">
                      <a16:creationId xmlns:a16="http://schemas.microsoft.com/office/drawing/2014/main" id="{BC36874B-3C3A-4143-A952-CD8D344D1353}"/>
                    </a:ext>
                  </a:extLst>
                </p:cNvPr>
                <p:cNvGrpSpPr/>
                <p:nvPr/>
              </p:nvGrpSpPr>
              <p:grpSpPr>
                <a:xfrm>
                  <a:off x="4524117" y="826899"/>
                  <a:ext cx="2707162" cy="6412101"/>
                  <a:chOff x="4524117" y="826899"/>
                  <a:chExt cx="2707162" cy="6412101"/>
                </a:xfrm>
              </p:grpSpPr>
              <p:sp>
                <p:nvSpPr>
                  <p:cNvPr id="196" name="椭圆 195"/>
                  <p:cNvSpPr/>
                  <p:nvPr/>
                </p:nvSpPr>
                <p:spPr>
                  <a:xfrm rot="10800000">
                    <a:off x="5894388" y="6696075"/>
                    <a:ext cx="542925" cy="542925"/>
                  </a:xfrm>
                  <a:prstGeom prst="ellipse">
                    <a:avLst/>
                  </a:prstGeom>
                  <a:solidFill>
                    <a:schemeClr val="accent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grpSp>
                <p:nvGrpSpPr>
                  <p:cNvPr id="8" name="群組 7">
                    <a:extLst>
                      <a:ext uri="{FF2B5EF4-FFF2-40B4-BE49-F238E27FC236}">
                        <a16:creationId xmlns:a16="http://schemas.microsoft.com/office/drawing/2014/main" id="{6DCBC269-7857-4F63-B830-FB381A2EB80E}"/>
                      </a:ext>
                    </a:extLst>
                  </p:cNvPr>
                  <p:cNvGrpSpPr/>
                  <p:nvPr/>
                </p:nvGrpSpPr>
                <p:grpSpPr>
                  <a:xfrm>
                    <a:off x="4524117" y="826899"/>
                    <a:ext cx="2707162" cy="6263011"/>
                    <a:chOff x="4524117" y="826899"/>
                    <a:chExt cx="2707162" cy="6263011"/>
                  </a:xfrm>
                </p:grpSpPr>
                <p:sp>
                  <p:nvSpPr>
                    <p:cNvPr id="77" name="椭圆 192">
                      <a:extLst>
                        <a:ext uri="{FF2B5EF4-FFF2-40B4-BE49-F238E27FC236}">
                          <a16:creationId xmlns:a16="http://schemas.microsoft.com/office/drawing/2014/main" id="{58976F20-51C1-43AA-83D1-358C85B47CF4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6046626" y="5313541"/>
                      <a:ext cx="400050" cy="400050"/>
                    </a:xfrm>
                    <a:prstGeom prst="ellipse">
                      <a:avLst/>
                    </a:prstGeom>
                    <a:solidFill>
                      <a:schemeClr val="accent4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zh-CN" altLang="en-US"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p:txBody>
                </p:sp>
                <p:sp>
                  <p:nvSpPr>
                    <p:cNvPr id="186" name="椭圆 185"/>
                    <p:cNvSpPr/>
                    <p:nvPr/>
                  </p:nvSpPr>
                  <p:spPr>
                    <a:xfrm rot="247877">
                      <a:off x="5105224" y="2833688"/>
                      <a:ext cx="88900" cy="90487"/>
                    </a:xfrm>
                    <a:prstGeom prst="ellipse">
                      <a:avLst/>
                    </a:prstGeom>
                    <a:solidFill>
                      <a:schemeClr val="accent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zh-CN" altLang="en-US"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p:txBody>
                </p:sp>
                <p:sp>
                  <p:nvSpPr>
                    <p:cNvPr id="187" name="椭圆 186"/>
                    <p:cNvSpPr/>
                    <p:nvPr/>
                  </p:nvSpPr>
                  <p:spPr>
                    <a:xfrm rot="10800000">
                      <a:off x="5454650" y="6227763"/>
                      <a:ext cx="190500" cy="192087"/>
                    </a:xfrm>
                    <a:prstGeom prst="ellipse">
                      <a:avLst/>
                    </a:prstGeom>
                    <a:solidFill>
                      <a:schemeClr val="accent5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zh-CN" altLang="en-US"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p:txBody>
                </p:sp>
                <p:sp>
                  <p:nvSpPr>
                    <p:cNvPr id="188" name="椭圆 187"/>
                    <p:cNvSpPr/>
                    <p:nvPr/>
                  </p:nvSpPr>
                  <p:spPr>
                    <a:xfrm rot="10800000">
                      <a:off x="4524117" y="5629106"/>
                      <a:ext cx="371475" cy="373062"/>
                    </a:xfrm>
                    <a:prstGeom prst="ellipse">
                      <a:avLst/>
                    </a:prstGeom>
                    <a:solidFill>
                      <a:schemeClr val="accent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zh-CN" altLang="en-US" dirty="0"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p:txBody>
                </p:sp>
                <p:sp>
                  <p:nvSpPr>
                    <p:cNvPr id="191" name="椭圆 190"/>
                    <p:cNvSpPr/>
                    <p:nvPr/>
                  </p:nvSpPr>
                  <p:spPr>
                    <a:xfrm rot="10800000">
                      <a:off x="4882974" y="3005138"/>
                      <a:ext cx="485775" cy="484187"/>
                    </a:xfrm>
                    <a:prstGeom prst="ellipse">
                      <a:avLst/>
                    </a:prstGeom>
                    <a:solidFill>
                      <a:schemeClr val="accent6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zh-CN" altLang="en-US"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p:txBody>
                </p:sp>
                <p:sp>
                  <p:nvSpPr>
                    <p:cNvPr id="192" name="椭圆 191"/>
                    <p:cNvSpPr/>
                    <p:nvPr/>
                  </p:nvSpPr>
                  <p:spPr>
                    <a:xfrm rot="10800000">
                      <a:off x="5306836" y="2749550"/>
                      <a:ext cx="304800" cy="304800"/>
                    </a:xfrm>
                    <a:prstGeom prst="ellipse">
                      <a:avLst/>
                    </a:prstGeom>
                    <a:solidFill>
                      <a:schemeClr val="accent5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zh-CN" altLang="en-US"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p:txBody>
                </p:sp>
                <p:sp>
                  <p:nvSpPr>
                    <p:cNvPr id="193" name="椭圆 192"/>
                    <p:cNvSpPr/>
                    <p:nvPr/>
                  </p:nvSpPr>
                  <p:spPr>
                    <a:xfrm rot="10800000">
                      <a:off x="6318867" y="1491796"/>
                      <a:ext cx="400050" cy="400050"/>
                    </a:xfrm>
                    <a:prstGeom prst="ellipse">
                      <a:avLst/>
                    </a:prstGeom>
                    <a:solidFill>
                      <a:schemeClr val="accent4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zh-CN" altLang="en-US"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p:txBody>
                </p:sp>
                <p:sp>
                  <p:nvSpPr>
                    <p:cNvPr id="195" name="椭圆 194"/>
                    <p:cNvSpPr/>
                    <p:nvPr/>
                  </p:nvSpPr>
                  <p:spPr>
                    <a:xfrm rot="10800000">
                      <a:off x="6826466" y="4169995"/>
                      <a:ext cx="404813" cy="404812"/>
                    </a:xfrm>
                    <a:prstGeom prst="ellipse">
                      <a:avLst/>
                    </a:prstGeom>
                    <a:solidFill>
                      <a:schemeClr val="accent6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zh-CN" altLang="en-US"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p:txBody>
                </p:sp>
                <p:sp>
                  <p:nvSpPr>
                    <p:cNvPr id="5" name="椭圆 4"/>
                    <p:cNvSpPr/>
                    <p:nvPr/>
                  </p:nvSpPr>
                  <p:spPr bwMode="auto">
                    <a:xfrm>
                      <a:off x="5556357" y="1927616"/>
                      <a:ext cx="1252288" cy="1246214"/>
                    </a:xfrm>
                    <a:prstGeom prst="ellipse">
                      <a:avLst/>
                    </a:prstGeom>
                    <a:solidFill>
                      <a:schemeClr val="accent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zh-CN" altLang="en-US" sz="2400"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p:txBody>
                </p:sp>
                <p:sp>
                  <p:nvSpPr>
                    <p:cNvPr id="3" name="椭圆 2"/>
                    <p:cNvSpPr/>
                    <p:nvPr/>
                  </p:nvSpPr>
                  <p:spPr bwMode="auto">
                    <a:xfrm>
                      <a:off x="5205415" y="826899"/>
                      <a:ext cx="1084262" cy="1085850"/>
                    </a:xfrm>
                    <a:prstGeom prst="ellipse">
                      <a:avLst/>
                    </a:prstGeom>
                    <a:solidFill>
                      <a:schemeClr val="accent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zh-CN" altLang="en-US"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p:txBody>
                </p:sp>
                <p:sp>
                  <p:nvSpPr>
                    <p:cNvPr id="4" name="椭圆 3"/>
                    <p:cNvSpPr/>
                    <p:nvPr/>
                  </p:nvSpPr>
                  <p:spPr bwMode="auto">
                    <a:xfrm>
                      <a:off x="4710347" y="3011412"/>
                      <a:ext cx="1274174" cy="1234848"/>
                    </a:xfrm>
                    <a:prstGeom prst="ellipse">
                      <a:avLst/>
                    </a:prstGeom>
                    <a:solidFill>
                      <a:schemeClr val="accent4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zh-CN" altLang="en-US" sz="1400"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p:txBody>
                </p:sp>
                <p:sp>
                  <p:nvSpPr>
                    <p:cNvPr id="198" name="椭圆 197"/>
                    <p:cNvSpPr/>
                    <p:nvPr/>
                  </p:nvSpPr>
                  <p:spPr>
                    <a:xfrm rot="10800000">
                      <a:off x="6922564" y="5100570"/>
                      <a:ext cx="233363" cy="233363"/>
                    </a:xfrm>
                    <a:prstGeom prst="ellipse">
                      <a:avLst/>
                    </a:prstGeom>
                    <a:solidFill>
                      <a:schemeClr val="accent6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zh-CN" altLang="en-US"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p:txBody>
                </p:sp>
                <p:sp>
                  <p:nvSpPr>
                    <p:cNvPr id="230" name="椭圆 229"/>
                    <p:cNvSpPr/>
                    <p:nvPr/>
                  </p:nvSpPr>
                  <p:spPr>
                    <a:xfrm rot="10800000">
                      <a:off x="6821311" y="2268538"/>
                      <a:ext cx="242888" cy="242887"/>
                    </a:xfrm>
                    <a:prstGeom prst="ellipse">
                      <a:avLst/>
                    </a:prstGeom>
                    <a:solidFill>
                      <a:schemeClr val="accent5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zh-CN" altLang="en-US"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p:txBody>
                </p:sp>
                <p:sp>
                  <p:nvSpPr>
                    <p:cNvPr id="231" name="椭圆 230"/>
                    <p:cNvSpPr/>
                    <p:nvPr/>
                  </p:nvSpPr>
                  <p:spPr>
                    <a:xfrm rot="10800000">
                      <a:off x="6473649" y="1958975"/>
                      <a:ext cx="188912" cy="188913"/>
                    </a:xfrm>
                    <a:prstGeom prst="ellipse">
                      <a:avLst/>
                    </a:prstGeom>
                    <a:solidFill>
                      <a:schemeClr val="accent6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zh-CN" altLang="en-US"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p:txBody>
                </p:sp>
                <p:sp>
                  <p:nvSpPr>
                    <p:cNvPr id="233" name="椭圆 232"/>
                    <p:cNvSpPr/>
                    <p:nvPr/>
                  </p:nvSpPr>
                  <p:spPr>
                    <a:xfrm rot="10800000">
                      <a:off x="7067550" y="4816475"/>
                      <a:ext cx="152400" cy="153988"/>
                    </a:xfrm>
                    <a:prstGeom prst="ellipse">
                      <a:avLst/>
                    </a:prstGeom>
                    <a:solidFill>
                      <a:schemeClr val="accent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zh-CN" altLang="en-US"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p:txBody>
                </p:sp>
                <p:sp>
                  <p:nvSpPr>
                    <p:cNvPr id="70" name="椭圆 2">
                      <a:extLst>
                        <a:ext uri="{FF2B5EF4-FFF2-40B4-BE49-F238E27FC236}">
                          <a16:creationId xmlns:a16="http://schemas.microsoft.com/office/drawing/2014/main" id="{90BCC781-C9D3-4E88-BD08-F7A337F32A57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4907847" y="4866106"/>
                      <a:ext cx="1274174" cy="1234848"/>
                    </a:xfrm>
                    <a:prstGeom prst="ellipse">
                      <a:avLst/>
                    </a:prstGeom>
                    <a:solidFill>
                      <a:srgbClr val="66CCFF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zh-CN" altLang="en-US"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p:txBody>
                </p:sp>
                <p:sp>
                  <p:nvSpPr>
                    <p:cNvPr id="75" name="椭圆 2">
                      <a:extLst>
                        <a:ext uri="{FF2B5EF4-FFF2-40B4-BE49-F238E27FC236}">
                          <a16:creationId xmlns:a16="http://schemas.microsoft.com/office/drawing/2014/main" id="{DA6F33BB-876E-4996-B630-65234D02251E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5912090" y="6039882"/>
                      <a:ext cx="1085850" cy="105002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zh-CN" altLang="en-US"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p:txBody>
                </p:sp>
                <p:sp>
                  <p:nvSpPr>
                    <p:cNvPr id="78" name="椭圆 232">
                      <a:extLst>
                        <a:ext uri="{FF2B5EF4-FFF2-40B4-BE49-F238E27FC236}">
                          <a16:creationId xmlns:a16="http://schemas.microsoft.com/office/drawing/2014/main" id="{E233A711-53EE-478B-A863-96521BB0E34A}"/>
                        </a:ext>
                      </a:extLst>
                    </p:cNvPr>
                    <p:cNvSpPr/>
                    <p:nvPr/>
                  </p:nvSpPr>
                  <p:spPr>
                    <a:xfrm rot="10800000" flipV="1">
                      <a:off x="5741463" y="6486132"/>
                      <a:ext cx="185737" cy="186434"/>
                    </a:xfrm>
                    <a:prstGeom prst="ellipse">
                      <a:avLst/>
                    </a:prstGeom>
                    <a:solidFill>
                      <a:schemeClr val="accent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zh-CN" altLang="en-US"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p:txBody>
                </p:sp>
              </p:grpSp>
            </p:grpSp>
          </p:grpSp>
        </p:grpSp>
      </p:grpSp>
      <p:sp>
        <p:nvSpPr>
          <p:cNvPr id="58" name="文本框 32">
            <a:extLst>
              <a:ext uri="{FF2B5EF4-FFF2-40B4-BE49-F238E27FC236}">
                <a16:creationId xmlns:a16="http://schemas.microsoft.com/office/drawing/2014/main" id="{06803217-062A-4519-8827-32F62668182E}"/>
              </a:ext>
            </a:extLst>
          </p:cNvPr>
          <p:cNvSpPr txBox="1"/>
          <p:nvPr/>
        </p:nvSpPr>
        <p:spPr>
          <a:xfrm>
            <a:off x="3926248" y="2069462"/>
            <a:ext cx="510909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9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招生說明</a:t>
            </a:r>
            <a:endParaRPr lang="zh-CN" altLang="en-US" sz="9600" b="1" dirty="0">
              <a:solidFill>
                <a:schemeClr val="tx1">
                  <a:lumMod val="65000"/>
                  <a:lumOff val="3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5" name="圖片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3462" y="663620"/>
            <a:ext cx="3810000" cy="255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915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群組 51">
            <a:extLst>
              <a:ext uri="{FF2B5EF4-FFF2-40B4-BE49-F238E27FC236}">
                <a16:creationId xmlns:a16="http://schemas.microsoft.com/office/drawing/2014/main" id="{E4E5D804-617A-43CE-9173-3B82C21DE64D}"/>
              </a:ext>
            </a:extLst>
          </p:cNvPr>
          <p:cNvGrpSpPr/>
          <p:nvPr/>
        </p:nvGrpSpPr>
        <p:grpSpPr>
          <a:xfrm>
            <a:off x="-883182" y="-883233"/>
            <a:ext cx="4969131" cy="2468144"/>
            <a:chOff x="3828852" y="-885051"/>
            <a:chExt cx="4969131" cy="2468144"/>
          </a:xfrm>
        </p:grpSpPr>
        <p:sp>
          <p:nvSpPr>
            <p:cNvPr id="53" name="Freeform 7">
              <a:extLst>
                <a:ext uri="{FF2B5EF4-FFF2-40B4-BE49-F238E27FC236}">
                  <a16:creationId xmlns:a16="http://schemas.microsoft.com/office/drawing/2014/main" id="{266561D0-5BA1-4CE7-B2D5-536F85375D51}"/>
                </a:ext>
              </a:extLst>
            </p:cNvPr>
            <p:cNvSpPr>
              <a:spLocks/>
            </p:cNvSpPr>
            <p:nvPr/>
          </p:nvSpPr>
          <p:spPr bwMode="auto">
            <a:xfrm rot="382501">
              <a:off x="4038334" y="327734"/>
              <a:ext cx="2610238" cy="845895"/>
            </a:xfrm>
            <a:custGeom>
              <a:avLst/>
              <a:gdLst>
                <a:gd name="T0" fmla="*/ 18 w 550"/>
                <a:gd name="T1" fmla="*/ 94 h 239"/>
                <a:gd name="T2" fmla="*/ 34 w 550"/>
                <a:gd name="T3" fmla="*/ 132 h 239"/>
                <a:gd name="T4" fmla="*/ 95 w 550"/>
                <a:gd name="T5" fmla="*/ 238 h 239"/>
                <a:gd name="T6" fmla="*/ 141 w 550"/>
                <a:gd name="T7" fmla="*/ 151 h 239"/>
                <a:gd name="T8" fmla="*/ 444 w 550"/>
                <a:gd name="T9" fmla="*/ 207 h 239"/>
                <a:gd name="T10" fmla="*/ 466 w 550"/>
                <a:gd name="T11" fmla="*/ 79 h 239"/>
                <a:gd name="T12" fmla="*/ 92 w 550"/>
                <a:gd name="T13" fmla="*/ 11 h 239"/>
                <a:gd name="T14" fmla="*/ 18 w 550"/>
                <a:gd name="T15" fmla="*/ 94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0" h="239">
                  <a:moveTo>
                    <a:pt x="18" y="94"/>
                  </a:moveTo>
                  <a:cubicBezTo>
                    <a:pt x="34" y="132"/>
                    <a:pt x="34" y="132"/>
                    <a:pt x="34" y="132"/>
                  </a:cubicBezTo>
                  <a:cubicBezTo>
                    <a:pt x="63" y="188"/>
                    <a:pt x="66" y="195"/>
                    <a:pt x="95" y="238"/>
                  </a:cubicBezTo>
                  <a:cubicBezTo>
                    <a:pt x="63" y="192"/>
                    <a:pt x="76" y="158"/>
                    <a:pt x="141" y="151"/>
                  </a:cubicBezTo>
                  <a:cubicBezTo>
                    <a:pt x="211" y="142"/>
                    <a:pt x="325" y="165"/>
                    <a:pt x="444" y="207"/>
                  </a:cubicBezTo>
                  <a:cubicBezTo>
                    <a:pt x="518" y="239"/>
                    <a:pt x="550" y="114"/>
                    <a:pt x="466" y="79"/>
                  </a:cubicBezTo>
                  <a:cubicBezTo>
                    <a:pt x="318" y="28"/>
                    <a:pt x="178" y="0"/>
                    <a:pt x="92" y="11"/>
                  </a:cubicBezTo>
                  <a:cubicBezTo>
                    <a:pt x="23" y="19"/>
                    <a:pt x="0" y="50"/>
                    <a:pt x="18" y="94"/>
                  </a:cubicBezTo>
                  <a:close/>
                </a:path>
              </a:pathLst>
            </a:custGeom>
            <a:solidFill>
              <a:srgbClr val="FFC53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grpSp>
          <p:nvGrpSpPr>
            <p:cNvPr id="54" name="群組 53">
              <a:extLst>
                <a:ext uri="{FF2B5EF4-FFF2-40B4-BE49-F238E27FC236}">
                  <a16:creationId xmlns:a16="http://schemas.microsoft.com/office/drawing/2014/main" id="{B71D45C7-27FD-4532-B9EB-C5BB19EA9A79}"/>
                </a:ext>
              </a:extLst>
            </p:cNvPr>
            <p:cNvGrpSpPr/>
            <p:nvPr/>
          </p:nvGrpSpPr>
          <p:grpSpPr>
            <a:xfrm>
              <a:off x="3828852" y="-885051"/>
              <a:ext cx="4969131" cy="2468144"/>
              <a:chOff x="3828852" y="-885051"/>
              <a:chExt cx="4969131" cy="2468144"/>
            </a:xfrm>
          </p:grpSpPr>
          <p:sp>
            <p:nvSpPr>
              <p:cNvPr id="66" name="Freeform 6">
                <a:extLst>
                  <a:ext uri="{FF2B5EF4-FFF2-40B4-BE49-F238E27FC236}">
                    <a16:creationId xmlns:a16="http://schemas.microsoft.com/office/drawing/2014/main" id="{F39AC356-6F04-469F-9627-3457699D4D44}"/>
                  </a:ext>
                </a:extLst>
              </p:cNvPr>
              <p:cNvSpPr>
                <a:spLocks/>
              </p:cNvSpPr>
              <p:nvPr/>
            </p:nvSpPr>
            <p:spPr bwMode="auto">
              <a:xfrm rot="382501">
                <a:off x="4501167" y="1009467"/>
                <a:ext cx="1565830" cy="573626"/>
              </a:xfrm>
              <a:custGeom>
                <a:avLst/>
                <a:gdLst>
                  <a:gd name="T0" fmla="*/ 72 w 330"/>
                  <a:gd name="T1" fmla="*/ 3 h 162"/>
                  <a:gd name="T2" fmla="*/ 175 w 330"/>
                  <a:gd name="T3" fmla="*/ 9 h 162"/>
                  <a:gd name="T4" fmla="*/ 220 w 330"/>
                  <a:gd name="T5" fmla="*/ 128 h 162"/>
                  <a:gd name="T6" fmla="*/ 102 w 330"/>
                  <a:gd name="T7" fmla="*/ 162 h 162"/>
                  <a:gd name="T8" fmla="*/ 102 w 330"/>
                  <a:gd name="T9" fmla="*/ 162 h 162"/>
                  <a:gd name="T10" fmla="*/ 40 w 330"/>
                  <a:gd name="T11" fmla="*/ 96 h 162"/>
                  <a:gd name="T12" fmla="*/ 72 w 330"/>
                  <a:gd name="T13" fmla="*/ 3 h 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0" h="162">
                    <a:moveTo>
                      <a:pt x="72" y="3"/>
                    </a:moveTo>
                    <a:cubicBezTo>
                      <a:pt x="100" y="0"/>
                      <a:pt x="135" y="2"/>
                      <a:pt x="175" y="9"/>
                    </a:cubicBezTo>
                    <a:cubicBezTo>
                      <a:pt x="281" y="20"/>
                      <a:pt x="330" y="146"/>
                      <a:pt x="220" y="128"/>
                    </a:cubicBezTo>
                    <a:cubicBezTo>
                      <a:pt x="194" y="124"/>
                      <a:pt x="53" y="110"/>
                      <a:pt x="102" y="162"/>
                    </a:cubicBezTo>
                    <a:cubicBezTo>
                      <a:pt x="102" y="162"/>
                      <a:pt x="102" y="162"/>
                      <a:pt x="102" y="162"/>
                    </a:cubicBezTo>
                    <a:cubicBezTo>
                      <a:pt x="102" y="162"/>
                      <a:pt x="54" y="112"/>
                      <a:pt x="40" y="96"/>
                    </a:cubicBezTo>
                    <a:cubicBezTo>
                      <a:pt x="0" y="47"/>
                      <a:pt x="8" y="11"/>
                      <a:pt x="72" y="3"/>
                    </a:cubicBezTo>
                    <a:close/>
                  </a:path>
                </a:pathLst>
              </a:custGeom>
              <a:solidFill>
                <a:srgbClr val="FF7C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7" name="Freeform 8">
                <a:extLst>
                  <a:ext uri="{FF2B5EF4-FFF2-40B4-BE49-F238E27FC236}">
                    <a16:creationId xmlns:a16="http://schemas.microsoft.com/office/drawing/2014/main" id="{2BD3C013-F14E-4EA8-96D1-333010CBD756}"/>
                  </a:ext>
                </a:extLst>
              </p:cNvPr>
              <p:cNvSpPr>
                <a:spLocks/>
              </p:cNvSpPr>
              <p:nvPr/>
            </p:nvSpPr>
            <p:spPr bwMode="auto">
              <a:xfrm rot="382501">
                <a:off x="3828852" y="-276872"/>
                <a:ext cx="4969131" cy="1648738"/>
              </a:xfrm>
              <a:custGeom>
                <a:avLst/>
                <a:gdLst>
                  <a:gd name="T0" fmla="*/ 3 w 1047"/>
                  <a:gd name="T1" fmla="*/ 95 h 466"/>
                  <a:gd name="T2" fmla="*/ 6 w 1047"/>
                  <a:gd name="T3" fmla="*/ 130 h 466"/>
                  <a:gd name="T4" fmla="*/ 27 w 1047"/>
                  <a:gd name="T5" fmla="*/ 245 h 466"/>
                  <a:gd name="T6" fmla="*/ 29 w 1047"/>
                  <a:gd name="T7" fmla="*/ 252 h 466"/>
                  <a:gd name="T8" fmla="*/ 112 w 1047"/>
                  <a:gd name="T9" fmla="*/ 172 h 466"/>
                  <a:gd name="T10" fmla="*/ 852 w 1047"/>
                  <a:gd name="T11" fmla="*/ 398 h 466"/>
                  <a:gd name="T12" fmla="*/ 941 w 1047"/>
                  <a:gd name="T13" fmla="*/ 282 h 466"/>
                  <a:gd name="T14" fmla="*/ 99 w 1047"/>
                  <a:gd name="T15" fmla="*/ 22 h 466"/>
                  <a:gd name="T16" fmla="*/ 3 w 1047"/>
                  <a:gd name="T17" fmla="*/ 95 h 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47" h="466">
                    <a:moveTo>
                      <a:pt x="3" y="95"/>
                    </a:moveTo>
                    <a:cubicBezTo>
                      <a:pt x="6" y="130"/>
                      <a:pt x="6" y="130"/>
                      <a:pt x="6" y="130"/>
                    </a:cubicBezTo>
                    <a:cubicBezTo>
                      <a:pt x="16" y="201"/>
                      <a:pt x="16" y="204"/>
                      <a:pt x="27" y="245"/>
                    </a:cubicBezTo>
                    <a:cubicBezTo>
                      <a:pt x="29" y="252"/>
                      <a:pt x="29" y="252"/>
                      <a:pt x="29" y="252"/>
                    </a:cubicBezTo>
                    <a:cubicBezTo>
                      <a:pt x="17" y="210"/>
                      <a:pt x="43" y="180"/>
                      <a:pt x="112" y="172"/>
                    </a:cubicBezTo>
                    <a:cubicBezTo>
                      <a:pt x="272" y="152"/>
                      <a:pt x="602" y="252"/>
                      <a:pt x="852" y="398"/>
                    </a:cubicBezTo>
                    <a:cubicBezTo>
                      <a:pt x="950" y="466"/>
                      <a:pt x="1047" y="334"/>
                      <a:pt x="941" y="282"/>
                    </a:cubicBezTo>
                    <a:cubicBezTo>
                      <a:pt x="658" y="116"/>
                      <a:pt x="281" y="0"/>
                      <a:pt x="99" y="22"/>
                    </a:cubicBezTo>
                    <a:cubicBezTo>
                      <a:pt x="32" y="30"/>
                      <a:pt x="0" y="57"/>
                      <a:pt x="3" y="95"/>
                    </a:cubicBezTo>
                    <a:close/>
                  </a:path>
                </a:pathLst>
              </a:custGeom>
              <a:solidFill>
                <a:srgbClr val="66CCF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8" name="Freeform 9">
                <a:extLst>
                  <a:ext uri="{FF2B5EF4-FFF2-40B4-BE49-F238E27FC236}">
                    <a16:creationId xmlns:a16="http://schemas.microsoft.com/office/drawing/2014/main" id="{CDD47547-07BD-476E-B7CF-392DDF606CE4}"/>
                  </a:ext>
                </a:extLst>
              </p:cNvPr>
              <p:cNvSpPr>
                <a:spLocks/>
              </p:cNvSpPr>
              <p:nvPr/>
            </p:nvSpPr>
            <p:spPr bwMode="auto">
              <a:xfrm rot="400657">
                <a:off x="4398828" y="-885051"/>
                <a:ext cx="4389946" cy="1431183"/>
              </a:xfrm>
              <a:custGeom>
                <a:avLst/>
                <a:gdLst>
                  <a:gd name="T0" fmla="*/ 20 w 989"/>
                  <a:gd name="T1" fmla="*/ 81 h 398"/>
                  <a:gd name="T2" fmla="*/ 18 w 989"/>
                  <a:gd name="T3" fmla="*/ 93 h 398"/>
                  <a:gd name="T4" fmla="*/ 1 w 989"/>
                  <a:gd name="T5" fmla="*/ 211 h 398"/>
                  <a:gd name="T6" fmla="*/ 0 w 989"/>
                  <a:gd name="T7" fmla="*/ 241 h 398"/>
                  <a:gd name="T8" fmla="*/ 99 w 989"/>
                  <a:gd name="T9" fmla="*/ 170 h 398"/>
                  <a:gd name="T10" fmla="*/ 799 w 989"/>
                  <a:gd name="T11" fmla="*/ 350 h 398"/>
                  <a:gd name="T12" fmla="*/ 873 w 989"/>
                  <a:gd name="T13" fmla="*/ 215 h 398"/>
                  <a:gd name="T14" fmla="*/ 124 w 989"/>
                  <a:gd name="T15" fmla="*/ 20 h 398"/>
                  <a:gd name="T16" fmla="*/ 20 w 989"/>
                  <a:gd name="T17" fmla="*/ 81 h 3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89" h="398">
                    <a:moveTo>
                      <a:pt x="20" y="81"/>
                    </a:moveTo>
                    <a:cubicBezTo>
                      <a:pt x="18" y="93"/>
                      <a:pt x="18" y="93"/>
                      <a:pt x="18" y="93"/>
                    </a:cubicBezTo>
                    <a:cubicBezTo>
                      <a:pt x="4" y="167"/>
                      <a:pt x="3" y="169"/>
                      <a:pt x="1" y="211"/>
                    </a:cubicBezTo>
                    <a:cubicBezTo>
                      <a:pt x="0" y="241"/>
                      <a:pt x="0" y="241"/>
                      <a:pt x="0" y="241"/>
                    </a:cubicBezTo>
                    <a:cubicBezTo>
                      <a:pt x="0" y="204"/>
                      <a:pt x="32" y="179"/>
                      <a:pt x="99" y="170"/>
                    </a:cubicBezTo>
                    <a:cubicBezTo>
                      <a:pt x="252" y="152"/>
                      <a:pt x="540" y="229"/>
                      <a:pt x="799" y="350"/>
                    </a:cubicBezTo>
                    <a:cubicBezTo>
                      <a:pt x="894" y="398"/>
                      <a:pt x="989" y="269"/>
                      <a:pt x="873" y="215"/>
                    </a:cubicBezTo>
                    <a:cubicBezTo>
                      <a:pt x="597" y="83"/>
                      <a:pt x="288" y="0"/>
                      <a:pt x="124" y="20"/>
                    </a:cubicBezTo>
                    <a:cubicBezTo>
                      <a:pt x="62" y="28"/>
                      <a:pt x="28" y="49"/>
                      <a:pt x="20" y="81"/>
                    </a:cubicBezTo>
                    <a:close/>
                  </a:path>
                </a:pathLst>
              </a:custGeom>
              <a:solidFill>
                <a:srgbClr val="76AFA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sp>
        <p:nvSpPr>
          <p:cNvPr id="11" name="文本框 32">
            <a:extLst>
              <a:ext uri="{FF2B5EF4-FFF2-40B4-BE49-F238E27FC236}">
                <a16:creationId xmlns:a16="http://schemas.microsoft.com/office/drawing/2014/main" id="{06803217-062A-4519-8827-32F62668182E}"/>
              </a:ext>
            </a:extLst>
          </p:cNvPr>
          <p:cNvSpPr txBox="1"/>
          <p:nvPr/>
        </p:nvSpPr>
        <p:spPr>
          <a:xfrm>
            <a:off x="4806809" y="594865"/>
            <a:ext cx="252184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4400" b="1" u="dbl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招生對象</a:t>
            </a:r>
            <a:endParaRPr lang="en-US" altLang="zh-TW" sz="4400" b="1" u="dbl" dirty="0">
              <a:solidFill>
                <a:schemeClr val="tx1">
                  <a:lumMod val="65000"/>
                  <a:lumOff val="3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文本框 12">
            <a:extLst>
              <a:ext uri="{FF2B5EF4-FFF2-40B4-BE49-F238E27FC236}">
                <a16:creationId xmlns:a16="http://schemas.microsoft.com/office/drawing/2014/main" id="{870549FE-C49E-4DEC-A04D-323B75CBC636}"/>
              </a:ext>
            </a:extLst>
          </p:cNvPr>
          <p:cNvSpPr txBox="1"/>
          <p:nvPr/>
        </p:nvSpPr>
        <p:spPr>
          <a:xfrm>
            <a:off x="497149" y="2030294"/>
            <a:ext cx="11497938" cy="38336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kumimoji="1" lang="en-US" altLang="zh-TW" sz="3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3-5</a:t>
            </a:r>
            <a:r>
              <a:rPr kumimoji="1" lang="zh-TW" altLang="en-US" sz="3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歲混齡班：</a:t>
            </a:r>
            <a:r>
              <a:rPr kumimoji="1" lang="zh-TW" altLang="en-US" sz="3000" b="1" u="sng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先以招收</a:t>
            </a:r>
            <a:r>
              <a:rPr kumimoji="1" lang="en-US" altLang="zh-TW" sz="3000" b="1" u="sng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5</a:t>
            </a:r>
            <a:r>
              <a:rPr kumimoji="1" lang="zh-TW" altLang="en-US" sz="3000" b="1" u="sng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歲幼兒為主</a:t>
            </a:r>
            <a:r>
              <a:rPr kumimoji="1" lang="zh-TW" altLang="en-US" sz="3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，再依序招收</a:t>
            </a:r>
            <a:r>
              <a:rPr kumimoji="1" lang="en-US" altLang="zh-TW" sz="3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4</a:t>
            </a:r>
            <a:r>
              <a:rPr kumimoji="1" lang="zh-TW" altLang="en-US" sz="3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、</a:t>
            </a:r>
            <a:r>
              <a:rPr kumimoji="1" lang="en-US" altLang="zh-TW" sz="3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3</a:t>
            </a:r>
            <a:r>
              <a:rPr kumimoji="1" lang="zh-TW" altLang="en-US" sz="3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歲幼兒。</a:t>
            </a:r>
            <a:endParaRPr kumimoji="1" lang="en-US" altLang="zh-TW" sz="3000" b="1" dirty="0">
              <a:latin typeface="微軟正黑體" panose="020B0604030504040204" pitchFamily="34" charset="-120"/>
              <a:ea typeface="微軟正黑體" panose="020B0604030504040204" pitchFamily="34" charset="-120"/>
              <a:cs typeface="inpin heiti" charset="-122"/>
            </a:endParaRPr>
          </a:p>
          <a:p>
            <a:pPr algn="ctr">
              <a:lnSpc>
                <a:spcPct val="150000"/>
              </a:lnSpc>
            </a:pPr>
            <a:r>
              <a:rPr kumimoji="1" lang="zh-TW" altLang="en-US" sz="4000" b="1" dirty="0">
                <a:solidFill>
                  <a:srgbClr val="FF0000"/>
                </a:solidFill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本校無</a:t>
            </a:r>
            <a:r>
              <a:rPr kumimoji="1" lang="en-US" altLang="zh-TW" sz="4000" b="1" dirty="0">
                <a:solidFill>
                  <a:srgbClr val="FF0000"/>
                </a:solidFill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2</a:t>
            </a:r>
            <a:r>
              <a:rPr kumimoji="1" lang="zh-TW" altLang="en-US" sz="4000" b="1" dirty="0">
                <a:solidFill>
                  <a:srgbClr val="FF0000"/>
                </a:solidFill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歲專班</a:t>
            </a:r>
            <a:endParaRPr kumimoji="1" lang="en-US" altLang="zh-TW" sz="4000" b="1" dirty="0">
              <a:solidFill>
                <a:srgbClr val="FF0000"/>
              </a:solidFill>
              <a:highlight>
                <a:srgbClr val="FFFF00"/>
              </a:highlight>
              <a:latin typeface="微軟正黑體" panose="020B0604030504040204" pitchFamily="34" charset="-120"/>
              <a:ea typeface="微軟正黑體" panose="020B0604030504040204" pitchFamily="34" charset="-120"/>
              <a:cs typeface="inpin heiti" charset="-122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kumimoji="1" lang="en-US" altLang="zh-TW" sz="32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5</a:t>
            </a:r>
            <a:r>
              <a:rPr kumimoji="1"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足歲：民國</a:t>
            </a:r>
            <a:r>
              <a:rPr kumimoji="1" lang="en-US" altLang="zh-TW" sz="32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107</a:t>
            </a:r>
            <a:r>
              <a:rPr kumimoji="1"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年</a:t>
            </a:r>
            <a:r>
              <a:rPr kumimoji="1" lang="en-US" altLang="zh-TW" sz="32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9</a:t>
            </a:r>
            <a:r>
              <a:rPr kumimoji="1"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月</a:t>
            </a:r>
            <a:r>
              <a:rPr kumimoji="1" lang="en-US" altLang="zh-TW" sz="32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2</a:t>
            </a:r>
            <a:r>
              <a:rPr kumimoji="1"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日至民國</a:t>
            </a:r>
            <a:r>
              <a:rPr kumimoji="1" lang="en-US" altLang="zh-TW" sz="32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108</a:t>
            </a:r>
            <a:r>
              <a:rPr kumimoji="1"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年</a:t>
            </a:r>
            <a:r>
              <a:rPr kumimoji="1" lang="en-US" altLang="zh-TW" sz="32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9</a:t>
            </a:r>
            <a:r>
              <a:rPr kumimoji="1"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月</a:t>
            </a:r>
            <a:r>
              <a:rPr kumimoji="1" lang="en-US" altLang="zh-TW" sz="32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1</a:t>
            </a:r>
            <a:r>
              <a:rPr kumimoji="1"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日出生者。</a:t>
            </a:r>
            <a:endParaRPr kumimoji="1" lang="en-US" altLang="zh-TW" sz="3200" b="1" dirty="0">
              <a:latin typeface="微軟正黑體" panose="020B0604030504040204" pitchFamily="34" charset="-120"/>
              <a:ea typeface="微軟正黑體" panose="020B0604030504040204" pitchFamily="34" charset="-120"/>
              <a:cs typeface="inpin heiti" charset="-122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kumimoji="1" lang="en-US" altLang="zh-TW" sz="32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4</a:t>
            </a:r>
            <a:r>
              <a:rPr kumimoji="1"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足歲：民國</a:t>
            </a:r>
            <a:r>
              <a:rPr kumimoji="1" lang="en-US" altLang="zh-TW" sz="32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108</a:t>
            </a:r>
            <a:r>
              <a:rPr kumimoji="1"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年</a:t>
            </a:r>
            <a:r>
              <a:rPr kumimoji="1" lang="en-US" altLang="zh-TW" sz="32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9</a:t>
            </a:r>
            <a:r>
              <a:rPr kumimoji="1"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月</a:t>
            </a:r>
            <a:r>
              <a:rPr kumimoji="1" lang="en-US" altLang="zh-TW" sz="32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2</a:t>
            </a:r>
            <a:r>
              <a:rPr kumimoji="1"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日至民國</a:t>
            </a:r>
            <a:r>
              <a:rPr kumimoji="1" lang="en-US" altLang="zh-TW" sz="32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109</a:t>
            </a:r>
            <a:r>
              <a:rPr kumimoji="1"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年</a:t>
            </a:r>
            <a:r>
              <a:rPr kumimoji="1" lang="en-US" altLang="zh-TW" sz="32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9</a:t>
            </a:r>
            <a:r>
              <a:rPr kumimoji="1"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月</a:t>
            </a:r>
            <a:r>
              <a:rPr kumimoji="1" lang="en-US" altLang="zh-TW" sz="32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2</a:t>
            </a:r>
            <a:r>
              <a:rPr kumimoji="1"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日出生者。</a:t>
            </a:r>
            <a:endParaRPr kumimoji="1" lang="en-US" altLang="zh-TW" sz="3200" b="1" dirty="0">
              <a:latin typeface="微軟正黑體" panose="020B0604030504040204" pitchFamily="34" charset="-120"/>
              <a:ea typeface="微軟正黑體" panose="020B0604030504040204" pitchFamily="34" charset="-120"/>
              <a:cs typeface="inpin heiti" charset="-122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kumimoji="1" lang="en-US" altLang="zh-TW" sz="32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3</a:t>
            </a:r>
            <a:r>
              <a:rPr kumimoji="1"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足歲：民國</a:t>
            </a:r>
            <a:r>
              <a:rPr kumimoji="1" lang="en-US" altLang="zh-TW" sz="32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109</a:t>
            </a:r>
            <a:r>
              <a:rPr kumimoji="1"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年</a:t>
            </a:r>
            <a:r>
              <a:rPr kumimoji="1" lang="en-US" altLang="zh-TW" sz="32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9</a:t>
            </a:r>
            <a:r>
              <a:rPr kumimoji="1"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月</a:t>
            </a:r>
            <a:r>
              <a:rPr kumimoji="1" lang="en-US" altLang="zh-TW" sz="32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2</a:t>
            </a:r>
            <a:r>
              <a:rPr kumimoji="1"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日至民國</a:t>
            </a:r>
            <a:r>
              <a:rPr kumimoji="1" lang="en-US" altLang="zh-TW" sz="32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110</a:t>
            </a:r>
            <a:r>
              <a:rPr kumimoji="1"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年</a:t>
            </a:r>
            <a:r>
              <a:rPr kumimoji="1" lang="en-US" altLang="zh-TW" sz="32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9</a:t>
            </a:r>
            <a:r>
              <a:rPr kumimoji="1"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月</a:t>
            </a:r>
            <a:r>
              <a:rPr kumimoji="1" lang="en-US" altLang="zh-TW" sz="32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1</a:t>
            </a:r>
            <a:r>
              <a:rPr kumimoji="1"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日出生者。</a:t>
            </a:r>
            <a:endParaRPr kumimoji="1" lang="en-US" altLang="zh-TW" sz="3200" b="1" dirty="0">
              <a:latin typeface="微軟正黑體" panose="020B0604030504040204" pitchFamily="34" charset="-120"/>
              <a:ea typeface="微軟正黑體" panose="020B0604030504040204" pitchFamily="34" charset="-120"/>
              <a:cs typeface="inpin heiti" charset="-122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3346" y="187252"/>
            <a:ext cx="2472527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508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群組 51">
            <a:extLst>
              <a:ext uri="{FF2B5EF4-FFF2-40B4-BE49-F238E27FC236}">
                <a16:creationId xmlns:a16="http://schemas.microsoft.com/office/drawing/2014/main" id="{E4E5D804-617A-43CE-9173-3B82C21DE64D}"/>
              </a:ext>
            </a:extLst>
          </p:cNvPr>
          <p:cNvGrpSpPr/>
          <p:nvPr/>
        </p:nvGrpSpPr>
        <p:grpSpPr>
          <a:xfrm>
            <a:off x="-883182" y="-883233"/>
            <a:ext cx="4969131" cy="2468144"/>
            <a:chOff x="3828852" y="-885051"/>
            <a:chExt cx="4969131" cy="2468144"/>
          </a:xfrm>
        </p:grpSpPr>
        <p:sp>
          <p:nvSpPr>
            <p:cNvPr id="53" name="Freeform 7">
              <a:extLst>
                <a:ext uri="{FF2B5EF4-FFF2-40B4-BE49-F238E27FC236}">
                  <a16:creationId xmlns:a16="http://schemas.microsoft.com/office/drawing/2014/main" id="{266561D0-5BA1-4CE7-B2D5-536F85375D51}"/>
                </a:ext>
              </a:extLst>
            </p:cNvPr>
            <p:cNvSpPr>
              <a:spLocks/>
            </p:cNvSpPr>
            <p:nvPr/>
          </p:nvSpPr>
          <p:spPr bwMode="auto">
            <a:xfrm rot="382501">
              <a:off x="4038334" y="327734"/>
              <a:ext cx="2610238" cy="845895"/>
            </a:xfrm>
            <a:custGeom>
              <a:avLst/>
              <a:gdLst>
                <a:gd name="T0" fmla="*/ 18 w 550"/>
                <a:gd name="T1" fmla="*/ 94 h 239"/>
                <a:gd name="T2" fmla="*/ 34 w 550"/>
                <a:gd name="T3" fmla="*/ 132 h 239"/>
                <a:gd name="T4" fmla="*/ 95 w 550"/>
                <a:gd name="T5" fmla="*/ 238 h 239"/>
                <a:gd name="T6" fmla="*/ 141 w 550"/>
                <a:gd name="T7" fmla="*/ 151 h 239"/>
                <a:gd name="T8" fmla="*/ 444 w 550"/>
                <a:gd name="T9" fmla="*/ 207 h 239"/>
                <a:gd name="T10" fmla="*/ 466 w 550"/>
                <a:gd name="T11" fmla="*/ 79 h 239"/>
                <a:gd name="T12" fmla="*/ 92 w 550"/>
                <a:gd name="T13" fmla="*/ 11 h 239"/>
                <a:gd name="T14" fmla="*/ 18 w 550"/>
                <a:gd name="T15" fmla="*/ 94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0" h="239">
                  <a:moveTo>
                    <a:pt x="18" y="94"/>
                  </a:moveTo>
                  <a:cubicBezTo>
                    <a:pt x="34" y="132"/>
                    <a:pt x="34" y="132"/>
                    <a:pt x="34" y="132"/>
                  </a:cubicBezTo>
                  <a:cubicBezTo>
                    <a:pt x="63" y="188"/>
                    <a:pt x="66" y="195"/>
                    <a:pt x="95" y="238"/>
                  </a:cubicBezTo>
                  <a:cubicBezTo>
                    <a:pt x="63" y="192"/>
                    <a:pt x="76" y="158"/>
                    <a:pt x="141" y="151"/>
                  </a:cubicBezTo>
                  <a:cubicBezTo>
                    <a:pt x="211" y="142"/>
                    <a:pt x="325" y="165"/>
                    <a:pt x="444" y="207"/>
                  </a:cubicBezTo>
                  <a:cubicBezTo>
                    <a:pt x="518" y="239"/>
                    <a:pt x="550" y="114"/>
                    <a:pt x="466" y="79"/>
                  </a:cubicBezTo>
                  <a:cubicBezTo>
                    <a:pt x="318" y="28"/>
                    <a:pt x="178" y="0"/>
                    <a:pt x="92" y="11"/>
                  </a:cubicBezTo>
                  <a:cubicBezTo>
                    <a:pt x="23" y="19"/>
                    <a:pt x="0" y="50"/>
                    <a:pt x="18" y="94"/>
                  </a:cubicBezTo>
                  <a:close/>
                </a:path>
              </a:pathLst>
            </a:custGeom>
            <a:solidFill>
              <a:srgbClr val="FFC53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grpSp>
          <p:nvGrpSpPr>
            <p:cNvPr id="54" name="群組 53">
              <a:extLst>
                <a:ext uri="{FF2B5EF4-FFF2-40B4-BE49-F238E27FC236}">
                  <a16:creationId xmlns:a16="http://schemas.microsoft.com/office/drawing/2014/main" id="{B71D45C7-27FD-4532-B9EB-C5BB19EA9A79}"/>
                </a:ext>
              </a:extLst>
            </p:cNvPr>
            <p:cNvGrpSpPr/>
            <p:nvPr/>
          </p:nvGrpSpPr>
          <p:grpSpPr>
            <a:xfrm>
              <a:off x="3828852" y="-885051"/>
              <a:ext cx="4969131" cy="2468144"/>
              <a:chOff x="3828852" y="-885051"/>
              <a:chExt cx="4969131" cy="2468144"/>
            </a:xfrm>
          </p:grpSpPr>
          <p:sp>
            <p:nvSpPr>
              <p:cNvPr id="66" name="Freeform 6">
                <a:extLst>
                  <a:ext uri="{FF2B5EF4-FFF2-40B4-BE49-F238E27FC236}">
                    <a16:creationId xmlns:a16="http://schemas.microsoft.com/office/drawing/2014/main" id="{F39AC356-6F04-469F-9627-3457699D4D44}"/>
                  </a:ext>
                </a:extLst>
              </p:cNvPr>
              <p:cNvSpPr>
                <a:spLocks/>
              </p:cNvSpPr>
              <p:nvPr/>
            </p:nvSpPr>
            <p:spPr bwMode="auto">
              <a:xfrm rot="382501">
                <a:off x="4501167" y="1009467"/>
                <a:ext cx="1565830" cy="573626"/>
              </a:xfrm>
              <a:custGeom>
                <a:avLst/>
                <a:gdLst>
                  <a:gd name="T0" fmla="*/ 72 w 330"/>
                  <a:gd name="T1" fmla="*/ 3 h 162"/>
                  <a:gd name="T2" fmla="*/ 175 w 330"/>
                  <a:gd name="T3" fmla="*/ 9 h 162"/>
                  <a:gd name="T4" fmla="*/ 220 w 330"/>
                  <a:gd name="T5" fmla="*/ 128 h 162"/>
                  <a:gd name="T6" fmla="*/ 102 w 330"/>
                  <a:gd name="T7" fmla="*/ 162 h 162"/>
                  <a:gd name="T8" fmla="*/ 102 w 330"/>
                  <a:gd name="T9" fmla="*/ 162 h 162"/>
                  <a:gd name="T10" fmla="*/ 40 w 330"/>
                  <a:gd name="T11" fmla="*/ 96 h 162"/>
                  <a:gd name="T12" fmla="*/ 72 w 330"/>
                  <a:gd name="T13" fmla="*/ 3 h 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0" h="162">
                    <a:moveTo>
                      <a:pt x="72" y="3"/>
                    </a:moveTo>
                    <a:cubicBezTo>
                      <a:pt x="100" y="0"/>
                      <a:pt x="135" y="2"/>
                      <a:pt x="175" y="9"/>
                    </a:cubicBezTo>
                    <a:cubicBezTo>
                      <a:pt x="281" y="20"/>
                      <a:pt x="330" y="146"/>
                      <a:pt x="220" y="128"/>
                    </a:cubicBezTo>
                    <a:cubicBezTo>
                      <a:pt x="194" y="124"/>
                      <a:pt x="53" y="110"/>
                      <a:pt x="102" y="162"/>
                    </a:cubicBezTo>
                    <a:cubicBezTo>
                      <a:pt x="102" y="162"/>
                      <a:pt x="102" y="162"/>
                      <a:pt x="102" y="162"/>
                    </a:cubicBezTo>
                    <a:cubicBezTo>
                      <a:pt x="102" y="162"/>
                      <a:pt x="54" y="112"/>
                      <a:pt x="40" y="96"/>
                    </a:cubicBezTo>
                    <a:cubicBezTo>
                      <a:pt x="0" y="47"/>
                      <a:pt x="8" y="11"/>
                      <a:pt x="72" y="3"/>
                    </a:cubicBezTo>
                    <a:close/>
                  </a:path>
                </a:pathLst>
              </a:custGeom>
              <a:solidFill>
                <a:srgbClr val="FF7C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7" name="Freeform 8">
                <a:extLst>
                  <a:ext uri="{FF2B5EF4-FFF2-40B4-BE49-F238E27FC236}">
                    <a16:creationId xmlns:a16="http://schemas.microsoft.com/office/drawing/2014/main" id="{2BD3C013-F14E-4EA8-96D1-333010CBD756}"/>
                  </a:ext>
                </a:extLst>
              </p:cNvPr>
              <p:cNvSpPr>
                <a:spLocks/>
              </p:cNvSpPr>
              <p:nvPr/>
            </p:nvSpPr>
            <p:spPr bwMode="auto">
              <a:xfrm rot="382501">
                <a:off x="3828852" y="-276872"/>
                <a:ext cx="4969131" cy="1648738"/>
              </a:xfrm>
              <a:custGeom>
                <a:avLst/>
                <a:gdLst>
                  <a:gd name="T0" fmla="*/ 3 w 1047"/>
                  <a:gd name="T1" fmla="*/ 95 h 466"/>
                  <a:gd name="T2" fmla="*/ 6 w 1047"/>
                  <a:gd name="T3" fmla="*/ 130 h 466"/>
                  <a:gd name="T4" fmla="*/ 27 w 1047"/>
                  <a:gd name="T5" fmla="*/ 245 h 466"/>
                  <a:gd name="T6" fmla="*/ 29 w 1047"/>
                  <a:gd name="T7" fmla="*/ 252 h 466"/>
                  <a:gd name="T8" fmla="*/ 112 w 1047"/>
                  <a:gd name="T9" fmla="*/ 172 h 466"/>
                  <a:gd name="T10" fmla="*/ 852 w 1047"/>
                  <a:gd name="T11" fmla="*/ 398 h 466"/>
                  <a:gd name="T12" fmla="*/ 941 w 1047"/>
                  <a:gd name="T13" fmla="*/ 282 h 466"/>
                  <a:gd name="T14" fmla="*/ 99 w 1047"/>
                  <a:gd name="T15" fmla="*/ 22 h 466"/>
                  <a:gd name="T16" fmla="*/ 3 w 1047"/>
                  <a:gd name="T17" fmla="*/ 95 h 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47" h="466">
                    <a:moveTo>
                      <a:pt x="3" y="95"/>
                    </a:moveTo>
                    <a:cubicBezTo>
                      <a:pt x="6" y="130"/>
                      <a:pt x="6" y="130"/>
                      <a:pt x="6" y="130"/>
                    </a:cubicBezTo>
                    <a:cubicBezTo>
                      <a:pt x="16" y="201"/>
                      <a:pt x="16" y="204"/>
                      <a:pt x="27" y="245"/>
                    </a:cubicBezTo>
                    <a:cubicBezTo>
                      <a:pt x="29" y="252"/>
                      <a:pt x="29" y="252"/>
                      <a:pt x="29" y="252"/>
                    </a:cubicBezTo>
                    <a:cubicBezTo>
                      <a:pt x="17" y="210"/>
                      <a:pt x="43" y="180"/>
                      <a:pt x="112" y="172"/>
                    </a:cubicBezTo>
                    <a:cubicBezTo>
                      <a:pt x="272" y="152"/>
                      <a:pt x="602" y="252"/>
                      <a:pt x="852" y="398"/>
                    </a:cubicBezTo>
                    <a:cubicBezTo>
                      <a:pt x="950" y="466"/>
                      <a:pt x="1047" y="334"/>
                      <a:pt x="941" y="282"/>
                    </a:cubicBezTo>
                    <a:cubicBezTo>
                      <a:pt x="658" y="116"/>
                      <a:pt x="281" y="0"/>
                      <a:pt x="99" y="22"/>
                    </a:cubicBezTo>
                    <a:cubicBezTo>
                      <a:pt x="32" y="30"/>
                      <a:pt x="0" y="57"/>
                      <a:pt x="3" y="95"/>
                    </a:cubicBezTo>
                    <a:close/>
                  </a:path>
                </a:pathLst>
              </a:custGeom>
              <a:solidFill>
                <a:srgbClr val="66CCF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8" name="Freeform 9">
                <a:extLst>
                  <a:ext uri="{FF2B5EF4-FFF2-40B4-BE49-F238E27FC236}">
                    <a16:creationId xmlns:a16="http://schemas.microsoft.com/office/drawing/2014/main" id="{CDD47547-07BD-476E-B7CF-392DDF606CE4}"/>
                  </a:ext>
                </a:extLst>
              </p:cNvPr>
              <p:cNvSpPr>
                <a:spLocks/>
              </p:cNvSpPr>
              <p:nvPr/>
            </p:nvSpPr>
            <p:spPr bwMode="auto">
              <a:xfrm rot="400657">
                <a:off x="4398828" y="-885051"/>
                <a:ext cx="4389946" cy="1431183"/>
              </a:xfrm>
              <a:custGeom>
                <a:avLst/>
                <a:gdLst>
                  <a:gd name="T0" fmla="*/ 20 w 989"/>
                  <a:gd name="T1" fmla="*/ 81 h 398"/>
                  <a:gd name="T2" fmla="*/ 18 w 989"/>
                  <a:gd name="T3" fmla="*/ 93 h 398"/>
                  <a:gd name="T4" fmla="*/ 1 w 989"/>
                  <a:gd name="T5" fmla="*/ 211 h 398"/>
                  <a:gd name="T6" fmla="*/ 0 w 989"/>
                  <a:gd name="T7" fmla="*/ 241 h 398"/>
                  <a:gd name="T8" fmla="*/ 99 w 989"/>
                  <a:gd name="T9" fmla="*/ 170 h 398"/>
                  <a:gd name="T10" fmla="*/ 799 w 989"/>
                  <a:gd name="T11" fmla="*/ 350 h 398"/>
                  <a:gd name="T12" fmla="*/ 873 w 989"/>
                  <a:gd name="T13" fmla="*/ 215 h 398"/>
                  <a:gd name="T14" fmla="*/ 124 w 989"/>
                  <a:gd name="T15" fmla="*/ 20 h 398"/>
                  <a:gd name="T16" fmla="*/ 20 w 989"/>
                  <a:gd name="T17" fmla="*/ 81 h 3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89" h="398">
                    <a:moveTo>
                      <a:pt x="20" y="81"/>
                    </a:moveTo>
                    <a:cubicBezTo>
                      <a:pt x="18" y="93"/>
                      <a:pt x="18" y="93"/>
                      <a:pt x="18" y="93"/>
                    </a:cubicBezTo>
                    <a:cubicBezTo>
                      <a:pt x="4" y="167"/>
                      <a:pt x="3" y="169"/>
                      <a:pt x="1" y="211"/>
                    </a:cubicBezTo>
                    <a:cubicBezTo>
                      <a:pt x="0" y="241"/>
                      <a:pt x="0" y="241"/>
                      <a:pt x="0" y="241"/>
                    </a:cubicBezTo>
                    <a:cubicBezTo>
                      <a:pt x="0" y="204"/>
                      <a:pt x="32" y="179"/>
                      <a:pt x="99" y="170"/>
                    </a:cubicBezTo>
                    <a:cubicBezTo>
                      <a:pt x="252" y="152"/>
                      <a:pt x="540" y="229"/>
                      <a:pt x="799" y="350"/>
                    </a:cubicBezTo>
                    <a:cubicBezTo>
                      <a:pt x="894" y="398"/>
                      <a:pt x="989" y="269"/>
                      <a:pt x="873" y="215"/>
                    </a:cubicBezTo>
                    <a:cubicBezTo>
                      <a:pt x="597" y="83"/>
                      <a:pt x="288" y="0"/>
                      <a:pt x="124" y="20"/>
                    </a:cubicBezTo>
                    <a:cubicBezTo>
                      <a:pt x="62" y="28"/>
                      <a:pt x="28" y="49"/>
                      <a:pt x="20" y="81"/>
                    </a:cubicBezTo>
                    <a:close/>
                  </a:path>
                </a:pathLst>
              </a:custGeom>
              <a:solidFill>
                <a:srgbClr val="76AFA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sp>
        <p:nvSpPr>
          <p:cNvPr id="11" name="文本框 32">
            <a:extLst>
              <a:ext uri="{FF2B5EF4-FFF2-40B4-BE49-F238E27FC236}">
                <a16:creationId xmlns:a16="http://schemas.microsoft.com/office/drawing/2014/main" id="{06803217-062A-4519-8827-32F62668182E}"/>
              </a:ext>
            </a:extLst>
          </p:cNvPr>
          <p:cNvSpPr txBox="1"/>
          <p:nvPr/>
        </p:nvSpPr>
        <p:spPr>
          <a:xfrm>
            <a:off x="4565807" y="549315"/>
            <a:ext cx="24416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4400" b="1" u="dbl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招生對象</a:t>
            </a:r>
            <a:endParaRPr lang="en-US" altLang="zh-TW" sz="4400" b="1" u="dbl" dirty="0">
              <a:solidFill>
                <a:schemeClr val="tx1">
                  <a:lumMod val="65000"/>
                  <a:lumOff val="3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文本框 12">
            <a:extLst>
              <a:ext uri="{FF2B5EF4-FFF2-40B4-BE49-F238E27FC236}">
                <a16:creationId xmlns:a16="http://schemas.microsoft.com/office/drawing/2014/main" id="{870549FE-C49E-4DEC-A04D-323B75CBC636}"/>
              </a:ext>
            </a:extLst>
          </p:cNvPr>
          <p:cNvSpPr txBox="1"/>
          <p:nvPr/>
        </p:nvSpPr>
        <p:spPr>
          <a:xfrm>
            <a:off x="807930" y="1949921"/>
            <a:ext cx="1069482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kumimoji="1" lang="zh-TW" altLang="en-US" sz="3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招生對象：</a:t>
            </a:r>
            <a:r>
              <a:rPr kumimoji="1" lang="en-US" altLang="zh-TW" sz="3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3</a:t>
            </a:r>
            <a:r>
              <a:rPr kumimoji="1" lang="zh-TW" altLang="en-US" sz="3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足歲以上幼兒</a:t>
            </a:r>
            <a:r>
              <a:rPr kumimoji="1" lang="en-US" altLang="zh-TW" sz="3000" b="1" i="1" u="sng" dirty="0"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(110</a:t>
            </a:r>
            <a:r>
              <a:rPr kumimoji="1" lang="zh-TW" altLang="en-US" sz="3000" b="1" i="1" u="sng" dirty="0"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年</a:t>
            </a:r>
            <a:r>
              <a:rPr kumimoji="1" lang="en-US" altLang="zh-TW" sz="3000" b="1" i="1" u="sng" dirty="0"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9</a:t>
            </a:r>
            <a:r>
              <a:rPr kumimoji="1" lang="zh-TW" altLang="en-US" sz="3000" b="1" i="1" u="sng" dirty="0"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月</a:t>
            </a:r>
            <a:r>
              <a:rPr kumimoji="1" lang="en-US" altLang="zh-TW" sz="3000" b="1" i="1" u="sng" dirty="0"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1</a:t>
            </a:r>
            <a:r>
              <a:rPr kumimoji="1" lang="zh-TW" altLang="en-US" sz="3000" b="1" i="1" u="sng" dirty="0"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日以前出生者</a:t>
            </a:r>
            <a:r>
              <a:rPr kumimoji="1" lang="en-US" altLang="zh-TW" sz="3000" b="1" i="1" u="sng" dirty="0"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)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kumimoji="1" lang="zh-TW" altLang="en-US" sz="3000" b="1" u="sng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設籍本市之幼兒，且須與父母一方、直系血親尊親屬或監護人共同設籍於同一戶，另</a:t>
            </a:r>
            <a:r>
              <a:rPr kumimoji="1" lang="en-US" altLang="zh-TW" sz="3000" b="1" u="sng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5</a:t>
            </a:r>
            <a:r>
              <a:rPr kumimoji="1" lang="zh-TW" altLang="en-US" sz="3000" b="1" u="sng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足歲大班幼兒，須設籍於敦化國小學區內，</a:t>
            </a:r>
            <a:r>
              <a:rPr kumimoji="1" lang="en-US" altLang="zh-TW" sz="3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(</a:t>
            </a:r>
            <a:r>
              <a:rPr kumimoji="1" lang="zh-TW" altLang="en-US" sz="3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若幼兒具備原住民身分、經社政主管機關依法安置或任職同一學校之教職員工子女者，得免設籍本市</a:t>
            </a:r>
            <a:r>
              <a:rPr kumimoji="1" lang="en-US" altLang="zh-TW" sz="3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)</a:t>
            </a:r>
            <a:r>
              <a:rPr kumimoji="1" lang="zh-TW" altLang="en-US" sz="3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。</a:t>
            </a:r>
            <a:endParaRPr kumimoji="1" lang="en-US" altLang="zh-TW" sz="3000" b="1" dirty="0">
              <a:latin typeface="微軟正黑體" panose="020B0604030504040204" pitchFamily="34" charset="-120"/>
              <a:ea typeface="微軟正黑體" panose="020B0604030504040204" pitchFamily="34" charset="-120"/>
              <a:cs typeface="inpin heiti" charset="-122"/>
            </a:endParaRP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kumimoji="1" lang="zh-TW" altLang="en-US" sz="3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居留本市之外籍幼兒</a:t>
            </a:r>
            <a:endParaRPr kumimoji="1" lang="en-US" altLang="zh-TW" sz="3000" b="1" dirty="0">
              <a:latin typeface="微軟正黑體" panose="020B0604030504040204" pitchFamily="34" charset="-120"/>
              <a:ea typeface="微軟正黑體" panose="020B0604030504040204" pitchFamily="34" charset="-120"/>
              <a:cs typeface="inpin heiti" charset="-122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3345" y="187252"/>
            <a:ext cx="2472527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156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群組 51">
            <a:extLst>
              <a:ext uri="{FF2B5EF4-FFF2-40B4-BE49-F238E27FC236}">
                <a16:creationId xmlns:a16="http://schemas.microsoft.com/office/drawing/2014/main" id="{E4E5D804-617A-43CE-9173-3B82C21DE64D}"/>
              </a:ext>
            </a:extLst>
          </p:cNvPr>
          <p:cNvGrpSpPr/>
          <p:nvPr/>
        </p:nvGrpSpPr>
        <p:grpSpPr>
          <a:xfrm>
            <a:off x="-883182" y="-883233"/>
            <a:ext cx="4969131" cy="2468144"/>
            <a:chOff x="3828852" y="-885051"/>
            <a:chExt cx="4969131" cy="2468144"/>
          </a:xfrm>
        </p:grpSpPr>
        <p:sp>
          <p:nvSpPr>
            <p:cNvPr id="53" name="Freeform 7">
              <a:extLst>
                <a:ext uri="{FF2B5EF4-FFF2-40B4-BE49-F238E27FC236}">
                  <a16:creationId xmlns:a16="http://schemas.microsoft.com/office/drawing/2014/main" id="{266561D0-5BA1-4CE7-B2D5-536F85375D51}"/>
                </a:ext>
              </a:extLst>
            </p:cNvPr>
            <p:cNvSpPr>
              <a:spLocks/>
            </p:cNvSpPr>
            <p:nvPr/>
          </p:nvSpPr>
          <p:spPr bwMode="auto">
            <a:xfrm rot="382501">
              <a:off x="4038334" y="327734"/>
              <a:ext cx="2610238" cy="845895"/>
            </a:xfrm>
            <a:custGeom>
              <a:avLst/>
              <a:gdLst>
                <a:gd name="T0" fmla="*/ 18 w 550"/>
                <a:gd name="T1" fmla="*/ 94 h 239"/>
                <a:gd name="T2" fmla="*/ 34 w 550"/>
                <a:gd name="T3" fmla="*/ 132 h 239"/>
                <a:gd name="T4" fmla="*/ 95 w 550"/>
                <a:gd name="T5" fmla="*/ 238 h 239"/>
                <a:gd name="T6" fmla="*/ 141 w 550"/>
                <a:gd name="T7" fmla="*/ 151 h 239"/>
                <a:gd name="T8" fmla="*/ 444 w 550"/>
                <a:gd name="T9" fmla="*/ 207 h 239"/>
                <a:gd name="T10" fmla="*/ 466 w 550"/>
                <a:gd name="T11" fmla="*/ 79 h 239"/>
                <a:gd name="T12" fmla="*/ 92 w 550"/>
                <a:gd name="T13" fmla="*/ 11 h 239"/>
                <a:gd name="T14" fmla="*/ 18 w 550"/>
                <a:gd name="T15" fmla="*/ 94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0" h="239">
                  <a:moveTo>
                    <a:pt x="18" y="94"/>
                  </a:moveTo>
                  <a:cubicBezTo>
                    <a:pt x="34" y="132"/>
                    <a:pt x="34" y="132"/>
                    <a:pt x="34" y="132"/>
                  </a:cubicBezTo>
                  <a:cubicBezTo>
                    <a:pt x="63" y="188"/>
                    <a:pt x="66" y="195"/>
                    <a:pt x="95" y="238"/>
                  </a:cubicBezTo>
                  <a:cubicBezTo>
                    <a:pt x="63" y="192"/>
                    <a:pt x="76" y="158"/>
                    <a:pt x="141" y="151"/>
                  </a:cubicBezTo>
                  <a:cubicBezTo>
                    <a:pt x="211" y="142"/>
                    <a:pt x="325" y="165"/>
                    <a:pt x="444" y="207"/>
                  </a:cubicBezTo>
                  <a:cubicBezTo>
                    <a:pt x="518" y="239"/>
                    <a:pt x="550" y="114"/>
                    <a:pt x="466" y="79"/>
                  </a:cubicBezTo>
                  <a:cubicBezTo>
                    <a:pt x="318" y="28"/>
                    <a:pt x="178" y="0"/>
                    <a:pt x="92" y="11"/>
                  </a:cubicBezTo>
                  <a:cubicBezTo>
                    <a:pt x="23" y="19"/>
                    <a:pt x="0" y="50"/>
                    <a:pt x="18" y="94"/>
                  </a:cubicBezTo>
                  <a:close/>
                </a:path>
              </a:pathLst>
            </a:custGeom>
            <a:solidFill>
              <a:srgbClr val="FFC53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grpSp>
          <p:nvGrpSpPr>
            <p:cNvPr id="54" name="群組 53">
              <a:extLst>
                <a:ext uri="{FF2B5EF4-FFF2-40B4-BE49-F238E27FC236}">
                  <a16:creationId xmlns:a16="http://schemas.microsoft.com/office/drawing/2014/main" id="{B71D45C7-27FD-4532-B9EB-C5BB19EA9A79}"/>
                </a:ext>
              </a:extLst>
            </p:cNvPr>
            <p:cNvGrpSpPr/>
            <p:nvPr/>
          </p:nvGrpSpPr>
          <p:grpSpPr>
            <a:xfrm>
              <a:off x="3828852" y="-885051"/>
              <a:ext cx="4969131" cy="2468144"/>
              <a:chOff x="3828852" y="-885051"/>
              <a:chExt cx="4969131" cy="2468144"/>
            </a:xfrm>
          </p:grpSpPr>
          <p:sp>
            <p:nvSpPr>
              <p:cNvPr id="66" name="Freeform 6">
                <a:extLst>
                  <a:ext uri="{FF2B5EF4-FFF2-40B4-BE49-F238E27FC236}">
                    <a16:creationId xmlns:a16="http://schemas.microsoft.com/office/drawing/2014/main" id="{F39AC356-6F04-469F-9627-3457699D4D44}"/>
                  </a:ext>
                </a:extLst>
              </p:cNvPr>
              <p:cNvSpPr>
                <a:spLocks/>
              </p:cNvSpPr>
              <p:nvPr/>
            </p:nvSpPr>
            <p:spPr bwMode="auto">
              <a:xfrm rot="382501">
                <a:off x="4501167" y="1009467"/>
                <a:ext cx="1565830" cy="573626"/>
              </a:xfrm>
              <a:custGeom>
                <a:avLst/>
                <a:gdLst>
                  <a:gd name="T0" fmla="*/ 72 w 330"/>
                  <a:gd name="T1" fmla="*/ 3 h 162"/>
                  <a:gd name="T2" fmla="*/ 175 w 330"/>
                  <a:gd name="T3" fmla="*/ 9 h 162"/>
                  <a:gd name="T4" fmla="*/ 220 w 330"/>
                  <a:gd name="T5" fmla="*/ 128 h 162"/>
                  <a:gd name="T6" fmla="*/ 102 w 330"/>
                  <a:gd name="T7" fmla="*/ 162 h 162"/>
                  <a:gd name="T8" fmla="*/ 102 w 330"/>
                  <a:gd name="T9" fmla="*/ 162 h 162"/>
                  <a:gd name="T10" fmla="*/ 40 w 330"/>
                  <a:gd name="T11" fmla="*/ 96 h 162"/>
                  <a:gd name="T12" fmla="*/ 72 w 330"/>
                  <a:gd name="T13" fmla="*/ 3 h 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0" h="162">
                    <a:moveTo>
                      <a:pt x="72" y="3"/>
                    </a:moveTo>
                    <a:cubicBezTo>
                      <a:pt x="100" y="0"/>
                      <a:pt x="135" y="2"/>
                      <a:pt x="175" y="9"/>
                    </a:cubicBezTo>
                    <a:cubicBezTo>
                      <a:pt x="281" y="20"/>
                      <a:pt x="330" y="146"/>
                      <a:pt x="220" y="128"/>
                    </a:cubicBezTo>
                    <a:cubicBezTo>
                      <a:pt x="194" y="124"/>
                      <a:pt x="53" y="110"/>
                      <a:pt x="102" y="162"/>
                    </a:cubicBezTo>
                    <a:cubicBezTo>
                      <a:pt x="102" y="162"/>
                      <a:pt x="102" y="162"/>
                      <a:pt x="102" y="162"/>
                    </a:cubicBezTo>
                    <a:cubicBezTo>
                      <a:pt x="102" y="162"/>
                      <a:pt x="54" y="112"/>
                      <a:pt x="40" y="96"/>
                    </a:cubicBezTo>
                    <a:cubicBezTo>
                      <a:pt x="0" y="47"/>
                      <a:pt x="8" y="11"/>
                      <a:pt x="72" y="3"/>
                    </a:cubicBezTo>
                    <a:close/>
                  </a:path>
                </a:pathLst>
              </a:custGeom>
              <a:solidFill>
                <a:srgbClr val="FF7C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7" name="Freeform 8">
                <a:extLst>
                  <a:ext uri="{FF2B5EF4-FFF2-40B4-BE49-F238E27FC236}">
                    <a16:creationId xmlns:a16="http://schemas.microsoft.com/office/drawing/2014/main" id="{2BD3C013-F14E-4EA8-96D1-333010CBD756}"/>
                  </a:ext>
                </a:extLst>
              </p:cNvPr>
              <p:cNvSpPr>
                <a:spLocks/>
              </p:cNvSpPr>
              <p:nvPr/>
            </p:nvSpPr>
            <p:spPr bwMode="auto">
              <a:xfrm rot="382501">
                <a:off x="3828852" y="-276872"/>
                <a:ext cx="4969131" cy="1648738"/>
              </a:xfrm>
              <a:custGeom>
                <a:avLst/>
                <a:gdLst>
                  <a:gd name="T0" fmla="*/ 3 w 1047"/>
                  <a:gd name="T1" fmla="*/ 95 h 466"/>
                  <a:gd name="T2" fmla="*/ 6 w 1047"/>
                  <a:gd name="T3" fmla="*/ 130 h 466"/>
                  <a:gd name="T4" fmla="*/ 27 w 1047"/>
                  <a:gd name="T5" fmla="*/ 245 h 466"/>
                  <a:gd name="T6" fmla="*/ 29 w 1047"/>
                  <a:gd name="T7" fmla="*/ 252 h 466"/>
                  <a:gd name="T8" fmla="*/ 112 w 1047"/>
                  <a:gd name="T9" fmla="*/ 172 h 466"/>
                  <a:gd name="T10" fmla="*/ 852 w 1047"/>
                  <a:gd name="T11" fmla="*/ 398 h 466"/>
                  <a:gd name="T12" fmla="*/ 941 w 1047"/>
                  <a:gd name="T13" fmla="*/ 282 h 466"/>
                  <a:gd name="T14" fmla="*/ 99 w 1047"/>
                  <a:gd name="T15" fmla="*/ 22 h 466"/>
                  <a:gd name="T16" fmla="*/ 3 w 1047"/>
                  <a:gd name="T17" fmla="*/ 95 h 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47" h="466">
                    <a:moveTo>
                      <a:pt x="3" y="95"/>
                    </a:moveTo>
                    <a:cubicBezTo>
                      <a:pt x="6" y="130"/>
                      <a:pt x="6" y="130"/>
                      <a:pt x="6" y="130"/>
                    </a:cubicBezTo>
                    <a:cubicBezTo>
                      <a:pt x="16" y="201"/>
                      <a:pt x="16" y="204"/>
                      <a:pt x="27" y="245"/>
                    </a:cubicBezTo>
                    <a:cubicBezTo>
                      <a:pt x="29" y="252"/>
                      <a:pt x="29" y="252"/>
                      <a:pt x="29" y="252"/>
                    </a:cubicBezTo>
                    <a:cubicBezTo>
                      <a:pt x="17" y="210"/>
                      <a:pt x="43" y="180"/>
                      <a:pt x="112" y="172"/>
                    </a:cubicBezTo>
                    <a:cubicBezTo>
                      <a:pt x="272" y="152"/>
                      <a:pt x="602" y="252"/>
                      <a:pt x="852" y="398"/>
                    </a:cubicBezTo>
                    <a:cubicBezTo>
                      <a:pt x="950" y="466"/>
                      <a:pt x="1047" y="334"/>
                      <a:pt x="941" y="282"/>
                    </a:cubicBezTo>
                    <a:cubicBezTo>
                      <a:pt x="658" y="116"/>
                      <a:pt x="281" y="0"/>
                      <a:pt x="99" y="22"/>
                    </a:cubicBezTo>
                    <a:cubicBezTo>
                      <a:pt x="32" y="30"/>
                      <a:pt x="0" y="57"/>
                      <a:pt x="3" y="95"/>
                    </a:cubicBezTo>
                    <a:close/>
                  </a:path>
                </a:pathLst>
              </a:custGeom>
              <a:solidFill>
                <a:srgbClr val="66CCF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8" name="Freeform 9">
                <a:extLst>
                  <a:ext uri="{FF2B5EF4-FFF2-40B4-BE49-F238E27FC236}">
                    <a16:creationId xmlns:a16="http://schemas.microsoft.com/office/drawing/2014/main" id="{CDD47547-07BD-476E-B7CF-392DDF606CE4}"/>
                  </a:ext>
                </a:extLst>
              </p:cNvPr>
              <p:cNvSpPr>
                <a:spLocks/>
              </p:cNvSpPr>
              <p:nvPr/>
            </p:nvSpPr>
            <p:spPr bwMode="auto">
              <a:xfrm rot="400657">
                <a:off x="4398828" y="-885051"/>
                <a:ext cx="4389946" cy="1431183"/>
              </a:xfrm>
              <a:custGeom>
                <a:avLst/>
                <a:gdLst>
                  <a:gd name="T0" fmla="*/ 20 w 989"/>
                  <a:gd name="T1" fmla="*/ 81 h 398"/>
                  <a:gd name="T2" fmla="*/ 18 w 989"/>
                  <a:gd name="T3" fmla="*/ 93 h 398"/>
                  <a:gd name="T4" fmla="*/ 1 w 989"/>
                  <a:gd name="T5" fmla="*/ 211 h 398"/>
                  <a:gd name="T6" fmla="*/ 0 w 989"/>
                  <a:gd name="T7" fmla="*/ 241 h 398"/>
                  <a:gd name="T8" fmla="*/ 99 w 989"/>
                  <a:gd name="T9" fmla="*/ 170 h 398"/>
                  <a:gd name="T10" fmla="*/ 799 w 989"/>
                  <a:gd name="T11" fmla="*/ 350 h 398"/>
                  <a:gd name="T12" fmla="*/ 873 w 989"/>
                  <a:gd name="T13" fmla="*/ 215 h 398"/>
                  <a:gd name="T14" fmla="*/ 124 w 989"/>
                  <a:gd name="T15" fmla="*/ 20 h 398"/>
                  <a:gd name="T16" fmla="*/ 20 w 989"/>
                  <a:gd name="T17" fmla="*/ 81 h 3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89" h="398">
                    <a:moveTo>
                      <a:pt x="20" y="81"/>
                    </a:moveTo>
                    <a:cubicBezTo>
                      <a:pt x="18" y="93"/>
                      <a:pt x="18" y="93"/>
                      <a:pt x="18" y="93"/>
                    </a:cubicBezTo>
                    <a:cubicBezTo>
                      <a:pt x="4" y="167"/>
                      <a:pt x="3" y="169"/>
                      <a:pt x="1" y="211"/>
                    </a:cubicBezTo>
                    <a:cubicBezTo>
                      <a:pt x="0" y="241"/>
                      <a:pt x="0" y="241"/>
                      <a:pt x="0" y="241"/>
                    </a:cubicBezTo>
                    <a:cubicBezTo>
                      <a:pt x="0" y="204"/>
                      <a:pt x="32" y="179"/>
                      <a:pt x="99" y="170"/>
                    </a:cubicBezTo>
                    <a:cubicBezTo>
                      <a:pt x="252" y="152"/>
                      <a:pt x="540" y="229"/>
                      <a:pt x="799" y="350"/>
                    </a:cubicBezTo>
                    <a:cubicBezTo>
                      <a:pt x="894" y="398"/>
                      <a:pt x="989" y="269"/>
                      <a:pt x="873" y="215"/>
                    </a:cubicBezTo>
                    <a:cubicBezTo>
                      <a:pt x="597" y="83"/>
                      <a:pt x="288" y="0"/>
                      <a:pt x="124" y="20"/>
                    </a:cubicBezTo>
                    <a:cubicBezTo>
                      <a:pt x="62" y="28"/>
                      <a:pt x="28" y="49"/>
                      <a:pt x="20" y="81"/>
                    </a:cubicBezTo>
                    <a:close/>
                  </a:path>
                </a:pathLst>
              </a:custGeom>
              <a:solidFill>
                <a:srgbClr val="76AFA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sp>
        <p:nvSpPr>
          <p:cNvPr id="11" name="文本框 32">
            <a:extLst>
              <a:ext uri="{FF2B5EF4-FFF2-40B4-BE49-F238E27FC236}">
                <a16:creationId xmlns:a16="http://schemas.microsoft.com/office/drawing/2014/main" id="{06803217-062A-4519-8827-32F62668182E}"/>
              </a:ext>
            </a:extLst>
          </p:cNvPr>
          <p:cNvSpPr txBox="1"/>
          <p:nvPr/>
        </p:nvSpPr>
        <p:spPr>
          <a:xfrm>
            <a:off x="4883600" y="413612"/>
            <a:ext cx="24416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4400" b="1" u="dbl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敦小學區</a:t>
            </a:r>
            <a:endParaRPr lang="en-US" altLang="zh-TW" sz="4400" b="1" u="dbl" dirty="0">
              <a:solidFill>
                <a:schemeClr val="tx1">
                  <a:lumMod val="65000"/>
                  <a:lumOff val="3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文本框 12">
            <a:extLst>
              <a:ext uri="{FF2B5EF4-FFF2-40B4-BE49-F238E27FC236}">
                <a16:creationId xmlns:a16="http://schemas.microsoft.com/office/drawing/2014/main" id="{870549FE-C49E-4DEC-A04D-323B75CBC636}"/>
              </a:ext>
            </a:extLst>
          </p:cNvPr>
          <p:cNvSpPr txBox="1"/>
          <p:nvPr/>
        </p:nvSpPr>
        <p:spPr>
          <a:xfrm>
            <a:off x="748586" y="1540265"/>
            <a:ext cx="10694828" cy="4854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kumimoji="1" lang="en-US" altLang="zh-TW" sz="3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5</a:t>
            </a:r>
            <a:r>
              <a:rPr kumimoji="1" lang="zh-TW" altLang="en-US" sz="3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足歲大班幼兒，須設籍於敦化國小學區內。</a:t>
            </a:r>
            <a:endParaRPr kumimoji="1" lang="en-US" altLang="zh-TW" sz="3000" b="1" dirty="0">
              <a:latin typeface="微軟正黑體" panose="020B0604030504040204" pitchFamily="34" charset="-120"/>
              <a:ea typeface="微軟正黑體" panose="020B0604030504040204" pitchFamily="34" charset="-120"/>
              <a:cs typeface="inpin heiti" charset="-122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kumimoji="1" lang="zh-TW" altLang="en-US" sz="3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敦小學區：</a:t>
            </a:r>
            <a:endParaRPr kumimoji="1" lang="en-US" altLang="zh-TW" sz="3000" b="1" dirty="0">
              <a:latin typeface="微軟正黑體" panose="020B0604030504040204" pitchFamily="34" charset="-120"/>
              <a:ea typeface="微軟正黑體" panose="020B0604030504040204" pitchFamily="34" charset="-120"/>
              <a:cs typeface="inpin heiti" charset="-122"/>
            </a:endParaRPr>
          </a:p>
          <a:p>
            <a:pPr>
              <a:lnSpc>
                <a:spcPct val="150000"/>
              </a:lnSpc>
            </a:pPr>
            <a:r>
              <a:rPr kumimoji="1" lang="zh-TW" altLang="en-US" sz="3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松山區：美仁里、吉仁里、中崙里、敦化里、福成里、復源里、復建里、復勢里、中正里、松基里</a:t>
            </a:r>
            <a:r>
              <a:rPr kumimoji="1" lang="en-US" altLang="zh-TW" sz="3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(13</a:t>
            </a:r>
            <a:r>
              <a:rPr kumimoji="1" lang="zh-TW" altLang="en-US" sz="3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、</a:t>
            </a:r>
            <a:r>
              <a:rPr kumimoji="1" lang="en-US" altLang="zh-TW" sz="3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15</a:t>
            </a:r>
            <a:r>
              <a:rPr kumimoji="1" lang="zh-TW" altLang="en-US" sz="3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、</a:t>
            </a:r>
            <a:r>
              <a:rPr kumimoji="1" lang="en-US" altLang="zh-TW" sz="3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16</a:t>
            </a:r>
            <a:r>
              <a:rPr kumimoji="1" lang="zh-TW" altLang="en-US" sz="3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鄰</a:t>
            </a:r>
            <a:r>
              <a:rPr kumimoji="1" lang="en-US" altLang="zh-TW" sz="3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)</a:t>
            </a:r>
            <a:r>
              <a:rPr kumimoji="1" lang="zh-TW" altLang="en-US" sz="3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、中華里</a:t>
            </a:r>
            <a:r>
              <a:rPr kumimoji="1" lang="en-US" altLang="zh-TW" sz="3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(11</a:t>
            </a:r>
            <a:r>
              <a:rPr kumimoji="1" lang="zh-TW" altLang="en-US" sz="3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鄰</a:t>
            </a:r>
            <a:r>
              <a:rPr kumimoji="1" lang="en-US" altLang="zh-TW" sz="3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)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kumimoji="1" lang="zh-TW" altLang="en-US" sz="3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民生、敦化國小共同學區：</a:t>
            </a:r>
            <a:endParaRPr kumimoji="1" lang="en-US" altLang="zh-TW" sz="3000" b="1" dirty="0">
              <a:latin typeface="微軟正黑體" panose="020B0604030504040204" pitchFamily="34" charset="-120"/>
              <a:ea typeface="微軟正黑體" panose="020B0604030504040204" pitchFamily="34" charset="-120"/>
              <a:cs typeface="inpin heiti" charset="-122"/>
            </a:endParaRPr>
          </a:p>
          <a:p>
            <a:pPr>
              <a:lnSpc>
                <a:spcPct val="150000"/>
              </a:lnSpc>
            </a:pPr>
            <a:r>
              <a:rPr kumimoji="1" lang="zh-TW" altLang="en-US" sz="3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大安區：光武里</a:t>
            </a:r>
            <a:r>
              <a:rPr kumimoji="1" lang="en-US" altLang="zh-TW" sz="3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(12-23</a:t>
            </a:r>
            <a:r>
              <a:rPr kumimoji="1" lang="zh-TW" altLang="en-US" sz="3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鄰</a:t>
            </a:r>
            <a:r>
              <a:rPr kumimoji="1" lang="en-US" altLang="zh-TW" sz="3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)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2385" y="187252"/>
            <a:ext cx="2472527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86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群組 51">
            <a:extLst>
              <a:ext uri="{FF2B5EF4-FFF2-40B4-BE49-F238E27FC236}">
                <a16:creationId xmlns:a16="http://schemas.microsoft.com/office/drawing/2014/main" id="{E4E5D804-617A-43CE-9173-3B82C21DE64D}"/>
              </a:ext>
            </a:extLst>
          </p:cNvPr>
          <p:cNvGrpSpPr/>
          <p:nvPr/>
        </p:nvGrpSpPr>
        <p:grpSpPr>
          <a:xfrm>
            <a:off x="-883182" y="-883233"/>
            <a:ext cx="4969131" cy="2468144"/>
            <a:chOff x="3828852" y="-885051"/>
            <a:chExt cx="4969131" cy="2468144"/>
          </a:xfrm>
        </p:grpSpPr>
        <p:sp>
          <p:nvSpPr>
            <p:cNvPr id="53" name="Freeform 7">
              <a:extLst>
                <a:ext uri="{FF2B5EF4-FFF2-40B4-BE49-F238E27FC236}">
                  <a16:creationId xmlns:a16="http://schemas.microsoft.com/office/drawing/2014/main" id="{266561D0-5BA1-4CE7-B2D5-536F85375D51}"/>
                </a:ext>
              </a:extLst>
            </p:cNvPr>
            <p:cNvSpPr>
              <a:spLocks/>
            </p:cNvSpPr>
            <p:nvPr/>
          </p:nvSpPr>
          <p:spPr bwMode="auto">
            <a:xfrm rot="382501">
              <a:off x="4038334" y="327734"/>
              <a:ext cx="2610238" cy="845895"/>
            </a:xfrm>
            <a:custGeom>
              <a:avLst/>
              <a:gdLst>
                <a:gd name="T0" fmla="*/ 18 w 550"/>
                <a:gd name="T1" fmla="*/ 94 h 239"/>
                <a:gd name="T2" fmla="*/ 34 w 550"/>
                <a:gd name="T3" fmla="*/ 132 h 239"/>
                <a:gd name="T4" fmla="*/ 95 w 550"/>
                <a:gd name="T5" fmla="*/ 238 h 239"/>
                <a:gd name="T6" fmla="*/ 141 w 550"/>
                <a:gd name="T7" fmla="*/ 151 h 239"/>
                <a:gd name="T8" fmla="*/ 444 w 550"/>
                <a:gd name="T9" fmla="*/ 207 h 239"/>
                <a:gd name="T10" fmla="*/ 466 w 550"/>
                <a:gd name="T11" fmla="*/ 79 h 239"/>
                <a:gd name="T12" fmla="*/ 92 w 550"/>
                <a:gd name="T13" fmla="*/ 11 h 239"/>
                <a:gd name="T14" fmla="*/ 18 w 550"/>
                <a:gd name="T15" fmla="*/ 94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0" h="239">
                  <a:moveTo>
                    <a:pt x="18" y="94"/>
                  </a:moveTo>
                  <a:cubicBezTo>
                    <a:pt x="34" y="132"/>
                    <a:pt x="34" y="132"/>
                    <a:pt x="34" y="132"/>
                  </a:cubicBezTo>
                  <a:cubicBezTo>
                    <a:pt x="63" y="188"/>
                    <a:pt x="66" y="195"/>
                    <a:pt x="95" y="238"/>
                  </a:cubicBezTo>
                  <a:cubicBezTo>
                    <a:pt x="63" y="192"/>
                    <a:pt x="76" y="158"/>
                    <a:pt x="141" y="151"/>
                  </a:cubicBezTo>
                  <a:cubicBezTo>
                    <a:pt x="211" y="142"/>
                    <a:pt x="325" y="165"/>
                    <a:pt x="444" y="207"/>
                  </a:cubicBezTo>
                  <a:cubicBezTo>
                    <a:pt x="518" y="239"/>
                    <a:pt x="550" y="114"/>
                    <a:pt x="466" y="79"/>
                  </a:cubicBezTo>
                  <a:cubicBezTo>
                    <a:pt x="318" y="28"/>
                    <a:pt x="178" y="0"/>
                    <a:pt x="92" y="11"/>
                  </a:cubicBezTo>
                  <a:cubicBezTo>
                    <a:pt x="23" y="19"/>
                    <a:pt x="0" y="50"/>
                    <a:pt x="18" y="94"/>
                  </a:cubicBezTo>
                  <a:close/>
                </a:path>
              </a:pathLst>
            </a:custGeom>
            <a:solidFill>
              <a:srgbClr val="FFC53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grpSp>
          <p:nvGrpSpPr>
            <p:cNvPr id="54" name="群組 53">
              <a:extLst>
                <a:ext uri="{FF2B5EF4-FFF2-40B4-BE49-F238E27FC236}">
                  <a16:creationId xmlns:a16="http://schemas.microsoft.com/office/drawing/2014/main" id="{B71D45C7-27FD-4532-B9EB-C5BB19EA9A79}"/>
                </a:ext>
              </a:extLst>
            </p:cNvPr>
            <p:cNvGrpSpPr/>
            <p:nvPr/>
          </p:nvGrpSpPr>
          <p:grpSpPr>
            <a:xfrm>
              <a:off x="3828852" y="-885051"/>
              <a:ext cx="4969131" cy="2468144"/>
              <a:chOff x="3828852" y="-885051"/>
              <a:chExt cx="4969131" cy="2468144"/>
            </a:xfrm>
          </p:grpSpPr>
          <p:sp>
            <p:nvSpPr>
              <p:cNvPr id="66" name="Freeform 6">
                <a:extLst>
                  <a:ext uri="{FF2B5EF4-FFF2-40B4-BE49-F238E27FC236}">
                    <a16:creationId xmlns:a16="http://schemas.microsoft.com/office/drawing/2014/main" id="{F39AC356-6F04-469F-9627-3457699D4D44}"/>
                  </a:ext>
                </a:extLst>
              </p:cNvPr>
              <p:cNvSpPr>
                <a:spLocks/>
              </p:cNvSpPr>
              <p:nvPr/>
            </p:nvSpPr>
            <p:spPr bwMode="auto">
              <a:xfrm rot="382501">
                <a:off x="4501167" y="1009467"/>
                <a:ext cx="1565830" cy="573626"/>
              </a:xfrm>
              <a:custGeom>
                <a:avLst/>
                <a:gdLst>
                  <a:gd name="T0" fmla="*/ 72 w 330"/>
                  <a:gd name="T1" fmla="*/ 3 h 162"/>
                  <a:gd name="T2" fmla="*/ 175 w 330"/>
                  <a:gd name="T3" fmla="*/ 9 h 162"/>
                  <a:gd name="T4" fmla="*/ 220 w 330"/>
                  <a:gd name="T5" fmla="*/ 128 h 162"/>
                  <a:gd name="T6" fmla="*/ 102 w 330"/>
                  <a:gd name="T7" fmla="*/ 162 h 162"/>
                  <a:gd name="T8" fmla="*/ 102 w 330"/>
                  <a:gd name="T9" fmla="*/ 162 h 162"/>
                  <a:gd name="T10" fmla="*/ 40 w 330"/>
                  <a:gd name="T11" fmla="*/ 96 h 162"/>
                  <a:gd name="T12" fmla="*/ 72 w 330"/>
                  <a:gd name="T13" fmla="*/ 3 h 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0" h="162">
                    <a:moveTo>
                      <a:pt x="72" y="3"/>
                    </a:moveTo>
                    <a:cubicBezTo>
                      <a:pt x="100" y="0"/>
                      <a:pt x="135" y="2"/>
                      <a:pt x="175" y="9"/>
                    </a:cubicBezTo>
                    <a:cubicBezTo>
                      <a:pt x="281" y="20"/>
                      <a:pt x="330" y="146"/>
                      <a:pt x="220" y="128"/>
                    </a:cubicBezTo>
                    <a:cubicBezTo>
                      <a:pt x="194" y="124"/>
                      <a:pt x="53" y="110"/>
                      <a:pt x="102" y="162"/>
                    </a:cubicBezTo>
                    <a:cubicBezTo>
                      <a:pt x="102" y="162"/>
                      <a:pt x="102" y="162"/>
                      <a:pt x="102" y="162"/>
                    </a:cubicBezTo>
                    <a:cubicBezTo>
                      <a:pt x="102" y="162"/>
                      <a:pt x="54" y="112"/>
                      <a:pt x="40" y="96"/>
                    </a:cubicBezTo>
                    <a:cubicBezTo>
                      <a:pt x="0" y="47"/>
                      <a:pt x="8" y="11"/>
                      <a:pt x="72" y="3"/>
                    </a:cubicBezTo>
                    <a:close/>
                  </a:path>
                </a:pathLst>
              </a:custGeom>
              <a:solidFill>
                <a:srgbClr val="FF7C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7" name="Freeform 8">
                <a:extLst>
                  <a:ext uri="{FF2B5EF4-FFF2-40B4-BE49-F238E27FC236}">
                    <a16:creationId xmlns:a16="http://schemas.microsoft.com/office/drawing/2014/main" id="{2BD3C013-F14E-4EA8-96D1-333010CBD756}"/>
                  </a:ext>
                </a:extLst>
              </p:cNvPr>
              <p:cNvSpPr>
                <a:spLocks/>
              </p:cNvSpPr>
              <p:nvPr/>
            </p:nvSpPr>
            <p:spPr bwMode="auto">
              <a:xfrm rot="382501">
                <a:off x="3828852" y="-276872"/>
                <a:ext cx="4969131" cy="1648738"/>
              </a:xfrm>
              <a:custGeom>
                <a:avLst/>
                <a:gdLst>
                  <a:gd name="T0" fmla="*/ 3 w 1047"/>
                  <a:gd name="T1" fmla="*/ 95 h 466"/>
                  <a:gd name="T2" fmla="*/ 6 w 1047"/>
                  <a:gd name="T3" fmla="*/ 130 h 466"/>
                  <a:gd name="T4" fmla="*/ 27 w 1047"/>
                  <a:gd name="T5" fmla="*/ 245 h 466"/>
                  <a:gd name="T6" fmla="*/ 29 w 1047"/>
                  <a:gd name="T7" fmla="*/ 252 h 466"/>
                  <a:gd name="T8" fmla="*/ 112 w 1047"/>
                  <a:gd name="T9" fmla="*/ 172 h 466"/>
                  <a:gd name="T10" fmla="*/ 852 w 1047"/>
                  <a:gd name="T11" fmla="*/ 398 h 466"/>
                  <a:gd name="T12" fmla="*/ 941 w 1047"/>
                  <a:gd name="T13" fmla="*/ 282 h 466"/>
                  <a:gd name="T14" fmla="*/ 99 w 1047"/>
                  <a:gd name="T15" fmla="*/ 22 h 466"/>
                  <a:gd name="T16" fmla="*/ 3 w 1047"/>
                  <a:gd name="T17" fmla="*/ 95 h 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47" h="466">
                    <a:moveTo>
                      <a:pt x="3" y="95"/>
                    </a:moveTo>
                    <a:cubicBezTo>
                      <a:pt x="6" y="130"/>
                      <a:pt x="6" y="130"/>
                      <a:pt x="6" y="130"/>
                    </a:cubicBezTo>
                    <a:cubicBezTo>
                      <a:pt x="16" y="201"/>
                      <a:pt x="16" y="204"/>
                      <a:pt x="27" y="245"/>
                    </a:cubicBezTo>
                    <a:cubicBezTo>
                      <a:pt x="29" y="252"/>
                      <a:pt x="29" y="252"/>
                      <a:pt x="29" y="252"/>
                    </a:cubicBezTo>
                    <a:cubicBezTo>
                      <a:pt x="17" y="210"/>
                      <a:pt x="43" y="180"/>
                      <a:pt x="112" y="172"/>
                    </a:cubicBezTo>
                    <a:cubicBezTo>
                      <a:pt x="272" y="152"/>
                      <a:pt x="602" y="252"/>
                      <a:pt x="852" y="398"/>
                    </a:cubicBezTo>
                    <a:cubicBezTo>
                      <a:pt x="950" y="466"/>
                      <a:pt x="1047" y="334"/>
                      <a:pt x="941" y="282"/>
                    </a:cubicBezTo>
                    <a:cubicBezTo>
                      <a:pt x="658" y="116"/>
                      <a:pt x="281" y="0"/>
                      <a:pt x="99" y="22"/>
                    </a:cubicBezTo>
                    <a:cubicBezTo>
                      <a:pt x="32" y="30"/>
                      <a:pt x="0" y="57"/>
                      <a:pt x="3" y="95"/>
                    </a:cubicBezTo>
                    <a:close/>
                  </a:path>
                </a:pathLst>
              </a:custGeom>
              <a:solidFill>
                <a:srgbClr val="66CCF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8" name="Freeform 9">
                <a:extLst>
                  <a:ext uri="{FF2B5EF4-FFF2-40B4-BE49-F238E27FC236}">
                    <a16:creationId xmlns:a16="http://schemas.microsoft.com/office/drawing/2014/main" id="{CDD47547-07BD-476E-B7CF-392DDF606CE4}"/>
                  </a:ext>
                </a:extLst>
              </p:cNvPr>
              <p:cNvSpPr>
                <a:spLocks/>
              </p:cNvSpPr>
              <p:nvPr/>
            </p:nvSpPr>
            <p:spPr bwMode="auto">
              <a:xfrm rot="400657">
                <a:off x="4398828" y="-885051"/>
                <a:ext cx="4389946" cy="1431183"/>
              </a:xfrm>
              <a:custGeom>
                <a:avLst/>
                <a:gdLst>
                  <a:gd name="T0" fmla="*/ 20 w 989"/>
                  <a:gd name="T1" fmla="*/ 81 h 398"/>
                  <a:gd name="T2" fmla="*/ 18 w 989"/>
                  <a:gd name="T3" fmla="*/ 93 h 398"/>
                  <a:gd name="T4" fmla="*/ 1 w 989"/>
                  <a:gd name="T5" fmla="*/ 211 h 398"/>
                  <a:gd name="T6" fmla="*/ 0 w 989"/>
                  <a:gd name="T7" fmla="*/ 241 h 398"/>
                  <a:gd name="T8" fmla="*/ 99 w 989"/>
                  <a:gd name="T9" fmla="*/ 170 h 398"/>
                  <a:gd name="T10" fmla="*/ 799 w 989"/>
                  <a:gd name="T11" fmla="*/ 350 h 398"/>
                  <a:gd name="T12" fmla="*/ 873 w 989"/>
                  <a:gd name="T13" fmla="*/ 215 h 398"/>
                  <a:gd name="T14" fmla="*/ 124 w 989"/>
                  <a:gd name="T15" fmla="*/ 20 h 398"/>
                  <a:gd name="T16" fmla="*/ 20 w 989"/>
                  <a:gd name="T17" fmla="*/ 81 h 3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89" h="398">
                    <a:moveTo>
                      <a:pt x="20" y="81"/>
                    </a:moveTo>
                    <a:cubicBezTo>
                      <a:pt x="18" y="93"/>
                      <a:pt x="18" y="93"/>
                      <a:pt x="18" y="93"/>
                    </a:cubicBezTo>
                    <a:cubicBezTo>
                      <a:pt x="4" y="167"/>
                      <a:pt x="3" y="169"/>
                      <a:pt x="1" y="211"/>
                    </a:cubicBezTo>
                    <a:cubicBezTo>
                      <a:pt x="0" y="241"/>
                      <a:pt x="0" y="241"/>
                      <a:pt x="0" y="241"/>
                    </a:cubicBezTo>
                    <a:cubicBezTo>
                      <a:pt x="0" y="204"/>
                      <a:pt x="32" y="179"/>
                      <a:pt x="99" y="170"/>
                    </a:cubicBezTo>
                    <a:cubicBezTo>
                      <a:pt x="252" y="152"/>
                      <a:pt x="540" y="229"/>
                      <a:pt x="799" y="350"/>
                    </a:cubicBezTo>
                    <a:cubicBezTo>
                      <a:pt x="894" y="398"/>
                      <a:pt x="989" y="269"/>
                      <a:pt x="873" y="215"/>
                    </a:cubicBezTo>
                    <a:cubicBezTo>
                      <a:pt x="597" y="83"/>
                      <a:pt x="288" y="0"/>
                      <a:pt x="124" y="20"/>
                    </a:cubicBezTo>
                    <a:cubicBezTo>
                      <a:pt x="62" y="28"/>
                      <a:pt x="28" y="49"/>
                      <a:pt x="20" y="81"/>
                    </a:cubicBezTo>
                    <a:close/>
                  </a:path>
                </a:pathLst>
              </a:custGeom>
              <a:solidFill>
                <a:srgbClr val="76AFA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sp>
        <p:nvSpPr>
          <p:cNvPr id="11" name="文本框 32">
            <a:extLst>
              <a:ext uri="{FF2B5EF4-FFF2-40B4-BE49-F238E27FC236}">
                <a16:creationId xmlns:a16="http://schemas.microsoft.com/office/drawing/2014/main" id="{06803217-062A-4519-8827-32F62668182E}"/>
              </a:ext>
            </a:extLst>
          </p:cNvPr>
          <p:cNvSpPr txBox="1"/>
          <p:nvPr/>
        </p:nvSpPr>
        <p:spPr>
          <a:xfrm>
            <a:off x="4722887" y="548306"/>
            <a:ext cx="24416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4400" b="1" u="dbl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招生說明</a:t>
            </a:r>
            <a:endParaRPr lang="en-US" altLang="zh-TW" sz="4400" b="1" u="dbl" dirty="0">
              <a:solidFill>
                <a:schemeClr val="tx1">
                  <a:lumMod val="65000"/>
                  <a:lumOff val="3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文本框 12">
            <a:extLst>
              <a:ext uri="{FF2B5EF4-FFF2-40B4-BE49-F238E27FC236}">
                <a16:creationId xmlns:a16="http://schemas.microsoft.com/office/drawing/2014/main" id="{870549FE-C49E-4DEC-A04D-323B75CBC636}"/>
              </a:ext>
            </a:extLst>
          </p:cNvPr>
          <p:cNvSpPr txBox="1"/>
          <p:nvPr/>
        </p:nvSpPr>
        <p:spPr>
          <a:xfrm>
            <a:off x="572048" y="842174"/>
            <a:ext cx="11176014" cy="62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kumimoji="1" lang="zh-TW" altLang="en-US" sz="3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招生名額：</a:t>
            </a:r>
            <a:endParaRPr kumimoji="1" lang="en-US" altLang="zh-TW" sz="3000" b="1" dirty="0">
              <a:latin typeface="微軟正黑體" panose="020B0604030504040204" pitchFamily="34" charset="-120"/>
              <a:ea typeface="微軟正黑體" panose="020B0604030504040204" pitchFamily="34" charset="-120"/>
              <a:cs typeface="inpin heiti" charset="-122"/>
            </a:endParaRP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kumimoji="1" lang="zh-TW" altLang="en-US" sz="3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本園共</a:t>
            </a:r>
            <a:r>
              <a:rPr kumimoji="1" lang="en-US" altLang="zh-TW" sz="3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4</a:t>
            </a:r>
            <a:r>
              <a:rPr kumimoji="1" lang="zh-TW" altLang="en-US" sz="3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班，</a:t>
            </a:r>
            <a:r>
              <a:rPr kumimoji="1" lang="en-US" altLang="zh-TW" sz="3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113</a:t>
            </a:r>
            <a:r>
              <a:rPr kumimoji="1" lang="zh-TW" altLang="en-US" sz="3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學年度依北市府調整師生比</a:t>
            </a:r>
            <a:r>
              <a:rPr kumimoji="1" lang="en-US" altLang="zh-TW" sz="3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1:13</a:t>
            </a:r>
            <a:r>
              <a:rPr kumimoji="1" lang="zh-TW" altLang="en-US" sz="3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，每班</a:t>
            </a:r>
            <a:r>
              <a:rPr kumimoji="1" lang="en-US" altLang="zh-TW" sz="3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26</a:t>
            </a:r>
            <a:r>
              <a:rPr kumimoji="1" lang="zh-TW" altLang="en-US" sz="3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名為限</a:t>
            </a:r>
            <a:r>
              <a:rPr kumimoji="1" lang="en-US" altLang="zh-TW" sz="3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(2</a:t>
            </a:r>
            <a:r>
              <a:rPr kumimoji="1" lang="zh-TW" altLang="en-US" sz="3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位教師</a:t>
            </a:r>
            <a:r>
              <a:rPr kumimoji="1" lang="en-US" altLang="zh-TW" sz="3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)</a:t>
            </a:r>
            <a:r>
              <a:rPr kumimoji="1" lang="zh-TW" altLang="en-US" sz="3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，皆為混齡編班。</a:t>
            </a:r>
            <a:endParaRPr kumimoji="1" lang="en-US" altLang="zh-TW" sz="3000" b="1" dirty="0">
              <a:latin typeface="微軟正黑體" panose="020B0604030504040204" pitchFamily="34" charset="-120"/>
              <a:ea typeface="微軟正黑體" panose="020B0604030504040204" pitchFamily="34" charset="-120"/>
              <a:cs typeface="inpin heiti" charset="-122"/>
            </a:endParaRP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kumimoji="1" lang="zh-TW" altLang="en-US" sz="3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先</a:t>
            </a:r>
            <a:r>
              <a:rPr kumimoji="1" lang="zh-TW" altLang="en-US" sz="3000" b="1" u="sng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扣除原園直升幼兒</a:t>
            </a:r>
            <a:r>
              <a:rPr kumimoji="1" lang="zh-TW" altLang="en-US" sz="3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及依本市特殊教育學生鑑輔會，鑑定結果</a:t>
            </a:r>
            <a:r>
              <a:rPr kumimoji="1" lang="zh-TW" altLang="en-US" sz="3000" b="1" u="sng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適性安置之身心障礙幼兒</a:t>
            </a:r>
            <a:r>
              <a:rPr kumimoji="1" lang="en-US" altLang="zh-TW" sz="3000" b="1" u="sng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(</a:t>
            </a:r>
            <a:r>
              <a:rPr kumimoji="1" lang="zh-TW" altLang="en-US" sz="3000" b="1" u="sng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含減收名額</a:t>
            </a:r>
            <a:r>
              <a:rPr kumimoji="1" lang="en-US" altLang="zh-TW" sz="3000" b="1" u="sng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)</a:t>
            </a:r>
            <a:r>
              <a:rPr kumimoji="1" lang="zh-TW" altLang="en-US" sz="3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後，其餘名額開放招生登記。</a:t>
            </a:r>
            <a:endParaRPr kumimoji="1" lang="en-US" altLang="zh-TW" sz="3000" b="1" dirty="0">
              <a:latin typeface="微軟正黑體" panose="020B0604030504040204" pitchFamily="34" charset="-120"/>
              <a:ea typeface="微軟正黑體" panose="020B0604030504040204" pitchFamily="34" charset="-120"/>
              <a:cs typeface="inpin heiti" charset="-122"/>
            </a:endParaRPr>
          </a:p>
          <a:p>
            <a:pPr>
              <a:lnSpc>
                <a:spcPct val="150000"/>
              </a:lnSpc>
            </a:pPr>
            <a:endParaRPr kumimoji="1" lang="en-US" altLang="zh-TW" sz="3000" b="1" dirty="0">
              <a:latin typeface="微軟正黑體" panose="020B0604030504040204" pitchFamily="34" charset="-120"/>
              <a:ea typeface="微軟正黑體" panose="020B0604030504040204" pitchFamily="34" charset="-120"/>
              <a:cs typeface="inpin heiti" charset="-122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kumimoji="1" lang="zh-TW" altLang="en-US" sz="3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招生方式：</a:t>
            </a:r>
            <a:r>
              <a:rPr kumimoji="1" lang="en-US" altLang="zh-TW" sz="3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113</a:t>
            </a:r>
            <a:r>
              <a:rPr kumimoji="1" lang="zh-TW" altLang="en-US" sz="3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學年度招生，全採「</a:t>
            </a:r>
            <a:r>
              <a:rPr kumimoji="1" lang="zh-TW" altLang="en-US" sz="3000" b="1" u="sng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線上登記、線上抽籤及線上報到</a:t>
            </a:r>
            <a:r>
              <a:rPr kumimoji="1" lang="zh-TW" altLang="en-US" sz="3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」。</a:t>
            </a:r>
            <a:endParaRPr kumimoji="1" lang="en-US" altLang="zh-TW" sz="3000" b="1" dirty="0">
              <a:latin typeface="微軟正黑體" panose="020B0604030504040204" pitchFamily="34" charset="-120"/>
              <a:ea typeface="微軟正黑體" panose="020B0604030504040204" pitchFamily="34" charset="-120"/>
              <a:cs typeface="inpin heiti" charset="-122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7425" y="1567"/>
            <a:ext cx="2472527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397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群組 6">
            <a:extLst>
              <a:ext uri="{FF2B5EF4-FFF2-40B4-BE49-F238E27FC236}">
                <a16:creationId xmlns:a16="http://schemas.microsoft.com/office/drawing/2014/main" id="{3C59DBDD-D36B-449C-A99B-12BDC6C52B82}"/>
              </a:ext>
            </a:extLst>
          </p:cNvPr>
          <p:cNvGrpSpPr/>
          <p:nvPr/>
        </p:nvGrpSpPr>
        <p:grpSpPr>
          <a:xfrm flipH="1">
            <a:off x="8335534" y="-666408"/>
            <a:ext cx="4969131" cy="2468144"/>
            <a:chOff x="3828852" y="-885051"/>
            <a:chExt cx="4969131" cy="2468144"/>
          </a:xfrm>
        </p:grpSpPr>
        <p:sp>
          <p:nvSpPr>
            <p:cNvPr id="67" name="Freeform 7">
              <a:extLst>
                <a:ext uri="{FF2B5EF4-FFF2-40B4-BE49-F238E27FC236}">
                  <a16:creationId xmlns:a16="http://schemas.microsoft.com/office/drawing/2014/main" id="{22788025-CF7C-4649-B275-B15818644D40}"/>
                </a:ext>
              </a:extLst>
            </p:cNvPr>
            <p:cNvSpPr>
              <a:spLocks/>
            </p:cNvSpPr>
            <p:nvPr/>
          </p:nvSpPr>
          <p:spPr bwMode="auto">
            <a:xfrm rot="382501">
              <a:off x="4038334" y="327734"/>
              <a:ext cx="2610238" cy="845895"/>
            </a:xfrm>
            <a:custGeom>
              <a:avLst/>
              <a:gdLst>
                <a:gd name="T0" fmla="*/ 18 w 550"/>
                <a:gd name="T1" fmla="*/ 94 h 239"/>
                <a:gd name="T2" fmla="*/ 34 w 550"/>
                <a:gd name="T3" fmla="*/ 132 h 239"/>
                <a:gd name="T4" fmla="*/ 95 w 550"/>
                <a:gd name="T5" fmla="*/ 238 h 239"/>
                <a:gd name="T6" fmla="*/ 141 w 550"/>
                <a:gd name="T7" fmla="*/ 151 h 239"/>
                <a:gd name="T8" fmla="*/ 444 w 550"/>
                <a:gd name="T9" fmla="*/ 207 h 239"/>
                <a:gd name="T10" fmla="*/ 466 w 550"/>
                <a:gd name="T11" fmla="*/ 79 h 239"/>
                <a:gd name="T12" fmla="*/ 92 w 550"/>
                <a:gd name="T13" fmla="*/ 11 h 239"/>
                <a:gd name="T14" fmla="*/ 18 w 550"/>
                <a:gd name="T15" fmla="*/ 94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0" h="239">
                  <a:moveTo>
                    <a:pt x="18" y="94"/>
                  </a:moveTo>
                  <a:cubicBezTo>
                    <a:pt x="34" y="132"/>
                    <a:pt x="34" y="132"/>
                    <a:pt x="34" y="132"/>
                  </a:cubicBezTo>
                  <a:cubicBezTo>
                    <a:pt x="63" y="188"/>
                    <a:pt x="66" y="195"/>
                    <a:pt x="95" y="238"/>
                  </a:cubicBezTo>
                  <a:cubicBezTo>
                    <a:pt x="63" y="192"/>
                    <a:pt x="76" y="158"/>
                    <a:pt x="141" y="151"/>
                  </a:cubicBezTo>
                  <a:cubicBezTo>
                    <a:pt x="211" y="142"/>
                    <a:pt x="325" y="165"/>
                    <a:pt x="444" y="207"/>
                  </a:cubicBezTo>
                  <a:cubicBezTo>
                    <a:pt x="518" y="239"/>
                    <a:pt x="550" y="114"/>
                    <a:pt x="466" y="79"/>
                  </a:cubicBezTo>
                  <a:cubicBezTo>
                    <a:pt x="318" y="28"/>
                    <a:pt x="178" y="0"/>
                    <a:pt x="92" y="11"/>
                  </a:cubicBezTo>
                  <a:cubicBezTo>
                    <a:pt x="23" y="19"/>
                    <a:pt x="0" y="50"/>
                    <a:pt x="18" y="94"/>
                  </a:cubicBezTo>
                  <a:close/>
                </a:path>
              </a:pathLst>
            </a:custGeom>
            <a:solidFill>
              <a:srgbClr val="FFC53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grpSp>
          <p:nvGrpSpPr>
            <p:cNvPr id="2" name="群組 1">
              <a:extLst>
                <a:ext uri="{FF2B5EF4-FFF2-40B4-BE49-F238E27FC236}">
                  <a16:creationId xmlns:a16="http://schemas.microsoft.com/office/drawing/2014/main" id="{B5A3B21E-1DDC-4D1B-A665-DEABB3BEBCCC}"/>
                </a:ext>
              </a:extLst>
            </p:cNvPr>
            <p:cNvGrpSpPr/>
            <p:nvPr/>
          </p:nvGrpSpPr>
          <p:grpSpPr>
            <a:xfrm>
              <a:off x="3828852" y="-885051"/>
              <a:ext cx="4969131" cy="2468144"/>
              <a:chOff x="3828852" y="-885051"/>
              <a:chExt cx="4969131" cy="2468144"/>
            </a:xfrm>
          </p:grpSpPr>
          <p:sp>
            <p:nvSpPr>
              <p:cNvPr id="66" name="Freeform 6">
                <a:extLst>
                  <a:ext uri="{FF2B5EF4-FFF2-40B4-BE49-F238E27FC236}">
                    <a16:creationId xmlns:a16="http://schemas.microsoft.com/office/drawing/2014/main" id="{F936F5BB-7198-49B4-BB72-B7D17E237E7F}"/>
                  </a:ext>
                </a:extLst>
              </p:cNvPr>
              <p:cNvSpPr>
                <a:spLocks/>
              </p:cNvSpPr>
              <p:nvPr/>
            </p:nvSpPr>
            <p:spPr bwMode="auto">
              <a:xfrm rot="382501">
                <a:off x="4501167" y="1009467"/>
                <a:ext cx="1565830" cy="573626"/>
              </a:xfrm>
              <a:custGeom>
                <a:avLst/>
                <a:gdLst>
                  <a:gd name="T0" fmla="*/ 72 w 330"/>
                  <a:gd name="T1" fmla="*/ 3 h 162"/>
                  <a:gd name="T2" fmla="*/ 175 w 330"/>
                  <a:gd name="T3" fmla="*/ 9 h 162"/>
                  <a:gd name="T4" fmla="*/ 220 w 330"/>
                  <a:gd name="T5" fmla="*/ 128 h 162"/>
                  <a:gd name="T6" fmla="*/ 102 w 330"/>
                  <a:gd name="T7" fmla="*/ 162 h 162"/>
                  <a:gd name="T8" fmla="*/ 102 w 330"/>
                  <a:gd name="T9" fmla="*/ 162 h 162"/>
                  <a:gd name="T10" fmla="*/ 40 w 330"/>
                  <a:gd name="T11" fmla="*/ 96 h 162"/>
                  <a:gd name="T12" fmla="*/ 72 w 330"/>
                  <a:gd name="T13" fmla="*/ 3 h 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0" h="162">
                    <a:moveTo>
                      <a:pt x="72" y="3"/>
                    </a:moveTo>
                    <a:cubicBezTo>
                      <a:pt x="100" y="0"/>
                      <a:pt x="135" y="2"/>
                      <a:pt x="175" y="9"/>
                    </a:cubicBezTo>
                    <a:cubicBezTo>
                      <a:pt x="281" y="20"/>
                      <a:pt x="330" y="146"/>
                      <a:pt x="220" y="128"/>
                    </a:cubicBezTo>
                    <a:cubicBezTo>
                      <a:pt x="194" y="124"/>
                      <a:pt x="53" y="110"/>
                      <a:pt x="102" y="162"/>
                    </a:cubicBezTo>
                    <a:cubicBezTo>
                      <a:pt x="102" y="162"/>
                      <a:pt x="102" y="162"/>
                      <a:pt x="102" y="162"/>
                    </a:cubicBezTo>
                    <a:cubicBezTo>
                      <a:pt x="102" y="162"/>
                      <a:pt x="54" y="112"/>
                      <a:pt x="40" y="96"/>
                    </a:cubicBezTo>
                    <a:cubicBezTo>
                      <a:pt x="0" y="47"/>
                      <a:pt x="8" y="11"/>
                      <a:pt x="72" y="3"/>
                    </a:cubicBezTo>
                    <a:close/>
                  </a:path>
                </a:pathLst>
              </a:custGeom>
              <a:solidFill>
                <a:srgbClr val="FF7C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8" name="Freeform 8">
                <a:extLst>
                  <a:ext uri="{FF2B5EF4-FFF2-40B4-BE49-F238E27FC236}">
                    <a16:creationId xmlns:a16="http://schemas.microsoft.com/office/drawing/2014/main" id="{EEBD97C9-C34D-45DA-967F-7DD4F3B921E9}"/>
                  </a:ext>
                </a:extLst>
              </p:cNvPr>
              <p:cNvSpPr>
                <a:spLocks/>
              </p:cNvSpPr>
              <p:nvPr/>
            </p:nvSpPr>
            <p:spPr bwMode="auto">
              <a:xfrm rot="382501">
                <a:off x="3828852" y="-276872"/>
                <a:ext cx="4969131" cy="1648738"/>
              </a:xfrm>
              <a:custGeom>
                <a:avLst/>
                <a:gdLst>
                  <a:gd name="T0" fmla="*/ 3 w 1047"/>
                  <a:gd name="T1" fmla="*/ 95 h 466"/>
                  <a:gd name="T2" fmla="*/ 6 w 1047"/>
                  <a:gd name="T3" fmla="*/ 130 h 466"/>
                  <a:gd name="T4" fmla="*/ 27 w 1047"/>
                  <a:gd name="T5" fmla="*/ 245 h 466"/>
                  <a:gd name="T6" fmla="*/ 29 w 1047"/>
                  <a:gd name="T7" fmla="*/ 252 h 466"/>
                  <a:gd name="T8" fmla="*/ 112 w 1047"/>
                  <a:gd name="T9" fmla="*/ 172 h 466"/>
                  <a:gd name="T10" fmla="*/ 852 w 1047"/>
                  <a:gd name="T11" fmla="*/ 398 h 466"/>
                  <a:gd name="T12" fmla="*/ 941 w 1047"/>
                  <a:gd name="T13" fmla="*/ 282 h 466"/>
                  <a:gd name="T14" fmla="*/ 99 w 1047"/>
                  <a:gd name="T15" fmla="*/ 22 h 466"/>
                  <a:gd name="T16" fmla="*/ 3 w 1047"/>
                  <a:gd name="T17" fmla="*/ 95 h 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47" h="466">
                    <a:moveTo>
                      <a:pt x="3" y="95"/>
                    </a:moveTo>
                    <a:cubicBezTo>
                      <a:pt x="6" y="130"/>
                      <a:pt x="6" y="130"/>
                      <a:pt x="6" y="130"/>
                    </a:cubicBezTo>
                    <a:cubicBezTo>
                      <a:pt x="16" y="201"/>
                      <a:pt x="16" y="204"/>
                      <a:pt x="27" y="245"/>
                    </a:cubicBezTo>
                    <a:cubicBezTo>
                      <a:pt x="29" y="252"/>
                      <a:pt x="29" y="252"/>
                      <a:pt x="29" y="252"/>
                    </a:cubicBezTo>
                    <a:cubicBezTo>
                      <a:pt x="17" y="210"/>
                      <a:pt x="43" y="180"/>
                      <a:pt x="112" y="172"/>
                    </a:cubicBezTo>
                    <a:cubicBezTo>
                      <a:pt x="272" y="152"/>
                      <a:pt x="602" y="252"/>
                      <a:pt x="852" y="398"/>
                    </a:cubicBezTo>
                    <a:cubicBezTo>
                      <a:pt x="950" y="466"/>
                      <a:pt x="1047" y="334"/>
                      <a:pt x="941" y="282"/>
                    </a:cubicBezTo>
                    <a:cubicBezTo>
                      <a:pt x="658" y="116"/>
                      <a:pt x="281" y="0"/>
                      <a:pt x="99" y="22"/>
                    </a:cubicBezTo>
                    <a:cubicBezTo>
                      <a:pt x="32" y="30"/>
                      <a:pt x="0" y="57"/>
                      <a:pt x="3" y="95"/>
                    </a:cubicBezTo>
                    <a:close/>
                  </a:path>
                </a:pathLst>
              </a:custGeom>
              <a:solidFill>
                <a:srgbClr val="66CCF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9" name="Freeform 9">
                <a:extLst>
                  <a:ext uri="{FF2B5EF4-FFF2-40B4-BE49-F238E27FC236}">
                    <a16:creationId xmlns:a16="http://schemas.microsoft.com/office/drawing/2014/main" id="{876DC134-2F72-47D6-BB46-D3BE9E224169}"/>
                  </a:ext>
                </a:extLst>
              </p:cNvPr>
              <p:cNvSpPr>
                <a:spLocks/>
              </p:cNvSpPr>
              <p:nvPr/>
            </p:nvSpPr>
            <p:spPr bwMode="auto">
              <a:xfrm rot="400657">
                <a:off x="4398828" y="-885051"/>
                <a:ext cx="4389946" cy="1431183"/>
              </a:xfrm>
              <a:custGeom>
                <a:avLst/>
                <a:gdLst>
                  <a:gd name="T0" fmla="*/ 20 w 989"/>
                  <a:gd name="T1" fmla="*/ 81 h 398"/>
                  <a:gd name="T2" fmla="*/ 18 w 989"/>
                  <a:gd name="T3" fmla="*/ 93 h 398"/>
                  <a:gd name="T4" fmla="*/ 1 w 989"/>
                  <a:gd name="T5" fmla="*/ 211 h 398"/>
                  <a:gd name="T6" fmla="*/ 0 w 989"/>
                  <a:gd name="T7" fmla="*/ 241 h 398"/>
                  <a:gd name="T8" fmla="*/ 99 w 989"/>
                  <a:gd name="T9" fmla="*/ 170 h 398"/>
                  <a:gd name="T10" fmla="*/ 799 w 989"/>
                  <a:gd name="T11" fmla="*/ 350 h 398"/>
                  <a:gd name="T12" fmla="*/ 873 w 989"/>
                  <a:gd name="T13" fmla="*/ 215 h 398"/>
                  <a:gd name="T14" fmla="*/ 124 w 989"/>
                  <a:gd name="T15" fmla="*/ 20 h 398"/>
                  <a:gd name="T16" fmla="*/ 20 w 989"/>
                  <a:gd name="T17" fmla="*/ 81 h 3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89" h="398">
                    <a:moveTo>
                      <a:pt x="20" y="81"/>
                    </a:moveTo>
                    <a:cubicBezTo>
                      <a:pt x="18" y="93"/>
                      <a:pt x="18" y="93"/>
                      <a:pt x="18" y="93"/>
                    </a:cubicBezTo>
                    <a:cubicBezTo>
                      <a:pt x="4" y="167"/>
                      <a:pt x="3" y="169"/>
                      <a:pt x="1" y="211"/>
                    </a:cubicBezTo>
                    <a:cubicBezTo>
                      <a:pt x="0" y="241"/>
                      <a:pt x="0" y="241"/>
                      <a:pt x="0" y="241"/>
                    </a:cubicBezTo>
                    <a:cubicBezTo>
                      <a:pt x="0" y="204"/>
                      <a:pt x="32" y="179"/>
                      <a:pt x="99" y="170"/>
                    </a:cubicBezTo>
                    <a:cubicBezTo>
                      <a:pt x="252" y="152"/>
                      <a:pt x="540" y="229"/>
                      <a:pt x="799" y="350"/>
                    </a:cubicBezTo>
                    <a:cubicBezTo>
                      <a:pt x="894" y="398"/>
                      <a:pt x="989" y="269"/>
                      <a:pt x="873" y="215"/>
                    </a:cubicBezTo>
                    <a:cubicBezTo>
                      <a:pt x="597" y="83"/>
                      <a:pt x="288" y="0"/>
                      <a:pt x="124" y="20"/>
                    </a:cubicBezTo>
                    <a:cubicBezTo>
                      <a:pt x="62" y="28"/>
                      <a:pt x="28" y="49"/>
                      <a:pt x="20" y="81"/>
                    </a:cubicBezTo>
                    <a:close/>
                  </a:path>
                </a:pathLst>
              </a:custGeom>
              <a:solidFill>
                <a:srgbClr val="76AFA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EF79FE96-6974-4BFA-8FC1-B8778BC274E0}"/>
              </a:ext>
            </a:extLst>
          </p:cNvPr>
          <p:cNvGrpSpPr/>
          <p:nvPr/>
        </p:nvGrpSpPr>
        <p:grpSpPr>
          <a:xfrm rot="5400000">
            <a:off x="6277322" y="1104761"/>
            <a:ext cx="3060269" cy="7965215"/>
            <a:chOff x="690601" y="736704"/>
            <a:chExt cx="2707162" cy="6412101"/>
          </a:xfrm>
        </p:grpSpPr>
        <p:sp>
          <p:nvSpPr>
            <p:cNvPr id="189" name="椭圆 188"/>
            <p:cNvSpPr/>
            <p:nvPr/>
          </p:nvSpPr>
          <p:spPr>
            <a:xfrm rot="10800000">
              <a:off x="989280" y="4178732"/>
              <a:ext cx="192088" cy="1905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194" name="椭圆 193"/>
            <p:cNvSpPr/>
            <p:nvPr/>
          </p:nvSpPr>
          <p:spPr>
            <a:xfrm rot="247877" flipH="1">
              <a:off x="3068756" y="5420406"/>
              <a:ext cx="96838" cy="9683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grpSp>
          <p:nvGrpSpPr>
            <p:cNvPr id="11" name="群組 10">
              <a:extLst>
                <a:ext uri="{FF2B5EF4-FFF2-40B4-BE49-F238E27FC236}">
                  <a16:creationId xmlns:a16="http://schemas.microsoft.com/office/drawing/2014/main" id="{94B2E9C6-89DC-4AA8-89E6-E77E1066AB21}"/>
                </a:ext>
              </a:extLst>
            </p:cNvPr>
            <p:cNvGrpSpPr/>
            <p:nvPr/>
          </p:nvGrpSpPr>
          <p:grpSpPr>
            <a:xfrm>
              <a:off x="690601" y="736704"/>
              <a:ext cx="2707162" cy="6412101"/>
              <a:chOff x="690601" y="736704"/>
              <a:chExt cx="2707162" cy="6412101"/>
            </a:xfrm>
          </p:grpSpPr>
          <p:sp>
            <p:nvSpPr>
              <p:cNvPr id="232" name="椭圆 231"/>
              <p:cNvSpPr/>
              <p:nvPr/>
            </p:nvSpPr>
            <p:spPr>
              <a:xfrm rot="10800000">
                <a:off x="2734588" y="3514888"/>
                <a:ext cx="152400" cy="15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grpSp>
            <p:nvGrpSpPr>
              <p:cNvPr id="10" name="群組 9">
                <a:extLst>
                  <a:ext uri="{FF2B5EF4-FFF2-40B4-BE49-F238E27FC236}">
                    <a16:creationId xmlns:a16="http://schemas.microsoft.com/office/drawing/2014/main" id="{44F4B97C-66C1-4A30-A13D-2B7D0E2C828F}"/>
                  </a:ext>
                </a:extLst>
              </p:cNvPr>
              <p:cNvGrpSpPr/>
              <p:nvPr/>
            </p:nvGrpSpPr>
            <p:grpSpPr>
              <a:xfrm>
                <a:off x="690601" y="736704"/>
                <a:ext cx="2707162" cy="6412101"/>
                <a:chOff x="4524117" y="826899"/>
                <a:chExt cx="2707162" cy="6412101"/>
              </a:xfrm>
            </p:grpSpPr>
            <p:sp>
              <p:nvSpPr>
                <p:cNvPr id="6" name="椭圆 5"/>
                <p:cNvSpPr/>
                <p:nvPr/>
              </p:nvSpPr>
              <p:spPr bwMode="auto">
                <a:xfrm>
                  <a:off x="5886645" y="3962615"/>
                  <a:ext cx="1085850" cy="1087438"/>
                </a:xfrm>
                <a:prstGeom prst="ellipse">
                  <a:avLst/>
                </a:prstGeom>
                <a:solidFill>
                  <a:schemeClr val="accent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endParaRPr>
                </a:p>
              </p:txBody>
            </p:sp>
            <p:grpSp>
              <p:nvGrpSpPr>
                <p:cNvPr id="9" name="群組 8">
                  <a:extLst>
                    <a:ext uri="{FF2B5EF4-FFF2-40B4-BE49-F238E27FC236}">
                      <a16:creationId xmlns:a16="http://schemas.microsoft.com/office/drawing/2014/main" id="{BC36874B-3C3A-4143-A952-CD8D344D1353}"/>
                    </a:ext>
                  </a:extLst>
                </p:cNvPr>
                <p:cNvGrpSpPr/>
                <p:nvPr/>
              </p:nvGrpSpPr>
              <p:grpSpPr>
                <a:xfrm>
                  <a:off x="4524117" y="826899"/>
                  <a:ext cx="2707162" cy="6412101"/>
                  <a:chOff x="4524117" y="826899"/>
                  <a:chExt cx="2707162" cy="6412101"/>
                </a:xfrm>
              </p:grpSpPr>
              <p:sp>
                <p:nvSpPr>
                  <p:cNvPr id="196" name="椭圆 195"/>
                  <p:cNvSpPr/>
                  <p:nvPr/>
                </p:nvSpPr>
                <p:spPr>
                  <a:xfrm rot="10800000">
                    <a:off x="5894388" y="6696075"/>
                    <a:ext cx="542925" cy="542925"/>
                  </a:xfrm>
                  <a:prstGeom prst="ellipse">
                    <a:avLst/>
                  </a:prstGeom>
                  <a:solidFill>
                    <a:schemeClr val="accent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grpSp>
                <p:nvGrpSpPr>
                  <p:cNvPr id="8" name="群組 7">
                    <a:extLst>
                      <a:ext uri="{FF2B5EF4-FFF2-40B4-BE49-F238E27FC236}">
                        <a16:creationId xmlns:a16="http://schemas.microsoft.com/office/drawing/2014/main" id="{6DCBC269-7857-4F63-B830-FB381A2EB80E}"/>
                      </a:ext>
                    </a:extLst>
                  </p:cNvPr>
                  <p:cNvGrpSpPr/>
                  <p:nvPr/>
                </p:nvGrpSpPr>
                <p:grpSpPr>
                  <a:xfrm>
                    <a:off x="4524117" y="826899"/>
                    <a:ext cx="2707162" cy="6263011"/>
                    <a:chOff x="4524117" y="826899"/>
                    <a:chExt cx="2707162" cy="6263011"/>
                  </a:xfrm>
                </p:grpSpPr>
                <p:sp>
                  <p:nvSpPr>
                    <p:cNvPr id="77" name="椭圆 192">
                      <a:extLst>
                        <a:ext uri="{FF2B5EF4-FFF2-40B4-BE49-F238E27FC236}">
                          <a16:creationId xmlns:a16="http://schemas.microsoft.com/office/drawing/2014/main" id="{58976F20-51C1-43AA-83D1-358C85B47CF4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6046626" y="5313541"/>
                      <a:ext cx="400050" cy="400050"/>
                    </a:xfrm>
                    <a:prstGeom prst="ellipse">
                      <a:avLst/>
                    </a:prstGeom>
                    <a:solidFill>
                      <a:schemeClr val="accent4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zh-CN" altLang="en-US"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p:txBody>
                </p:sp>
                <p:sp>
                  <p:nvSpPr>
                    <p:cNvPr id="186" name="椭圆 185"/>
                    <p:cNvSpPr/>
                    <p:nvPr/>
                  </p:nvSpPr>
                  <p:spPr>
                    <a:xfrm rot="247877">
                      <a:off x="5105224" y="2833688"/>
                      <a:ext cx="88900" cy="90487"/>
                    </a:xfrm>
                    <a:prstGeom prst="ellipse">
                      <a:avLst/>
                    </a:prstGeom>
                    <a:solidFill>
                      <a:schemeClr val="accent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zh-CN" altLang="en-US"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p:txBody>
                </p:sp>
                <p:sp>
                  <p:nvSpPr>
                    <p:cNvPr id="187" name="椭圆 186"/>
                    <p:cNvSpPr/>
                    <p:nvPr/>
                  </p:nvSpPr>
                  <p:spPr>
                    <a:xfrm rot="10800000">
                      <a:off x="5454650" y="6227763"/>
                      <a:ext cx="190500" cy="192087"/>
                    </a:xfrm>
                    <a:prstGeom prst="ellipse">
                      <a:avLst/>
                    </a:prstGeom>
                    <a:solidFill>
                      <a:schemeClr val="accent5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zh-CN" altLang="en-US"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p:txBody>
                </p:sp>
                <p:sp>
                  <p:nvSpPr>
                    <p:cNvPr id="188" name="椭圆 187"/>
                    <p:cNvSpPr/>
                    <p:nvPr/>
                  </p:nvSpPr>
                  <p:spPr>
                    <a:xfrm rot="10800000">
                      <a:off x="4524117" y="5629106"/>
                      <a:ext cx="371475" cy="373062"/>
                    </a:xfrm>
                    <a:prstGeom prst="ellipse">
                      <a:avLst/>
                    </a:prstGeom>
                    <a:solidFill>
                      <a:schemeClr val="accent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zh-CN" altLang="en-US" dirty="0"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p:txBody>
                </p:sp>
                <p:sp>
                  <p:nvSpPr>
                    <p:cNvPr id="191" name="椭圆 190"/>
                    <p:cNvSpPr/>
                    <p:nvPr/>
                  </p:nvSpPr>
                  <p:spPr>
                    <a:xfrm rot="10800000">
                      <a:off x="4882974" y="3005138"/>
                      <a:ext cx="485775" cy="484187"/>
                    </a:xfrm>
                    <a:prstGeom prst="ellipse">
                      <a:avLst/>
                    </a:prstGeom>
                    <a:solidFill>
                      <a:schemeClr val="accent6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zh-CN" altLang="en-US"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p:txBody>
                </p:sp>
                <p:sp>
                  <p:nvSpPr>
                    <p:cNvPr id="192" name="椭圆 191"/>
                    <p:cNvSpPr/>
                    <p:nvPr/>
                  </p:nvSpPr>
                  <p:spPr>
                    <a:xfrm rot="10800000">
                      <a:off x="5306836" y="2749550"/>
                      <a:ext cx="304800" cy="304800"/>
                    </a:xfrm>
                    <a:prstGeom prst="ellipse">
                      <a:avLst/>
                    </a:prstGeom>
                    <a:solidFill>
                      <a:schemeClr val="accent5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zh-CN" altLang="en-US"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p:txBody>
                </p:sp>
                <p:sp>
                  <p:nvSpPr>
                    <p:cNvPr id="193" name="椭圆 192"/>
                    <p:cNvSpPr/>
                    <p:nvPr/>
                  </p:nvSpPr>
                  <p:spPr>
                    <a:xfrm rot="10800000">
                      <a:off x="6318867" y="1491796"/>
                      <a:ext cx="400050" cy="400050"/>
                    </a:xfrm>
                    <a:prstGeom prst="ellipse">
                      <a:avLst/>
                    </a:prstGeom>
                    <a:solidFill>
                      <a:schemeClr val="accent4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zh-CN" altLang="en-US"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p:txBody>
                </p:sp>
                <p:sp>
                  <p:nvSpPr>
                    <p:cNvPr id="195" name="椭圆 194"/>
                    <p:cNvSpPr/>
                    <p:nvPr/>
                  </p:nvSpPr>
                  <p:spPr>
                    <a:xfrm rot="10800000">
                      <a:off x="6826466" y="4169995"/>
                      <a:ext cx="404813" cy="404812"/>
                    </a:xfrm>
                    <a:prstGeom prst="ellipse">
                      <a:avLst/>
                    </a:prstGeom>
                    <a:solidFill>
                      <a:schemeClr val="accent6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zh-CN" altLang="en-US"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p:txBody>
                </p:sp>
                <p:sp>
                  <p:nvSpPr>
                    <p:cNvPr id="5" name="椭圆 4"/>
                    <p:cNvSpPr/>
                    <p:nvPr/>
                  </p:nvSpPr>
                  <p:spPr bwMode="auto">
                    <a:xfrm>
                      <a:off x="5556357" y="1927616"/>
                      <a:ext cx="1252288" cy="1246214"/>
                    </a:xfrm>
                    <a:prstGeom prst="ellipse">
                      <a:avLst/>
                    </a:prstGeom>
                    <a:solidFill>
                      <a:schemeClr val="accent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zh-CN" altLang="en-US" sz="2400"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p:txBody>
                </p:sp>
                <p:sp>
                  <p:nvSpPr>
                    <p:cNvPr id="3" name="椭圆 2"/>
                    <p:cNvSpPr/>
                    <p:nvPr/>
                  </p:nvSpPr>
                  <p:spPr bwMode="auto">
                    <a:xfrm>
                      <a:off x="5205415" y="826899"/>
                      <a:ext cx="1084262" cy="1085850"/>
                    </a:xfrm>
                    <a:prstGeom prst="ellipse">
                      <a:avLst/>
                    </a:prstGeom>
                    <a:solidFill>
                      <a:schemeClr val="accent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zh-CN" altLang="en-US"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p:txBody>
                </p:sp>
                <p:sp>
                  <p:nvSpPr>
                    <p:cNvPr id="4" name="椭圆 3"/>
                    <p:cNvSpPr/>
                    <p:nvPr/>
                  </p:nvSpPr>
                  <p:spPr bwMode="auto">
                    <a:xfrm>
                      <a:off x="4710347" y="3011412"/>
                      <a:ext cx="1274174" cy="1234848"/>
                    </a:xfrm>
                    <a:prstGeom prst="ellipse">
                      <a:avLst/>
                    </a:prstGeom>
                    <a:solidFill>
                      <a:schemeClr val="accent4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zh-CN" altLang="en-US" sz="1400"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p:txBody>
                </p:sp>
                <p:sp>
                  <p:nvSpPr>
                    <p:cNvPr id="198" name="椭圆 197"/>
                    <p:cNvSpPr/>
                    <p:nvPr/>
                  </p:nvSpPr>
                  <p:spPr>
                    <a:xfrm rot="10800000">
                      <a:off x="6922564" y="5100570"/>
                      <a:ext cx="233363" cy="233363"/>
                    </a:xfrm>
                    <a:prstGeom prst="ellipse">
                      <a:avLst/>
                    </a:prstGeom>
                    <a:solidFill>
                      <a:schemeClr val="accent6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zh-CN" altLang="en-US"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p:txBody>
                </p:sp>
                <p:sp>
                  <p:nvSpPr>
                    <p:cNvPr id="230" name="椭圆 229"/>
                    <p:cNvSpPr/>
                    <p:nvPr/>
                  </p:nvSpPr>
                  <p:spPr>
                    <a:xfrm rot="10800000">
                      <a:off x="6821311" y="2268538"/>
                      <a:ext cx="242888" cy="242887"/>
                    </a:xfrm>
                    <a:prstGeom prst="ellipse">
                      <a:avLst/>
                    </a:prstGeom>
                    <a:solidFill>
                      <a:schemeClr val="accent5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zh-CN" altLang="en-US"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p:txBody>
                </p:sp>
                <p:sp>
                  <p:nvSpPr>
                    <p:cNvPr id="231" name="椭圆 230"/>
                    <p:cNvSpPr/>
                    <p:nvPr/>
                  </p:nvSpPr>
                  <p:spPr>
                    <a:xfrm rot="10800000">
                      <a:off x="6473649" y="1958975"/>
                      <a:ext cx="188912" cy="188913"/>
                    </a:xfrm>
                    <a:prstGeom prst="ellipse">
                      <a:avLst/>
                    </a:prstGeom>
                    <a:solidFill>
                      <a:schemeClr val="accent6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zh-CN" altLang="en-US"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p:txBody>
                </p:sp>
                <p:sp>
                  <p:nvSpPr>
                    <p:cNvPr id="233" name="椭圆 232"/>
                    <p:cNvSpPr/>
                    <p:nvPr/>
                  </p:nvSpPr>
                  <p:spPr>
                    <a:xfrm rot="10800000">
                      <a:off x="7067550" y="4816475"/>
                      <a:ext cx="152400" cy="153988"/>
                    </a:xfrm>
                    <a:prstGeom prst="ellipse">
                      <a:avLst/>
                    </a:prstGeom>
                    <a:solidFill>
                      <a:schemeClr val="accent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zh-CN" altLang="en-US"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p:txBody>
                </p:sp>
                <p:sp>
                  <p:nvSpPr>
                    <p:cNvPr id="70" name="椭圆 2">
                      <a:extLst>
                        <a:ext uri="{FF2B5EF4-FFF2-40B4-BE49-F238E27FC236}">
                          <a16:creationId xmlns:a16="http://schemas.microsoft.com/office/drawing/2014/main" id="{90BCC781-C9D3-4E88-BD08-F7A337F32A57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4907847" y="4866106"/>
                      <a:ext cx="1274174" cy="1234848"/>
                    </a:xfrm>
                    <a:prstGeom prst="ellipse">
                      <a:avLst/>
                    </a:prstGeom>
                    <a:solidFill>
                      <a:srgbClr val="66CCFF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zh-CN" altLang="en-US"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p:txBody>
                </p:sp>
                <p:sp>
                  <p:nvSpPr>
                    <p:cNvPr id="75" name="椭圆 2">
                      <a:extLst>
                        <a:ext uri="{FF2B5EF4-FFF2-40B4-BE49-F238E27FC236}">
                          <a16:creationId xmlns:a16="http://schemas.microsoft.com/office/drawing/2014/main" id="{DA6F33BB-876E-4996-B630-65234D02251E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5912090" y="6039882"/>
                      <a:ext cx="1085850" cy="105002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zh-CN" altLang="en-US"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p:txBody>
                </p:sp>
                <p:sp>
                  <p:nvSpPr>
                    <p:cNvPr id="78" name="椭圆 232">
                      <a:extLst>
                        <a:ext uri="{FF2B5EF4-FFF2-40B4-BE49-F238E27FC236}">
                          <a16:creationId xmlns:a16="http://schemas.microsoft.com/office/drawing/2014/main" id="{E233A711-53EE-478B-A863-96521BB0E34A}"/>
                        </a:ext>
                      </a:extLst>
                    </p:cNvPr>
                    <p:cNvSpPr/>
                    <p:nvPr/>
                  </p:nvSpPr>
                  <p:spPr>
                    <a:xfrm rot="10800000" flipV="1">
                      <a:off x="5741463" y="6486132"/>
                      <a:ext cx="185737" cy="186434"/>
                    </a:xfrm>
                    <a:prstGeom prst="ellipse">
                      <a:avLst/>
                    </a:prstGeom>
                    <a:solidFill>
                      <a:schemeClr val="accent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zh-CN" altLang="en-US"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p:txBody>
                </p:sp>
              </p:grpSp>
            </p:grpSp>
          </p:grpSp>
        </p:grpSp>
      </p:grpSp>
      <p:sp>
        <p:nvSpPr>
          <p:cNvPr id="58" name="文本框 32">
            <a:extLst>
              <a:ext uri="{FF2B5EF4-FFF2-40B4-BE49-F238E27FC236}">
                <a16:creationId xmlns:a16="http://schemas.microsoft.com/office/drawing/2014/main" id="{06803217-062A-4519-8827-32F62668182E}"/>
              </a:ext>
            </a:extLst>
          </p:cNvPr>
          <p:cNvSpPr txBox="1"/>
          <p:nvPr/>
        </p:nvSpPr>
        <p:spPr>
          <a:xfrm>
            <a:off x="3926248" y="2069462"/>
            <a:ext cx="634019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9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幼兒園介紹</a:t>
            </a:r>
            <a:endParaRPr lang="zh-CN" altLang="en-US" sz="9600" b="1" dirty="0">
              <a:solidFill>
                <a:schemeClr val="tx1">
                  <a:lumMod val="65000"/>
                  <a:lumOff val="3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5" name="圖片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3462" y="663620"/>
            <a:ext cx="3810000" cy="25527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群組 51">
            <a:extLst>
              <a:ext uri="{FF2B5EF4-FFF2-40B4-BE49-F238E27FC236}">
                <a16:creationId xmlns:a16="http://schemas.microsoft.com/office/drawing/2014/main" id="{E4E5D804-617A-43CE-9173-3B82C21DE64D}"/>
              </a:ext>
            </a:extLst>
          </p:cNvPr>
          <p:cNvGrpSpPr/>
          <p:nvPr/>
        </p:nvGrpSpPr>
        <p:grpSpPr>
          <a:xfrm>
            <a:off x="-883182" y="-883233"/>
            <a:ext cx="4969131" cy="2468144"/>
            <a:chOff x="3828852" y="-885051"/>
            <a:chExt cx="4969131" cy="2468144"/>
          </a:xfrm>
        </p:grpSpPr>
        <p:sp>
          <p:nvSpPr>
            <p:cNvPr id="53" name="Freeform 7">
              <a:extLst>
                <a:ext uri="{FF2B5EF4-FFF2-40B4-BE49-F238E27FC236}">
                  <a16:creationId xmlns:a16="http://schemas.microsoft.com/office/drawing/2014/main" id="{266561D0-5BA1-4CE7-B2D5-536F85375D51}"/>
                </a:ext>
              </a:extLst>
            </p:cNvPr>
            <p:cNvSpPr>
              <a:spLocks/>
            </p:cNvSpPr>
            <p:nvPr/>
          </p:nvSpPr>
          <p:spPr bwMode="auto">
            <a:xfrm rot="382501">
              <a:off x="4038334" y="327734"/>
              <a:ext cx="2610238" cy="845895"/>
            </a:xfrm>
            <a:custGeom>
              <a:avLst/>
              <a:gdLst>
                <a:gd name="T0" fmla="*/ 18 w 550"/>
                <a:gd name="T1" fmla="*/ 94 h 239"/>
                <a:gd name="T2" fmla="*/ 34 w 550"/>
                <a:gd name="T3" fmla="*/ 132 h 239"/>
                <a:gd name="T4" fmla="*/ 95 w 550"/>
                <a:gd name="T5" fmla="*/ 238 h 239"/>
                <a:gd name="T6" fmla="*/ 141 w 550"/>
                <a:gd name="T7" fmla="*/ 151 h 239"/>
                <a:gd name="T8" fmla="*/ 444 w 550"/>
                <a:gd name="T9" fmla="*/ 207 h 239"/>
                <a:gd name="T10" fmla="*/ 466 w 550"/>
                <a:gd name="T11" fmla="*/ 79 h 239"/>
                <a:gd name="T12" fmla="*/ 92 w 550"/>
                <a:gd name="T13" fmla="*/ 11 h 239"/>
                <a:gd name="T14" fmla="*/ 18 w 550"/>
                <a:gd name="T15" fmla="*/ 94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0" h="239">
                  <a:moveTo>
                    <a:pt x="18" y="94"/>
                  </a:moveTo>
                  <a:cubicBezTo>
                    <a:pt x="34" y="132"/>
                    <a:pt x="34" y="132"/>
                    <a:pt x="34" y="132"/>
                  </a:cubicBezTo>
                  <a:cubicBezTo>
                    <a:pt x="63" y="188"/>
                    <a:pt x="66" y="195"/>
                    <a:pt x="95" y="238"/>
                  </a:cubicBezTo>
                  <a:cubicBezTo>
                    <a:pt x="63" y="192"/>
                    <a:pt x="76" y="158"/>
                    <a:pt x="141" y="151"/>
                  </a:cubicBezTo>
                  <a:cubicBezTo>
                    <a:pt x="211" y="142"/>
                    <a:pt x="325" y="165"/>
                    <a:pt x="444" y="207"/>
                  </a:cubicBezTo>
                  <a:cubicBezTo>
                    <a:pt x="518" y="239"/>
                    <a:pt x="550" y="114"/>
                    <a:pt x="466" y="79"/>
                  </a:cubicBezTo>
                  <a:cubicBezTo>
                    <a:pt x="318" y="28"/>
                    <a:pt x="178" y="0"/>
                    <a:pt x="92" y="11"/>
                  </a:cubicBezTo>
                  <a:cubicBezTo>
                    <a:pt x="23" y="19"/>
                    <a:pt x="0" y="50"/>
                    <a:pt x="18" y="94"/>
                  </a:cubicBezTo>
                  <a:close/>
                </a:path>
              </a:pathLst>
            </a:custGeom>
            <a:solidFill>
              <a:srgbClr val="FFC53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grpSp>
          <p:nvGrpSpPr>
            <p:cNvPr id="54" name="群組 53">
              <a:extLst>
                <a:ext uri="{FF2B5EF4-FFF2-40B4-BE49-F238E27FC236}">
                  <a16:creationId xmlns:a16="http://schemas.microsoft.com/office/drawing/2014/main" id="{B71D45C7-27FD-4532-B9EB-C5BB19EA9A79}"/>
                </a:ext>
              </a:extLst>
            </p:cNvPr>
            <p:cNvGrpSpPr/>
            <p:nvPr/>
          </p:nvGrpSpPr>
          <p:grpSpPr>
            <a:xfrm>
              <a:off x="3828852" y="-885051"/>
              <a:ext cx="4969131" cy="2468144"/>
              <a:chOff x="3828852" y="-885051"/>
              <a:chExt cx="4969131" cy="2468144"/>
            </a:xfrm>
          </p:grpSpPr>
          <p:sp>
            <p:nvSpPr>
              <p:cNvPr id="66" name="Freeform 6">
                <a:extLst>
                  <a:ext uri="{FF2B5EF4-FFF2-40B4-BE49-F238E27FC236}">
                    <a16:creationId xmlns:a16="http://schemas.microsoft.com/office/drawing/2014/main" id="{F39AC356-6F04-469F-9627-3457699D4D44}"/>
                  </a:ext>
                </a:extLst>
              </p:cNvPr>
              <p:cNvSpPr>
                <a:spLocks/>
              </p:cNvSpPr>
              <p:nvPr/>
            </p:nvSpPr>
            <p:spPr bwMode="auto">
              <a:xfrm rot="382501">
                <a:off x="4501167" y="1009467"/>
                <a:ext cx="1565830" cy="573626"/>
              </a:xfrm>
              <a:custGeom>
                <a:avLst/>
                <a:gdLst>
                  <a:gd name="T0" fmla="*/ 72 w 330"/>
                  <a:gd name="T1" fmla="*/ 3 h 162"/>
                  <a:gd name="T2" fmla="*/ 175 w 330"/>
                  <a:gd name="T3" fmla="*/ 9 h 162"/>
                  <a:gd name="T4" fmla="*/ 220 w 330"/>
                  <a:gd name="T5" fmla="*/ 128 h 162"/>
                  <a:gd name="T6" fmla="*/ 102 w 330"/>
                  <a:gd name="T7" fmla="*/ 162 h 162"/>
                  <a:gd name="T8" fmla="*/ 102 w 330"/>
                  <a:gd name="T9" fmla="*/ 162 h 162"/>
                  <a:gd name="T10" fmla="*/ 40 w 330"/>
                  <a:gd name="T11" fmla="*/ 96 h 162"/>
                  <a:gd name="T12" fmla="*/ 72 w 330"/>
                  <a:gd name="T13" fmla="*/ 3 h 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0" h="162">
                    <a:moveTo>
                      <a:pt x="72" y="3"/>
                    </a:moveTo>
                    <a:cubicBezTo>
                      <a:pt x="100" y="0"/>
                      <a:pt x="135" y="2"/>
                      <a:pt x="175" y="9"/>
                    </a:cubicBezTo>
                    <a:cubicBezTo>
                      <a:pt x="281" y="20"/>
                      <a:pt x="330" y="146"/>
                      <a:pt x="220" y="128"/>
                    </a:cubicBezTo>
                    <a:cubicBezTo>
                      <a:pt x="194" y="124"/>
                      <a:pt x="53" y="110"/>
                      <a:pt x="102" y="162"/>
                    </a:cubicBezTo>
                    <a:cubicBezTo>
                      <a:pt x="102" y="162"/>
                      <a:pt x="102" y="162"/>
                      <a:pt x="102" y="162"/>
                    </a:cubicBezTo>
                    <a:cubicBezTo>
                      <a:pt x="102" y="162"/>
                      <a:pt x="54" y="112"/>
                      <a:pt x="40" y="96"/>
                    </a:cubicBezTo>
                    <a:cubicBezTo>
                      <a:pt x="0" y="47"/>
                      <a:pt x="8" y="11"/>
                      <a:pt x="72" y="3"/>
                    </a:cubicBezTo>
                    <a:close/>
                  </a:path>
                </a:pathLst>
              </a:custGeom>
              <a:solidFill>
                <a:srgbClr val="FF7C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7" name="Freeform 8">
                <a:extLst>
                  <a:ext uri="{FF2B5EF4-FFF2-40B4-BE49-F238E27FC236}">
                    <a16:creationId xmlns:a16="http://schemas.microsoft.com/office/drawing/2014/main" id="{2BD3C013-F14E-4EA8-96D1-333010CBD756}"/>
                  </a:ext>
                </a:extLst>
              </p:cNvPr>
              <p:cNvSpPr>
                <a:spLocks/>
              </p:cNvSpPr>
              <p:nvPr/>
            </p:nvSpPr>
            <p:spPr bwMode="auto">
              <a:xfrm rot="382501">
                <a:off x="3828852" y="-276872"/>
                <a:ext cx="4969131" cy="1648738"/>
              </a:xfrm>
              <a:custGeom>
                <a:avLst/>
                <a:gdLst>
                  <a:gd name="T0" fmla="*/ 3 w 1047"/>
                  <a:gd name="T1" fmla="*/ 95 h 466"/>
                  <a:gd name="T2" fmla="*/ 6 w 1047"/>
                  <a:gd name="T3" fmla="*/ 130 h 466"/>
                  <a:gd name="T4" fmla="*/ 27 w 1047"/>
                  <a:gd name="T5" fmla="*/ 245 h 466"/>
                  <a:gd name="T6" fmla="*/ 29 w 1047"/>
                  <a:gd name="T7" fmla="*/ 252 h 466"/>
                  <a:gd name="T8" fmla="*/ 112 w 1047"/>
                  <a:gd name="T9" fmla="*/ 172 h 466"/>
                  <a:gd name="T10" fmla="*/ 852 w 1047"/>
                  <a:gd name="T11" fmla="*/ 398 h 466"/>
                  <a:gd name="T12" fmla="*/ 941 w 1047"/>
                  <a:gd name="T13" fmla="*/ 282 h 466"/>
                  <a:gd name="T14" fmla="*/ 99 w 1047"/>
                  <a:gd name="T15" fmla="*/ 22 h 466"/>
                  <a:gd name="T16" fmla="*/ 3 w 1047"/>
                  <a:gd name="T17" fmla="*/ 95 h 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47" h="466">
                    <a:moveTo>
                      <a:pt x="3" y="95"/>
                    </a:moveTo>
                    <a:cubicBezTo>
                      <a:pt x="6" y="130"/>
                      <a:pt x="6" y="130"/>
                      <a:pt x="6" y="130"/>
                    </a:cubicBezTo>
                    <a:cubicBezTo>
                      <a:pt x="16" y="201"/>
                      <a:pt x="16" y="204"/>
                      <a:pt x="27" y="245"/>
                    </a:cubicBezTo>
                    <a:cubicBezTo>
                      <a:pt x="29" y="252"/>
                      <a:pt x="29" y="252"/>
                      <a:pt x="29" y="252"/>
                    </a:cubicBezTo>
                    <a:cubicBezTo>
                      <a:pt x="17" y="210"/>
                      <a:pt x="43" y="180"/>
                      <a:pt x="112" y="172"/>
                    </a:cubicBezTo>
                    <a:cubicBezTo>
                      <a:pt x="272" y="152"/>
                      <a:pt x="602" y="252"/>
                      <a:pt x="852" y="398"/>
                    </a:cubicBezTo>
                    <a:cubicBezTo>
                      <a:pt x="950" y="466"/>
                      <a:pt x="1047" y="334"/>
                      <a:pt x="941" y="282"/>
                    </a:cubicBezTo>
                    <a:cubicBezTo>
                      <a:pt x="658" y="116"/>
                      <a:pt x="281" y="0"/>
                      <a:pt x="99" y="22"/>
                    </a:cubicBezTo>
                    <a:cubicBezTo>
                      <a:pt x="32" y="30"/>
                      <a:pt x="0" y="57"/>
                      <a:pt x="3" y="95"/>
                    </a:cubicBezTo>
                    <a:close/>
                  </a:path>
                </a:pathLst>
              </a:custGeom>
              <a:solidFill>
                <a:srgbClr val="66CCF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8" name="Freeform 9">
                <a:extLst>
                  <a:ext uri="{FF2B5EF4-FFF2-40B4-BE49-F238E27FC236}">
                    <a16:creationId xmlns:a16="http://schemas.microsoft.com/office/drawing/2014/main" id="{CDD47547-07BD-476E-B7CF-392DDF606CE4}"/>
                  </a:ext>
                </a:extLst>
              </p:cNvPr>
              <p:cNvSpPr>
                <a:spLocks/>
              </p:cNvSpPr>
              <p:nvPr/>
            </p:nvSpPr>
            <p:spPr bwMode="auto">
              <a:xfrm rot="400657">
                <a:off x="4398828" y="-885051"/>
                <a:ext cx="4389946" cy="1431183"/>
              </a:xfrm>
              <a:custGeom>
                <a:avLst/>
                <a:gdLst>
                  <a:gd name="T0" fmla="*/ 20 w 989"/>
                  <a:gd name="T1" fmla="*/ 81 h 398"/>
                  <a:gd name="T2" fmla="*/ 18 w 989"/>
                  <a:gd name="T3" fmla="*/ 93 h 398"/>
                  <a:gd name="T4" fmla="*/ 1 w 989"/>
                  <a:gd name="T5" fmla="*/ 211 h 398"/>
                  <a:gd name="T6" fmla="*/ 0 w 989"/>
                  <a:gd name="T7" fmla="*/ 241 h 398"/>
                  <a:gd name="T8" fmla="*/ 99 w 989"/>
                  <a:gd name="T9" fmla="*/ 170 h 398"/>
                  <a:gd name="T10" fmla="*/ 799 w 989"/>
                  <a:gd name="T11" fmla="*/ 350 h 398"/>
                  <a:gd name="T12" fmla="*/ 873 w 989"/>
                  <a:gd name="T13" fmla="*/ 215 h 398"/>
                  <a:gd name="T14" fmla="*/ 124 w 989"/>
                  <a:gd name="T15" fmla="*/ 20 h 398"/>
                  <a:gd name="T16" fmla="*/ 20 w 989"/>
                  <a:gd name="T17" fmla="*/ 81 h 3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89" h="398">
                    <a:moveTo>
                      <a:pt x="20" y="81"/>
                    </a:moveTo>
                    <a:cubicBezTo>
                      <a:pt x="18" y="93"/>
                      <a:pt x="18" y="93"/>
                      <a:pt x="18" y="93"/>
                    </a:cubicBezTo>
                    <a:cubicBezTo>
                      <a:pt x="4" y="167"/>
                      <a:pt x="3" y="169"/>
                      <a:pt x="1" y="211"/>
                    </a:cubicBezTo>
                    <a:cubicBezTo>
                      <a:pt x="0" y="241"/>
                      <a:pt x="0" y="241"/>
                      <a:pt x="0" y="241"/>
                    </a:cubicBezTo>
                    <a:cubicBezTo>
                      <a:pt x="0" y="204"/>
                      <a:pt x="32" y="179"/>
                      <a:pt x="99" y="170"/>
                    </a:cubicBezTo>
                    <a:cubicBezTo>
                      <a:pt x="252" y="152"/>
                      <a:pt x="540" y="229"/>
                      <a:pt x="799" y="350"/>
                    </a:cubicBezTo>
                    <a:cubicBezTo>
                      <a:pt x="894" y="398"/>
                      <a:pt x="989" y="269"/>
                      <a:pt x="873" y="215"/>
                    </a:cubicBezTo>
                    <a:cubicBezTo>
                      <a:pt x="597" y="83"/>
                      <a:pt x="288" y="0"/>
                      <a:pt x="124" y="20"/>
                    </a:cubicBezTo>
                    <a:cubicBezTo>
                      <a:pt x="62" y="28"/>
                      <a:pt x="28" y="49"/>
                      <a:pt x="20" y="81"/>
                    </a:cubicBezTo>
                    <a:close/>
                  </a:path>
                </a:pathLst>
              </a:custGeom>
              <a:solidFill>
                <a:srgbClr val="76AFA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sp>
        <p:nvSpPr>
          <p:cNvPr id="11" name="文本框 32">
            <a:extLst>
              <a:ext uri="{FF2B5EF4-FFF2-40B4-BE49-F238E27FC236}">
                <a16:creationId xmlns:a16="http://schemas.microsoft.com/office/drawing/2014/main" id="{06803217-062A-4519-8827-32F62668182E}"/>
              </a:ext>
            </a:extLst>
          </p:cNvPr>
          <p:cNvSpPr txBox="1"/>
          <p:nvPr/>
        </p:nvSpPr>
        <p:spPr>
          <a:xfrm>
            <a:off x="4493185" y="746739"/>
            <a:ext cx="295465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5400" b="1" u="dbl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名額公告</a:t>
            </a:r>
            <a:endParaRPr lang="en-US" altLang="zh-TW" sz="5400" b="1" u="dbl" dirty="0">
              <a:solidFill>
                <a:schemeClr val="tx1">
                  <a:lumMod val="65000"/>
                  <a:lumOff val="3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文本框 12">
            <a:extLst>
              <a:ext uri="{FF2B5EF4-FFF2-40B4-BE49-F238E27FC236}">
                <a16:creationId xmlns:a16="http://schemas.microsoft.com/office/drawing/2014/main" id="{870549FE-C49E-4DEC-A04D-323B75CBC636}"/>
              </a:ext>
            </a:extLst>
          </p:cNvPr>
          <p:cNvSpPr txBox="1"/>
          <p:nvPr/>
        </p:nvSpPr>
        <p:spPr>
          <a:xfrm>
            <a:off x="807930" y="2074904"/>
            <a:ext cx="1069482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kumimoji="1" lang="zh-TW" altLang="en-US" sz="3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各階段招生缺額公告：「招生</a:t>
            </a:r>
            <a:r>
              <a:rPr kumimoji="1" lang="en-US" altLang="zh-TW" sz="3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e</a:t>
            </a:r>
            <a:r>
              <a:rPr kumimoji="1" lang="zh-TW" altLang="en-US" sz="3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點通」，網址：</a:t>
            </a:r>
            <a:r>
              <a:rPr kumimoji="1" lang="en-US" altLang="zh-TW" sz="3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  <a:hlinkClick r:id="rId2"/>
              </a:rPr>
              <a:t>https://kid-online.tp.edu.tw/</a:t>
            </a:r>
            <a:r>
              <a:rPr kumimoji="1" lang="zh-TW" altLang="en-US" sz="3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，以及「臺北市政府教育局」</a:t>
            </a:r>
            <a:endParaRPr kumimoji="1" lang="en-US" altLang="zh-TW" sz="3000" b="1" dirty="0">
              <a:latin typeface="微軟正黑體" panose="020B0604030504040204" pitchFamily="34" charset="-120"/>
              <a:ea typeface="微軟正黑體" panose="020B0604030504040204" pitchFamily="34" charset="-120"/>
              <a:cs typeface="inpin heiti" charset="-122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n"/>
            </a:pPr>
            <a:endParaRPr kumimoji="1" lang="en-US" altLang="zh-TW" sz="3000" b="1" dirty="0">
              <a:latin typeface="微軟正黑體" panose="020B0604030504040204" pitchFamily="34" charset="-120"/>
              <a:ea typeface="微軟正黑體" panose="020B0604030504040204" pitchFamily="34" charset="-120"/>
              <a:cs typeface="inpin heiti" charset="-122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n"/>
            </a:pPr>
            <a:endParaRPr kumimoji="1" lang="en-US" altLang="zh-TW" sz="3000" b="1" dirty="0">
              <a:latin typeface="微軟正黑體" panose="020B0604030504040204" pitchFamily="34" charset="-120"/>
              <a:ea typeface="微軟正黑體" panose="020B0604030504040204" pitchFamily="34" charset="-120"/>
              <a:cs typeface="inpin heiti" charset="-122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7839" y="316297"/>
            <a:ext cx="2472527" cy="1800000"/>
          </a:xfrm>
          <a:prstGeom prst="rect">
            <a:avLst/>
          </a:prstGeom>
        </p:spPr>
      </p:pic>
      <p:graphicFrame>
        <p:nvGraphicFramePr>
          <p:cNvPr id="14" name="表格 13">
            <a:extLst>
              <a:ext uri="{FF2B5EF4-FFF2-40B4-BE49-F238E27FC236}">
                <a16:creationId xmlns:a16="http://schemas.microsoft.com/office/drawing/2014/main" id="{D4E39309-885A-400D-AC4F-B289381460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1039453"/>
              </p:ext>
            </p:extLst>
          </p:nvPr>
        </p:nvGraphicFramePr>
        <p:xfrm>
          <a:off x="896446" y="3781584"/>
          <a:ext cx="10517796" cy="192024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5865587">
                  <a:extLst>
                    <a:ext uri="{9D8B030D-6E8A-4147-A177-3AD203B41FA5}">
                      <a16:colId xmlns:a16="http://schemas.microsoft.com/office/drawing/2014/main" val="1591162246"/>
                    </a:ext>
                  </a:extLst>
                </a:gridCol>
                <a:gridCol w="4652209">
                  <a:extLst>
                    <a:ext uri="{9D8B030D-6E8A-4147-A177-3AD203B41FA5}">
                      <a16:colId xmlns:a16="http://schemas.microsoft.com/office/drawing/2014/main" val="354623434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6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公告時間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6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公告內容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76442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3600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113</a:t>
                      </a:r>
                      <a:r>
                        <a:rPr lang="zh-TW" altLang="en-US" sz="3600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年</a:t>
                      </a:r>
                      <a:r>
                        <a:rPr lang="en-US" altLang="zh-TW" sz="3600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</a:t>
                      </a:r>
                      <a:r>
                        <a:rPr lang="zh-TW" altLang="en-US" sz="3600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月</a:t>
                      </a:r>
                      <a:r>
                        <a:rPr lang="en-US" altLang="zh-TW" sz="3600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24</a:t>
                      </a:r>
                      <a:r>
                        <a:rPr lang="zh-TW" altLang="en-US" sz="3600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日</a:t>
                      </a:r>
                      <a:r>
                        <a:rPr lang="en-US" altLang="zh-TW" sz="3600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3600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五</a:t>
                      </a:r>
                      <a:r>
                        <a:rPr lang="en-US" altLang="zh-TW" sz="3600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r>
                        <a:rPr lang="zh-TW" altLang="en-US" sz="3600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上午</a:t>
                      </a:r>
                      <a:r>
                        <a:rPr lang="en-US" altLang="zh-TW" sz="3600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9</a:t>
                      </a:r>
                      <a:r>
                        <a:rPr lang="zh-TW" altLang="en-US" sz="3600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TW" altLang="en-US" sz="3600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對外招生總缺額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85878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3600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113</a:t>
                      </a:r>
                      <a:r>
                        <a:rPr lang="zh-TW" altLang="en-US" sz="3600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年</a:t>
                      </a:r>
                      <a:r>
                        <a:rPr lang="en-US" altLang="zh-TW" sz="3600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</a:t>
                      </a:r>
                      <a:r>
                        <a:rPr lang="zh-TW" altLang="en-US" sz="3600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月</a:t>
                      </a:r>
                      <a:r>
                        <a:rPr lang="en-US" altLang="zh-TW" sz="3600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31</a:t>
                      </a:r>
                      <a:r>
                        <a:rPr lang="zh-TW" altLang="en-US" sz="3600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日</a:t>
                      </a:r>
                      <a:r>
                        <a:rPr lang="en-US" altLang="zh-TW" sz="3600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3600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五</a:t>
                      </a:r>
                      <a:r>
                        <a:rPr lang="en-US" altLang="zh-TW" sz="3600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r>
                        <a:rPr lang="zh-TW" altLang="en-US" sz="3600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下午</a:t>
                      </a:r>
                      <a:r>
                        <a:rPr lang="en-US" altLang="zh-TW" sz="3600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7</a:t>
                      </a:r>
                      <a:r>
                        <a:rPr lang="zh-TW" altLang="en-US" sz="3600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TW" altLang="en-US" sz="3600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招生階段後缺額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01762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44475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群組 51">
            <a:extLst>
              <a:ext uri="{FF2B5EF4-FFF2-40B4-BE49-F238E27FC236}">
                <a16:creationId xmlns:a16="http://schemas.microsoft.com/office/drawing/2014/main" id="{E4E5D804-617A-43CE-9173-3B82C21DE64D}"/>
              </a:ext>
            </a:extLst>
          </p:cNvPr>
          <p:cNvGrpSpPr/>
          <p:nvPr/>
        </p:nvGrpSpPr>
        <p:grpSpPr>
          <a:xfrm>
            <a:off x="-883182" y="-883233"/>
            <a:ext cx="4969131" cy="2468144"/>
            <a:chOff x="3828852" y="-885051"/>
            <a:chExt cx="4969131" cy="2468144"/>
          </a:xfrm>
        </p:grpSpPr>
        <p:sp>
          <p:nvSpPr>
            <p:cNvPr id="53" name="Freeform 7">
              <a:extLst>
                <a:ext uri="{FF2B5EF4-FFF2-40B4-BE49-F238E27FC236}">
                  <a16:creationId xmlns:a16="http://schemas.microsoft.com/office/drawing/2014/main" id="{266561D0-5BA1-4CE7-B2D5-536F85375D51}"/>
                </a:ext>
              </a:extLst>
            </p:cNvPr>
            <p:cNvSpPr>
              <a:spLocks/>
            </p:cNvSpPr>
            <p:nvPr/>
          </p:nvSpPr>
          <p:spPr bwMode="auto">
            <a:xfrm rot="382501">
              <a:off x="4038334" y="327734"/>
              <a:ext cx="2610238" cy="845895"/>
            </a:xfrm>
            <a:custGeom>
              <a:avLst/>
              <a:gdLst>
                <a:gd name="T0" fmla="*/ 18 w 550"/>
                <a:gd name="T1" fmla="*/ 94 h 239"/>
                <a:gd name="T2" fmla="*/ 34 w 550"/>
                <a:gd name="T3" fmla="*/ 132 h 239"/>
                <a:gd name="T4" fmla="*/ 95 w 550"/>
                <a:gd name="T5" fmla="*/ 238 h 239"/>
                <a:gd name="T6" fmla="*/ 141 w 550"/>
                <a:gd name="T7" fmla="*/ 151 h 239"/>
                <a:gd name="T8" fmla="*/ 444 w 550"/>
                <a:gd name="T9" fmla="*/ 207 h 239"/>
                <a:gd name="T10" fmla="*/ 466 w 550"/>
                <a:gd name="T11" fmla="*/ 79 h 239"/>
                <a:gd name="T12" fmla="*/ 92 w 550"/>
                <a:gd name="T13" fmla="*/ 11 h 239"/>
                <a:gd name="T14" fmla="*/ 18 w 550"/>
                <a:gd name="T15" fmla="*/ 94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0" h="239">
                  <a:moveTo>
                    <a:pt x="18" y="94"/>
                  </a:moveTo>
                  <a:cubicBezTo>
                    <a:pt x="34" y="132"/>
                    <a:pt x="34" y="132"/>
                    <a:pt x="34" y="132"/>
                  </a:cubicBezTo>
                  <a:cubicBezTo>
                    <a:pt x="63" y="188"/>
                    <a:pt x="66" y="195"/>
                    <a:pt x="95" y="238"/>
                  </a:cubicBezTo>
                  <a:cubicBezTo>
                    <a:pt x="63" y="192"/>
                    <a:pt x="76" y="158"/>
                    <a:pt x="141" y="151"/>
                  </a:cubicBezTo>
                  <a:cubicBezTo>
                    <a:pt x="211" y="142"/>
                    <a:pt x="325" y="165"/>
                    <a:pt x="444" y="207"/>
                  </a:cubicBezTo>
                  <a:cubicBezTo>
                    <a:pt x="518" y="239"/>
                    <a:pt x="550" y="114"/>
                    <a:pt x="466" y="79"/>
                  </a:cubicBezTo>
                  <a:cubicBezTo>
                    <a:pt x="318" y="28"/>
                    <a:pt x="178" y="0"/>
                    <a:pt x="92" y="11"/>
                  </a:cubicBezTo>
                  <a:cubicBezTo>
                    <a:pt x="23" y="19"/>
                    <a:pt x="0" y="50"/>
                    <a:pt x="18" y="94"/>
                  </a:cubicBezTo>
                  <a:close/>
                </a:path>
              </a:pathLst>
            </a:custGeom>
            <a:solidFill>
              <a:srgbClr val="FFC53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grpSp>
          <p:nvGrpSpPr>
            <p:cNvPr id="54" name="群組 53">
              <a:extLst>
                <a:ext uri="{FF2B5EF4-FFF2-40B4-BE49-F238E27FC236}">
                  <a16:creationId xmlns:a16="http://schemas.microsoft.com/office/drawing/2014/main" id="{B71D45C7-27FD-4532-B9EB-C5BB19EA9A79}"/>
                </a:ext>
              </a:extLst>
            </p:cNvPr>
            <p:cNvGrpSpPr/>
            <p:nvPr/>
          </p:nvGrpSpPr>
          <p:grpSpPr>
            <a:xfrm>
              <a:off x="3828852" y="-885051"/>
              <a:ext cx="4969131" cy="2468144"/>
              <a:chOff x="3828852" y="-885051"/>
              <a:chExt cx="4969131" cy="2468144"/>
            </a:xfrm>
          </p:grpSpPr>
          <p:sp>
            <p:nvSpPr>
              <p:cNvPr id="66" name="Freeform 6">
                <a:extLst>
                  <a:ext uri="{FF2B5EF4-FFF2-40B4-BE49-F238E27FC236}">
                    <a16:creationId xmlns:a16="http://schemas.microsoft.com/office/drawing/2014/main" id="{F39AC356-6F04-469F-9627-3457699D4D44}"/>
                  </a:ext>
                </a:extLst>
              </p:cNvPr>
              <p:cNvSpPr>
                <a:spLocks/>
              </p:cNvSpPr>
              <p:nvPr/>
            </p:nvSpPr>
            <p:spPr bwMode="auto">
              <a:xfrm rot="382501">
                <a:off x="4501167" y="1009467"/>
                <a:ext cx="1565830" cy="573626"/>
              </a:xfrm>
              <a:custGeom>
                <a:avLst/>
                <a:gdLst>
                  <a:gd name="T0" fmla="*/ 72 w 330"/>
                  <a:gd name="T1" fmla="*/ 3 h 162"/>
                  <a:gd name="T2" fmla="*/ 175 w 330"/>
                  <a:gd name="T3" fmla="*/ 9 h 162"/>
                  <a:gd name="T4" fmla="*/ 220 w 330"/>
                  <a:gd name="T5" fmla="*/ 128 h 162"/>
                  <a:gd name="T6" fmla="*/ 102 w 330"/>
                  <a:gd name="T7" fmla="*/ 162 h 162"/>
                  <a:gd name="T8" fmla="*/ 102 w 330"/>
                  <a:gd name="T9" fmla="*/ 162 h 162"/>
                  <a:gd name="T10" fmla="*/ 40 w 330"/>
                  <a:gd name="T11" fmla="*/ 96 h 162"/>
                  <a:gd name="T12" fmla="*/ 72 w 330"/>
                  <a:gd name="T13" fmla="*/ 3 h 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0" h="162">
                    <a:moveTo>
                      <a:pt x="72" y="3"/>
                    </a:moveTo>
                    <a:cubicBezTo>
                      <a:pt x="100" y="0"/>
                      <a:pt x="135" y="2"/>
                      <a:pt x="175" y="9"/>
                    </a:cubicBezTo>
                    <a:cubicBezTo>
                      <a:pt x="281" y="20"/>
                      <a:pt x="330" y="146"/>
                      <a:pt x="220" y="128"/>
                    </a:cubicBezTo>
                    <a:cubicBezTo>
                      <a:pt x="194" y="124"/>
                      <a:pt x="53" y="110"/>
                      <a:pt x="102" y="162"/>
                    </a:cubicBezTo>
                    <a:cubicBezTo>
                      <a:pt x="102" y="162"/>
                      <a:pt x="102" y="162"/>
                      <a:pt x="102" y="162"/>
                    </a:cubicBezTo>
                    <a:cubicBezTo>
                      <a:pt x="102" y="162"/>
                      <a:pt x="54" y="112"/>
                      <a:pt x="40" y="96"/>
                    </a:cubicBezTo>
                    <a:cubicBezTo>
                      <a:pt x="0" y="47"/>
                      <a:pt x="8" y="11"/>
                      <a:pt x="72" y="3"/>
                    </a:cubicBezTo>
                    <a:close/>
                  </a:path>
                </a:pathLst>
              </a:custGeom>
              <a:solidFill>
                <a:srgbClr val="FF7C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7" name="Freeform 8">
                <a:extLst>
                  <a:ext uri="{FF2B5EF4-FFF2-40B4-BE49-F238E27FC236}">
                    <a16:creationId xmlns:a16="http://schemas.microsoft.com/office/drawing/2014/main" id="{2BD3C013-F14E-4EA8-96D1-333010CBD756}"/>
                  </a:ext>
                </a:extLst>
              </p:cNvPr>
              <p:cNvSpPr>
                <a:spLocks/>
              </p:cNvSpPr>
              <p:nvPr/>
            </p:nvSpPr>
            <p:spPr bwMode="auto">
              <a:xfrm rot="382501">
                <a:off x="3828852" y="-276872"/>
                <a:ext cx="4969131" cy="1648738"/>
              </a:xfrm>
              <a:custGeom>
                <a:avLst/>
                <a:gdLst>
                  <a:gd name="T0" fmla="*/ 3 w 1047"/>
                  <a:gd name="T1" fmla="*/ 95 h 466"/>
                  <a:gd name="T2" fmla="*/ 6 w 1047"/>
                  <a:gd name="T3" fmla="*/ 130 h 466"/>
                  <a:gd name="T4" fmla="*/ 27 w 1047"/>
                  <a:gd name="T5" fmla="*/ 245 h 466"/>
                  <a:gd name="T6" fmla="*/ 29 w 1047"/>
                  <a:gd name="T7" fmla="*/ 252 h 466"/>
                  <a:gd name="T8" fmla="*/ 112 w 1047"/>
                  <a:gd name="T9" fmla="*/ 172 h 466"/>
                  <a:gd name="T10" fmla="*/ 852 w 1047"/>
                  <a:gd name="T11" fmla="*/ 398 h 466"/>
                  <a:gd name="T12" fmla="*/ 941 w 1047"/>
                  <a:gd name="T13" fmla="*/ 282 h 466"/>
                  <a:gd name="T14" fmla="*/ 99 w 1047"/>
                  <a:gd name="T15" fmla="*/ 22 h 466"/>
                  <a:gd name="T16" fmla="*/ 3 w 1047"/>
                  <a:gd name="T17" fmla="*/ 95 h 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47" h="466">
                    <a:moveTo>
                      <a:pt x="3" y="95"/>
                    </a:moveTo>
                    <a:cubicBezTo>
                      <a:pt x="6" y="130"/>
                      <a:pt x="6" y="130"/>
                      <a:pt x="6" y="130"/>
                    </a:cubicBezTo>
                    <a:cubicBezTo>
                      <a:pt x="16" y="201"/>
                      <a:pt x="16" y="204"/>
                      <a:pt x="27" y="245"/>
                    </a:cubicBezTo>
                    <a:cubicBezTo>
                      <a:pt x="29" y="252"/>
                      <a:pt x="29" y="252"/>
                      <a:pt x="29" y="252"/>
                    </a:cubicBezTo>
                    <a:cubicBezTo>
                      <a:pt x="17" y="210"/>
                      <a:pt x="43" y="180"/>
                      <a:pt x="112" y="172"/>
                    </a:cubicBezTo>
                    <a:cubicBezTo>
                      <a:pt x="272" y="152"/>
                      <a:pt x="602" y="252"/>
                      <a:pt x="852" y="398"/>
                    </a:cubicBezTo>
                    <a:cubicBezTo>
                      <a:pt x="950" y="466"/>
                      <a:pt x="1047" y="334"/>
                      <a:pt x="941" y="282"/>
                    </a:cubicBezTo>
                    <a:cubicBezTo>
                      <a:pt x="658" y="116"/>
                      <a:pt x="281" y="0"/>
                      <a:pt x="99" y="22"/>
                    </a:cubicBezTo>
                    <a:cubicBezTo>
                      <a:pt x="32" y="30"/>
                      <a:pt x="0" y="57"/>
                      <a:pt x="3" y="95"/>
                    </a:cubicBezTo>
                    <a:close/>
                  </a:path>
                </a:pathLst>
              </a:custGeom>
              <a:solidFill>
                <a:srgbClr val="66CCF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8" name="Freeform 9">
                <a:extLst>
                  <a:ext uri="{FF2B5EF4-FFF2-40B4-BE49-F238E27FC236}">
                    <a16:creationId xmlns:a16="http://schemas.microsoft.com/office/drawing/2014/main" id="{CDD47547-07BD-476E-B7CF-392DDF606CE4}"/>
                  </a:ext>
                </a:extLst>
              </p:cNvPr>
              <p:cNvSpPr>
                <a:spLocks/>
              </p:cNvSpPr>
              <p:nvPr/>
            </p:nvSpPr>
            <p:spPr bwMode="auto">
              <a:xfrm rot="400657">
                <a:off x="4398828" y="-885051"/>
                <a:ext cx="4389946" cy="1431183"/>
              </a:xfrm>
              <a:custGeom>
                <a:avLst/>
                <a:gdLst>
                  <a:gd name="T0" fmla="*/ 20 w 989"/>
                  <a:gd name="T1" fmla="*/ 81 h 398"/>
                  <a:gd name="T2" fmla="*/ 18 w 989"/>
                  <a:gd name="T3" fmla="*/ 93 h 398"/>
                  <a:gd name="T4" fmla="*/ 1 w 989"/>
                  <a:gd name="T5" fmla="*/ 211 h 398"/>
                  <a:gd name="T6" fmla="*/ 0 w 989"/>
                  <a:gd name="T7" fmla="*/ 241 h 398"/>
                  <a:gd name="T8" fmla="*/ 99 w 989"/>
                  <a:gd name="T9" fmla="*/ 170 h 398"/>
                  <a:gd name="T10" fmla="*/ 799 w 989"/>
                  <a:gd name="T11" fmla="*/ 350 h 398"/>
                  <a:gd name="T12" fmla="*/ 873 w 989"/>
                  <a:gd name="T13" fmla="*/ 215 h 398"/>
                  <a:gd name="T14" fmla="*/ 124 w 989"/>
                  <a:gd name="T15" fmla="*/ 20 h 398"/>
                  <a:gd name="T16" fmla="*/ 20 w 989"/>
                  <a:gd name="T17" fmla="*/ 81 h 3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89" h="398">
                    <a:moveTo>
                      <a:pt x="20" y="81"/>
                    </a:moveTo>
                    <a:cubicBezTo>
                      <a:pt x="18" y="93"/>
                      <a:pt x="18" y="93"/>
                      <a:pt x="18" y="93"/>
                    </a:cubicBezTo>
                    <a:cubicBezTo>
                      <a:pt x="4" y="167"/>
                      <a:pt x="3" y="169"/>
                      <a:pt x="1" y="211"/>
                    </a:cubicBezTo>
                    <a:cubicBezTo>
                      <a:pt x="0" y="241"/>
                      <a:pt x="0" y="241"/>
                      <a:pt x="0" y="241"/>
                    </a:cubicBezTo>
                    <a:cubicBezTo>
                      <a:pt x="0" y="204"/>
                      <a:pt x="32" y="179"/>
                      <a:pt x="99" y="170"/>
                    </a:cubicBezTo>
                    <a:cubicBezTo>
                      <a:pt x="252" y="152"/>
                      <a:pt x="540" y="229"/>
                      <a:pt x="799" y="350"/>
                    </a:cubicBezTo>
                    <a:cubicBezTo>
                      <a:pt x="894" y="398"/>
                      <a:pt x="989" y="269"/>
                      <a:pt x="873" y="215"/>
                    </a:cubicBezTo>
                    <a:cubicBezTo>
                      <a:pt x="597" y="83"/>
                      <a:pt x="288" y="0"/>
                      <a:pt x="124" y="20"/>
                    </a:cubicBezTo>
                    <a:cubicBezTo>
                      <a:pt x="62" y="28"/>
                      <a:pt x="28" y="49"/>
                      <a:pt x="20" y="81"/>
                    </a:cubicBezTo>
                    <a:close/>
                  </a:path>
                </a:pathLst>
              </a:custGeom>
              <a:solidFill>
                <a:srgbClr val="76AFA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sp>
        <p:nvSpPr>
          <p:cNvPr id="11" name="文本框 32">
            <a:extLst>
              <a:ext uri="{FF2B5EF4-FFF2-40B4-BE49-F238E27FC236}">
                <a16:creationId xmlns:a16="http://schemas.microsoft.com/office/drawing/2014/main" id="{06803217-062A-4519-8827-32F62668182E}"/>
              </a:ext>
            </a:extLst>
          </p:cNvPr>
          <p:cNvSpPr txBox="1"/>
          <p:nvPr/>
        </p:nvSpPr>
        <p:spPr>
          <a:xfrm>
            <a:off x="4619780" y="436106"/>
            <a:ext cx="24416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4400" b="1" u="dbl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招生時間</a:t>
            </a:r>
            <a:endParaRPr lang="en-US" altLang="zh-TW" sz="4400" b="1" u="dbl" dirty="0">
              <a:solidFill>
                <a:schemeClr val="tx1">
                  <a:lumMod val="65000"/>
                  <a:lumOff val="3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文本框 12">
            <a:extLst>
              <a:ext uri="{FF2B5EF4-FFF2-40B4-BE49-F238E27FC236}">
                <a16:creationId xmlns:a16="http://schemas.microsoft.com/office/drawing/2014/main" id="{870549FE-C49E-4DEC-A04D-323B75CBC636}"/>
              </a:ext>
            </a:extLst>
          </p:cNvPr>
          <p:cNvSpPr txBox="1"/>
          <p:nvPr/>
        </p:nvSpPr>
        <p:spPr>
          <a:xfrm>
            <a:off x="409920" y="1370071"/>
            <a:ext cx="11594237" cy="12248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kumimoji="1"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「</a:t>
            </a:r>
            <a:r>
              <a:rPr kumimoji="1" lang="zh-TW" altLang="en-US" sz="2800" b="1" u="sng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線上</a:t>
            </a:r>
            <a:r>
              <a:rPr kumimoji="1"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登記、</a:t>
            </a:r>
            <a:r>
              <a:rPr kumimoji="1" lang="zh-TW" altLang="en-US" sz="2400" b="1" u="sng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線上</a:t>
            </a:r>
            <a:r>
              <a:rPr kumimoji="1"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抽籤及</a:t>
            </a:r>
            <a:r>
              <a:rPr kumimoji="1" lang="zh-TW" altLang="en-US" sz="2400" b="1" u="sng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線上</a:t>
            </a:r>
            <a:r>
              <a:rPr kumimoji="1"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報到」作業，</a:t>
            </a:r>
            <a:r>
              <a:rPr kumimoji="1"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每位幼兒僅登記</a:t>
            </a:r>
            <a:r>
              <a:rPr kumimoji="1" lang="en-US" altLang="zh-TW" sz="2800" b="1" u="sng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1</a:t>
            </a:r>
            <a:r>
              <a:rPr kumimoji="1" lang="zh-TW" altLang="en-US" sz="2800" b="1" u="sng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間</a:t>
            </a:r>
            <a:r>
              <a:rPr kumimoji="1"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公立幼兒園為限</a:t>
            </a:r>
            <a:endParaRPr kumimoji="1"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  <a:cs typeface="inpin heiti" charset="-122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kumimoji="1"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招生登記及報到，請至「招生</a:t>
            </a:r>
            <a:r>
              <a:rPr kumimoji="1"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e</a:t>
            </a:r>
            <a:r>
              <a:rPr kumimoji="1"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點通」，網址：</a:t>
            </a:r>
            <a:r>
              <a:rPr kumimoji="1"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  <a:hlinkClick r:id="rId2"/>
              </a:rPr>
              <a:t> https://kid-online.tp.edu.tw/</a:t>
            </a:r>
            <a:endParaRPr kumimoji="1"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  <a:cs typeface="inpin heiti" charset="-122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7563" y="78332"/>
            <a:ext cx="1978021" cy="1440000"/>
          </a:xfrm>
          <a:prstGeom prst="rect">
            <a:avLst/>
          </a:prstGeom>
        </p:spPr>
      </p:pic>
      <p:graphicFrame>
        <p:nvGraphicFramePr>
          <p:cNvPr id="3" name="表格 3">
            <a:extLst>
              <a:ext uri="{FF2B5EF4-FFF2-40B4-BE49-F238E27FC236}">
                <a16:creationId xmlns:a16="http://schemas.microsoft.com/office/drawing/2014/main" id="{5E503651-857D-4B53-9632-9386DD8234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2788000"/>
              </p:ext>
            </p:extLst>
          </p:nvPr>
        </p:nvGraphicFramePr>
        <p:xfrm>
          <a:off x="572048" y="2936201"/>
          <a:ext cx="11186816" cy="3250681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3603712">
                  <a:extLst>
                    <a:ext uri="{9D8B030D-6E8A-4147-A177-3AD203B41FA5}">
                      <a16:colId xmlns:a16="http://schemas.microsoft.com/office/drawing/2014/main" val="3743053004"/>
                    </a:ext>
                  </a:extLst>
                </a:gridCol>
                <a:gridCol w="7583104">
                  <a:extLst>
                    <a:ext uri="{9D8B030D-6E8A-4147-A177-3AD203B41FA5}">
                      <a16:colId xmlns:a16="http://schemas.microsoft.com/office/drawing/2014/main" val="2048376485"/>
                    </a:ext>
                  </a:extLst>
                </a:gridCol>
              </a:tblGrid>
              <a:tr h="618815">
                <a:tc>
                  <a:txBody>
                    <a:bodyPr/>
                    <a:lstStyle/>
                    <a:p>
                      <a:pPr algn="ctr"/>
                      <a:r>
                        <a:rPr kumimoji="1" lang="zh-TW" altLang="en-US" sz="32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inpin heiti" charset="-122"/>
                        </a:rPr>
                        <a:t>招生作業</a:t>
                      </a:r>
                      <a:endParaRPr lang="zh-TW" altLang="en-US" sz="3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TW" altLang="en-US" sz="3200" b="1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期程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4492083"/>
                  </a:ext>
                </a:extLst>
              </a:tr>
              <a:tr h="77542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TW" altLang="en-US" sz="3200" b="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登記時間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zh-TW" sz="2600" b="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113.5.27(</a:t>
                      </a:r>
                      <a:r>
                        <a:rPr kumimoji="1" lang="zh-TW" altLang="en-US" sz="2600" b="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一</a:t>
                      </a:r>
                      <a:r>
                        <a:rPr kumimoji="1" lang="en-US" altLang="zh-TW" sz="2600" b="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)</a:t>
                      </a:r>
                      <a:r>
                        <a:rPr kumimoji="1" lang="zh-TW" altLang="en-US" sz="2600" b="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上午</a:t>
                      </a:r>
                      <a:r>
                        <a:rPr kumimoji="1" lang="en-US" altLang="zh-TW" sz="2600" b="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9</a:t>
                      </a:r>
                      <a:r>
                        <a:rPr kumimoji="1" lang="zh-TW" altLang="en-US" sz="2600" b="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時</a:t>
                      </a:r>
                      <a:r>
                        <a:rPr kumimoji="1" lang="en-US" altLang="zh-TW" sz="2600" b="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—5.28(</a:t>
                      </a:r>
                      <a:r>
                        <a:rPr kumimoji="1" lang="zh-TW" altLang="en-US" sz="2600" b="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二</a:t>
                      </a:r>
                      <a:r>
                        <a:rPr kumimoji="1" lang="en-US" altLang="zh-TW" sz="2600" b="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)</a:t>
                      </a:r>
                      <a:r>
                        <a:rPr kumimoji="1" lang="zh-TW" altLang="en-US" sz="2600" b="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下午</a:t>
                      </a:r>
                      <a:r>
                        <a:rPr kumimoji="1" lang="en-US" altLang="zh-TW" sz="2600" b="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5</a:t>
                      </a:r>
                      <a:r>
                        <a:rPr kumimoji="1" lang="zh-TW" altLang="en-US" sz="2600" b="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時止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6248860"/>
                  </a:ext>
                </a:extLst>
              </a:tr>
              <a:tr h="61881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TW" altLang="en-US" sz="3200" b="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補件時間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zh-TW" sz="2600" b="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113.5.27(</a:t>
                      </a:r>
                      <a:r>
                        <a:rPr kumimoji="1" lang="zh-TW" altLang="en-US" sz="2600" b="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一</a:t>
                      </a:r>
                      <a:r>
                        <a:rPr kumimoji="1" lang="en-US" altLang="zh-TW" sz="2600" b="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)</a:t>
                      </a:r>
                      <a:r>
                        <a:rPr kumimoji="1" lang="zh-TW" altLang="en-US" sz="2600" b="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上午</a:t>
                      </a:r>
                      <a:r>
                        <a:rPr kumimoji="1" lang="en-US" altLang="zh-TW" sz="2600" b="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9</a:t>
                      </a:r>
                      <a:r>
                        <a:rPr kumimoji="1" lang="zh-TW" altLang="en-US" sz="2600" b="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時</a:t>
                      </a:r>
                      <a:r>
                        <a:rPr kumimoji="1" lang="en-US" altLang="zh-TW" sz="2600" b="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—5.29(</a:t>
                      </a:r>
                      <a:r>
                        <a:rPr kumimoji="1" lang="zh-TW" altLang="en-US" sz="2600" b="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三</a:t>
                      </a:r>
                      <a:r>
                        <a:rPr kumimoji="1" lang="en-US" altLang="zh-TW" sz="2600" b="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)</a:t>
                      </a:r>
                      <a:r>
                        <a:rPr kumimoji="1" lang="zh-TW" altLang="en-US" sz="2600" b="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下午</a:t>
                      </a:r>
                      <a:r>
                        <a:rPr kumimoji="1" lang="en-US" altLang="zh-TW" sz="2600" b="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</a:t>
                      </a:r>
                      <a:r>
                        <a:rPr kumimoji="1" lang="zh-TW" altLang="en-US" sz="2600" b="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時止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71438520"/>
                  </a:ext>
                </a:extLst>
              </a:tr>
              <a:tr h="61881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TW" altLang="en-US" sz="3200" b="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抽籤時間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zh-TW" sz="2600" b="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113.5.29(</a:t>
                      </a:r>
                      <a:r>
                        <a:rPr kumimoji="1" lang="zh-TW" altLang="en-US" sz="2600" b="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三</a:t>
                      </a:r>
                      <a:r>
                        <a:rPr kumimoji="1" lang="en-US" altLang="zh-TW" sz="2600" b="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)</a:t>
                      </a:r>
                      <a:r>
                        <a:rPr kumimoji="1" lang="zh-TW" altLang="en-US" sz="2600" b="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下午</a:t>
                      </a:r>
                      <a:r>
                        <a:rPr kumimoji="1" lang="en-US" altLang="zh-TW" sz="2600" b="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3</a:t>
                      </a:r>
                      <a:r>
                        <a:rPr kumimoji="1" lang="zh-TW" altLang="en-US" sz="2600" b="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時至</a:t>
                      </a:r>
                      <a:r>
                        <a:rPr kumimoji="1" lang="en-US" altLang="zh-TW" sz="2600" b="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3</a:t>
                      </a:r>
                      <a:r>
                        <a:rPr kumimoji="1" lang="zh-TW" altLang="en-US" sz="2600" b="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時</a:t>
                      </a:r>
                      <a:r>
                        <a:rPr kumimoji="1" lang="en-US" altLang="zh-TW" sz="2600" b="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30</a:t>
                      </a:r>
                      <a:r>
                        <a:rPr kumimoji="1" lang="zh-TW" altLang="en-US" sz="2600" b="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分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48429678"/>
                  </a:ext>
                </a:extLst>
              </a:tr>
              <a:tr h="61881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TW" altLang="en-US" sz="3200" b="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報到時間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zh-TW" sz="2600" b="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113.5.29(</a:t>
                      </a:r>
                      <a:r>
                        <a:rPr kumimoji="1" lang="zh-TW" altLang="en-US" sz="2600" b="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三</a:t>
                      </a:r>
                      <a:r>
                        <a:rPr kumimoji="1" lang="en-US" altLang="zh-TW" sz="2600" b="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)</a:t>
                      </a:r>
                      <a:r>
                        <a:rPr kumimoji="1" lang="zh-TW" altLang="en-US" sz="2600" b="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下午</a:t>
                      </a:r>
                      <a:r>
                        <a:rPr kumimoji="1" lang="en-US" altLang="zh-TW" sz="2600" b="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3</a:t>
                      </a:r>
                      <a:r>
                        <a:rPr kumimoji="1" lang="zh-TW" altLang="en-US" sz="2600" b="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時</a:t>
                      </a:r>
                      <a:r>
                        <a:rPr kumimoji="1" lang="en-US" altLang="zh-TW" sz="2600" b="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30</a:t>
                      </a:r>
                      <a:r>
                        <a:rPr kumimoji="1" lang="zh-TW" altLang="en-US" sz="2600" b="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分</a:t>
                      </a:r>
                      <a:r>
                        <a:rPr kumimoji="1" lang="en-US" altLang="zh-TW" sz="2600" b="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—5.31(</a:t>
                      </a:r>
                      <a:r>
                        <a:rPr kumimoji="1" lang="zh-TW" altLang="en-US" sz="2600" b="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五</a:t>
                      </a:r>
                      <a:r>
                        <a:rPr kumimoji="1" lang="en-US" altLang="zh-TW" sz="2600" b="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)</a:t>
                      </a:r>
                      <a:r>
                        <a:rPr kumimoji="1" lang="zh-TW" altLang="en-US" sz="2600" b="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下午</a:t>
                      </a:r>
                      <a:r>
                        <a:rPr kumimoji="1" lang="en-US" altLang="zh-TW" sz="2600" b="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4</a:t>
                      </a:r>
                      <a:r>
                        <a:rPr kumimoji="1" lang="zh-TW" altLang="en-US" sz="2600" b="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時止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619928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76800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群組 51">
            <a:extLst>
              <a:ext uri="{FF2B5EF4-FFF2-40B4-BE49-F238E27FC236}">
                <a16:creationId xmlns:a16="http://schemas.microsoft.com/office/drawing/2014/main" id="{E4E5D804-617A-43CE-9173-3B82C21DE64D}"/>
              </a:ext>
            </a:extLst>
          </p:cNvPr>
          <p:cNvGrpSpPr/>
          <p:nvPr/>
        </p:nvGrpSpPr>
        <p:grpSpPr>
          <a:xfrm>
            <a:off x="-883182" y="-883233"/>
            <a:ext cx="4969131" cy="2468144"/>
            <a:chOff x="3828852" y="-885051"/>
            <a:chExt cx="4969131" cy="2468144"/>
          </a:xfrm>
        </p:grpSpPr>
        <p:sp>
          <p:nvSpPr>
            <p:cNvPr id="53" name="Freeform 7">
              <a:extLst>
                <a:ext uri="{FF2B5EF4-FFF2-40B4-BE49-F238E27FC236}">
                  <a16:creationId xmlns:a16="http://schemas.microsoft.com/office/drawing/2014/main" id="{266561D0-5BA1-4CE7-B2D5-536F85375D51}"/>
                </a:ext>
              </a:extLst>
            </p:cNvPr>
            <p:cNvSpPr>
              <a:spLocks/>
            </p:cNvSpPr>
            <p:nvPr/>
          </p:nvSpPr>
          <p:spPr bwMode="auto">
            <a:xfrm rot="382501">
              <a:off x="4038334" y="327734"/>
              <a:ext cx="2610238" cy="845895"/>
            </a:xfrm>
            <a:custGeom>
              <a:avLst/>
              <a:gdLst>
                <a:gd name="T0" fmla="*/ 18 w 550"/>
                <a:gd name="T1" fmla="*/ 94 h 239"/>
                <a:gd name="T2" fmla="*/ 34 w 550"/>
                <a:gd name="T3" fmla="*/ 132 h 239"/>
                <a:gd name="T4" fmla="*/ 95 w 550"/>
                <a:gd name="T5" fmla="*/ 238 h 239"/>
                <a:gd name="T6" fmla="*/ 141 w 550"/>
                <a:gd name="T7" fmla="*/ 151 h 239"/>
                <a:gd name="T8" fmla="*/ 444 w 550"/>
                <a:gd name="T9" fmla="*/ 207 h 239"/>
                <a:gd name="T10" fmla="*/ 466 w 550"/>
                <a:gd name="T11" fmla="*/ 79 h 239"/>
                <a:gd name="T12" fmla="*/ 92 w 550"/>
                <a:gd name="T13" fmla="*/ 11 h 239"/>
                <a:gd name="T14" fmla="*/ 18 w 550"/>
                <a:gd name="T15" fmla="*/ 94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0" h="239">
                  <a:moveTo>
                    <a:pt x="18" y="94"/>
                  </a:moveTo>
                  <a:cubicBezTo>
                    <a:pt x="34" y="132"/>
                    <a:pt x="34" y="132"/>
                    <a:pt x="34" y="132"/>
                  </a:cubicBezTo>
                  <a:cubicBezTo>
                    <a:pt x="63" y="188"/>
                    <a:pt x="66" y="195"/>
                    <a:pt x="95" y="238"/>
                  </a:cubicBezTo>
                  <a:cubicBezTo>
                    <a:pt x="63" y="192"/>
                    <a:pt x="76" y="158"/>
                    <a:pt x="141" y="151"/>
                  </a:cubicBezTo>
                  <a:cubicBezTo>
                    <a:pt x="211" y="142"/>
                    <a:pt x="325" y="165"/>
                    <a:pt x="444" y="207"/>
                  </a:cubicBezTo>
                  <a:cubicBezTo>
                    <a:pt x="518" y="239"/>
                    <a:pt x="550" y="114"/>
                    <a:pt x="466" y="79"/>
                  </a:cubicBezTo>
                  <a:cubicBezTo>
                    <a:pt x="318" y="28"/>
                    <a:pt x="178" y="0"/>
                    <a:pt x="92" y="11"/>
                  </a:cubicBezTo>
                  <a:cubicBezTo>
                    <a:pt x="23" y="19"/>
                    <a:pt x="0" y="50"/>
                    <a:pt x="18" y="94"/>
                  </a:cubicBezTo>
                  <a:close/>
                </a:path>
              </a:pathLst>
            </a:custGeom>
            <a:solidFill>
              <a:srgbClr val="FFC53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grpSp>
          <p:nvGrpSpPr>
            <p:cNvPr id="54" name="群組 53">
              <a:extLst>
                <a:ext uri="{FF2B5EF4-FFF2-40B4-BE49-F238E27FC236}">
                  <a16:creationId xmlns:a16="http://schemas.microsoft.com/office/drawing/2014/main" id="{B71D45C7-27FD-4532-B9EB-C5BB19EA9A79}"/>
                </a:ext>
              </a:extLst>
            </p:cNvPr>
            <p:cNvGrpSpPr/>
            <p:nvPr/>
          </p:nvGrpSpPr>
          <p:grpSpPr>
            <a:xfrm>
              <a:off x="3828852" y="-885051"/>
              <a:ext cx="4969131" cy="2468144"/>
              <a:chOff x="3828852" y="-885051"/>
              <a:chExt cx="4969131" cy="2468144"/>
            </a:xfrm>
          </p:grpSpPr>
          <p:sp>
            <p:nvSpPr>
              <p:cNvPr id="66" name="Freeform 6">
                <a:extLst>
                  <a:ext uri="{FF2B5EF4-FFF2-40B4-BE49-F238E27FC236}">
                    <a16:creationId xmlns:a16="http://schemas.microsoft.com/office/drawing/2014/main" id="{F39AC356-6F04-469F-9627-3457699D4D44}"/>
                  </a:ext>
                </a:extLst>
              </p:cNvPr>
              <p:cNvSpPr>
                <a:spLocks/>
              </p:cNvSpPr>
              <p:nvPr/>
            </p:nvSpPr>
            <p:spPr bwMode="auto">
              <a:xfrm rot="382501">
                <a:off x="4501167" y="1009467"/>
                <a:ext cx="1565830" cy="573626"/>
              </a:xfrm>
              <a:custGeom>
                <a:avLst/>
                <a:gdLst>
                  <a:gd name="T0" fmla="*/ 72 w 330"/>
                  <a:gd name="T1" fmla="*/ 3 h 162"/>
                  <a:gd name="T2" fmla="*/ 175 w 330"/>
                  <a:gd name="T3" fmla="*/ 9 h 162"/>
                  <a:gd name="T4" fmla="*/ 220 w 330"/>
                  <a:gd name="T5" fmla="*/ 128 h 162"/>
                  <a:gd name="T6" fmla="*/ 102 w 330"/>
                  <a:gd name="T7" fmla="*/ 162 h 162"/>
                  <a:gd name="T8" fmla="*/ 102 w 330"/>
                  <a:gd name="T9" fmla="*/ 162 h 162"/>
                  <a:gd name="T10" fmla="*/ 40 w 330"/>
                  <a:gd name="T11" fmla="*/ 96 h 162"/>
                  <a:gd name="T12" fmla="*/ 72 w 330"/>
                  <a:gd name="T13" fmla="*/ 3 h 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0" h="162">
                    <a:moveTo>
                      <a:pt x="72" y="3"/>
                    </a:moveTo>
                    <a:cubicBezTo>
                      <a:pt x="100" y="0"/>
                      <a:pt x="135" y="2"/>
                      <a:pt x="175" y="9"/>
                    </a:cubicBezTo>
                    <a:cubicBezTo>
                      <a:pt x="281" y="20"/>
                      <a:pt x="330" y="146"/>
                      <a:pt x="220" y="128"/>
                    </a:cubicBezTo>
                    <a:cubicBezTo>
                      <a:pt x="194" y="124"/>
                      <a:pt x="53" y="110"/>
                      <a:pt x="102" y="162"/>
                    </a:cubicBezTo>
                    <a:cubicBezTo>
                      <a:pt x="102" y="162"/>
                      <a:pt x="102" y="162"/>
                      <a:pt x="102" y="162"/>
                    </a:cubicBezTo>
                    <a:cubicBezTo>
                      <a:pt x="102" y="162"/>
                      <a:pt x="54" y="112"/>
                      <a:pt x="40" y="96"/>
                    </a:cubicBezTo>
                    <a:cubicBezTo>
                      <a:pt x="0" y="47"/>
                      <a:pt x="8" y="11"/>
                      <a:pt x="72" y="3"/>
                    </a:cubicBezTo>
                    <a:close/>
                  </a:path>
                </a:pathLst>
              </a:custGeom>
              <a:solidFill>
                <a:srgbClr val="FF7C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7" name="Freeform 8">
                <a:extLst>
                  <a:ext uri="{FF2B5EF4-FFF2-40B4-BE49-F238E27FC236}">
                    <a16:creationId xmlns:a16="http://schemas.microsoft.com/office/drawing/2014/main" id="{2BD3C013-F14E-4EA8-96D1-333010CBD756}"/>
                  </a:ext>
                </a:extLst>
              </p:cNvPr>
              <p:cNvSpPr>
                <a:spLocks/>
              </p:cNvSpPr>
              <p:nvPr/>
            </p:nvSpPr>
            <p:spPr bwMode="auto">
              <a:xfrm rot="382501">
                <a:off x="3828852" y="-276872"/>
                <a:ext cx="4969131" cy="1648738"/>
              </a:xfrm>
              <a:custGeom>
                <a:avLst/>
                <a:gdLst>
                  <a:gd name="T0" fmla="*/ 3 w 1047"/>
                  <a:gd name="T1" fmla="*/ 95 h 466"/>
                  <a:gd name="T2" fmla="*/ 6 w 1047"/>
                  <a:gd name="T3" fmla="*/ 130 h 466"/>
                  <a:gd name="T4" fmla="*/ 27 w 1047"/>
                  <a:gd name="T5" fmla="*/ 245 h 466"/>
                  <a:gd name="T6" fmla="*/ 29 w 1047"/>
                  <a:gd name="T7" fmla="*/ 252 h 466"/>
                  <a:gd name="T8" fmla="*/ 112 w 1047"/>
                  <a:gd name="T9" fmla="*/ 172 h 466"/>
                  <a:gd name="T10" fmla="*/ 852 w 1047"/>
                  <a:gd name="T11" fmla="*/ 398 h 466"/>
                  <a:gd name="T12" fmla="*/ 941 w 1047"/>
                  <a:gd name="T13" fmla="*/ 282 h 466"/>
                  <a:gd name="T14" fmla="*/ 99 w 1047"/>
                  <a:gd name="T15" fmla="*/ 22 h 466"/>
                  <a:gd name="T16" fmla="*/ 3 w 1047"/>
                  <a:gd name="T17" fmla="*/ 95 h 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47" h="466">
                    <a:moveTo>
                      <a:pt x="3" y="95"/>
                    </a:moveTo>
                    <a:cubicBezTo>
                      <a:pt x="6" y="130"/>
                      <a:pt x="6" y="130"/>
                      <a:pt x="6" y="130"/>
                    </a:cubicBezTo>
                    <a:cubicBezTo>
                      <a:pt x="16" y="201"/>
                      <a:pt x="16" y="204"/>
                      <a:pt x="27" y="245"/>
                    </a:cubicBezTo>
                    <a:cubicBezTo>
                      <a:pt x="29" y="252"/>
                      <a:pt x="29" y="252"/>
                      <a:pt x="29" y="252"/>
                    </a:cubicBezTo>
                    <a:cubicBezTo>
                      <a:pt x="17" y="210"/>
                      <a:pt x="43" y="180"/>
                      <a:pt x="112" y="172"/>
                    </a:cubicBezTo>
                    <a:cubicBezTo>
                      <a:pt x="272" y="152"/>
                      <a:pt x="602" y="252"/>
                      <a:pt x="852" y="398"/>
                    </a:cubicBezTo>
                    <a:cubicBezTo>
                      <a:pt x="950" y="466"/>
                      <a:pt x="1047" y="334"/>
                      <a:pt x="941" y="282"/>
                    </a:cubicBezTo>
                    <a:cubicBezTo>
                      <a:pt x="658" y="116"/>
                      <a:pt x="281" y="0"/>
                      <a:pt x="99" y="22"/>
                    </a:cubicBezTo>
                    <a:cubicBezTo>
                      <a:pt x="32" y="30"/>
                      <a:pt x="0" y="57"/>
                      <a:pt x="3" y="95"/>
                    </a:cubicBezTo>
                    <a:close/>
                  </a:path>
                </a:pathLst>
              </a:custGeom>
              <a:solidFill>
                <a:srgbClr val="66CCF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8" name="Freeform 9">
                <a:extLst>
                  <a:ext uri="{FF2B5EF4-FFF2-40B4-BE49-F238E27FC236}">
                    <a16:creationId xmlns:a16="http://schemas.microsoft.com/office/drawing/2014/main" id="{CDD47547-07BD-476E-B7CF-392DDF606CE4}"/>
                  </a:ext>
                </a:extLst>
              </p:cNvPr>
              <p:cNvSpPr>
                <a:spLocks/>
              </p:cNvSpPr>
              <p:nvPr/>
            </p:nvSpPr>
            <p:spPr bwMode="auto">
              <a:xfrm rot="400657">
                <a:off x="4398828" y="-885051"/>
                <a:ext cx="4389946" cy="1431183"/>
              </a:xfrm>
              <a:custGeom>
                <a:avLst/>
                <a:gdLst>
                  <a:gd name="T0" fmla="*/ 20 w 989"/>
                  <a:gd name="T1" fmla="*/ 81 h 398"/>
                  <a:gd name="T2" fmla="*/ 18 w 989"/>
                  <a:gd name="T3" fmla="*/ 93 h 398"/>
                  <a:gd name="T4" fmla="*/ 1 w 989"/>
                  <a:gd name="T5" fmla="*/ 211 h 398"/>
                  <a:gd name="T6" fmla="*/ 0 w 989"/>
                  <a:gd name="T7" fmla="*/ 241 h 398"/>
                  <a:gd name="T8" fmla="*/ 99 w 989"/>
                  <a:gd name="T9" fmla="*/ 170 h 398"/>
                  <a:gd name="T10" fmla="*/ 799 w 989"/>
                  <a:gd name="T11" fmla="*/ 350 h 398"/>
                  <a:gd name="T12" fmla="*/ 873 w 989"/>
                  <a:gd name="T13" fmla="*/ 215 h 398"/>
                  <a:gd name="T14" fmla="*/ 124 w 989"/>
                  <a:gd name="T15" fmla="*/ 20 h 398"/>
                  <a:gd name="T16" fmla="*/ 20 w 989"/>
                  <a:gd name="T17" fmla="*/ 81 h 3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89" h="398">
                    <a:moveTo>
                      <a:pt x="20" y="81"/>
                    </a:moveTo>
                    <a:cubicBezTo>
                      <a:pt x="18" y="93"/>
                      <a:pt x="18" y="93"/>
                      <a:pt x="18" y="93"/>
                    </a:cubicBezTo>
                    <a:cubicBezTo>
                      <a:pt x="4" y="167"/>
                      <a:pt x="3" y="169"/>
                      <a:pt x="1" y="211"/>
                    </a:cubicBezTo>
                    <a:cubicBezTo>
                      <a:pt x="0" y="241"/>
                      <a:pt x="0" y="241"/>
                      <a:pt x="0" y="241"/>
                    </a:cubicBezTo>
                    <a:cubicBezTo>
                      <a:pt x="0" y="204"/>
                      <a:pt x="32" y="179"/>
                      <a:pt x="99" y="170"/>
                    </a:cubicBezTo>
                    <a:cubicBezTo>
                      <a:pt x="252" y="152"/>
                      <a:pt x="540" y="229"/>
                      <a:pt x="799" y="350"/>
                    </a:cubicBezTo>
                    <a:cubicBezTo>
                      <a:pt x="894" y="398"/>
                      <a:pt x="989" y="269"/>
                      <a:pt x="873" y="215"/>
                    </a:cubicBezTo>
                    <a:cubicBezTo>
                      <a:pt x="597" y="83"/>
                      <a:pt x="288" y="0"/>
                      <a:pt x="124" y="20"/>
                    </a:cubicBezTo>
                    <a:cubicBezTo>
                      <a:pt x="62" y="28"/>
                      <a:pt x="28" y="49"/>
                      <a:pt x="20" y="81"/>
                    </a:cubicBezTo>
                    <a:close/>
                  </a:path>
                </a:pathLst>
              </a:custGeom>
              <a:solidFill>
                <a:srgbClr val="76AFA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sp>
        <p:nvSpPr>
          <p:cNvPr id="11" name="文本框 32">
            <a:extLst>
              <a:ext uri="{FF2B5EF4-FFF2-40B4-BE49-F238E27FC236}">
                <a16:creationId xmlns:a16="http://schemas.microsoft.com/office/drawing/2014/main" id="{06803217-062A-4519-8827-32F62668182E}"/>
              </a:ext>
            </a:extLst>
          </p:cNvPr>
          <p:cNvSpPr txBox="1"/>
          <p:nvPr/>
        </p:nvSpPr>
        <p:spPr>
          <a:xfrm>
            <a:off x="4145061" y="451956"/>
            <a:ext cx="413446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4400" b="1" u="dbl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招生登記及簡章</a:t>
            </a:r>
            <a:endParaRPr lang="en-US" altLang="zh-TW" sz="4400" b="1" u="dbl" dirty="0">
              <a:solidFill>
                <a:schemeClr val="tx1">
                  <a:lumMod val="65000"/>
                  <a:lumOff val="3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文本框 12">
            <a:extLst>
              <a:ext uri="{FF2B5EF4-FFF2-40B4-BE49-F238E27FC236}">
                <a16:creationId xmlns:a16="http://schemas.microsoft.com/office/drawing/2014/main" id="{870549FE-C49E-4DEC-A04D-323B75CBC636}"/>
              </a:ext>
            </a:extLst>
          </p:cNvPr>
          <p:cNvSpPr txBox="1"/>
          <p:nvPr/>
        </p:nvSpPr>
        <p:spPr>
          <a:xfrm>
            <a:off x="415174" y="1772256"/>
            <a:ext cx="11594237" cy="34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kumimoji="1" lang="zh-TW" altLang="en-US" sz="3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招生登記及報到，請至「招生</a:t>
            </a:r>
            <a:r>
              <a:rPr kumimoji="1" lang="en-US" altLang="zh-TW" sz="3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e</a:t>
            </a:r>
            <a:r>
              <a:rPr kumimoji="1" lang="zh-TW" altLang="en-US" sz="3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點通」，</a:t>
            </a:r>
            <a:endParaRPr kumimoji="1" lang="en-US" altLang="zh-TW" sz="3000" b="1" dirty="0">
              <a:latin typeface="微軟正黑體" panose="020B0604030504040204" pitchFamily="34" charset="-120"/>
              <a:ea typeface="微軟正黑體" panose="020B0604030504040204" pitchFamily="34" charset="-120"/>
              <a:cs typeface="inpin heiti" charset="-122"/>
            </a:endParaRPr>
          </a:p>
          <a:p>
            <a:pPr>
              <a:lnSpc>
                <a:spcPct val="150000"/>
              </a:lnSpc>
            </a:pPr>
            <a:r>
              <a:rPr kumimoji="1" lang="en-US" altLang="zh-TW" sz="3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     </a:t>
            </a:r>
            <a:r>
              <a:rPr kumimoji="1" lang="zh-TW" altLang="en-US" sz="3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網址：</a:t>
            </a:r>
            <a:r>
              <a:rPr kumimoji="1" lang="en-US" altLang="zh-TW" sz="3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  <a:hlinkClick r:id="rId2"/>
              </a:rPr>
              <a:t> https://kid-online.tp.edu.tw/</a:t>
            </a:r>
            <a:endParaRPr kumimoji="1" lang="en-US" altLang="zh-TW" sz="3000" b="1" dirty="0">
              <a:latin typeface="微軟正黑體" panose="020B0604030504040204" pitchFamily="34" charset="-120"/>
              <a:ea typeface="微軟正黑體" panose="020B0604030504040204" pitchFamily="34" charset="-120"/>
              <a:cs typeface="inpin heiti" charset="-122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kumimoji="1" lang="zh-TW" altLang="en-US" sz="3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招生簡章：</a:t>
            </a:r>
            <a:endParaRPr kumimoji="1" lang="en-US" altLang="zh-TW" sz="3000" b="1" dirty="0">
              <a:latin typeface="微軟正黑體" panose="020B0604030504040204" pitchFamily="34" charset="-120"/>
              <a:ea typeface="微軟正黑體" panose="020B0604030504040204" pitchFamily="34" charset="-120"/>
              <a:cs typeface="inpin heiti" charset="-122"/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kumimoji="1" lang="zh-TW" altLang="en-US" sz="3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臺北市政府教育局網站→公告資訊→幼兒園</a:t>
            </a:r>
            <a:endParaRPr kumimoji="1" lang="en-US" altLang="zh-TW" sz="3000" b="1" dirty="0">
              <a:latin typeface="微軟正黑體" panose="020B0604030504040204" pitchFamily="34" charset="-120"/>
              <a:ea typeface="微軟正黑體" panose="020B0604030504040204" pitchFamily="34" charset="-120"/>
              <a:cs typeface="inpin heiti" charset="-122"/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kumimoji="1" lang="zh-TW" altLang="en-US" sz="3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敦化國小全球資訊網→校園公告</a:t>
            </a:r>
            <a:r>
              <a:rPr kumimoji="1" lang="en-US" altLang="zh-TW" sz="3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-</a:t>
            </a:r>
            <a:r>
              <a:rPr kumimoji="1" lang="zh-TW" altLang="en-US" sz="3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發佈單位：幼兒園</a:t>
            </a:r>
            <a:endParaRPr kumimoji="1" lang="en-US" altLang="zh-TW" sz="3000" b="1" dirty="0">
              <a:latin typeface="微軟正黑體" panose="020B0604030504040204" pitchFamily="34" charset="-120"/>
              <a:ea typeface="微軟正黑體" panose="020B0604030504040204" pitchFamily="34" charset="-120"/>
              <a:cs typeface="inpin heiti" charset="-122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5095" y="32499"/>
            <a:ext cx="1978021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380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群組 51">
            <a:extLst>
              <a:ext uri="{FF2B5EF4-FFF2-40B4-BE49-F238E27FC236}">
                <a16:creationId xmlns:a16="http://schemas.microsoft.com/office/drawing/2014/main" id="{E4E5D804-617A-43CE-9173-3B82C21DE64D}"/>
              </a:ext>
            </a:extLst>
          </p:cNvPr>
          <p:cNvGrpSpPr/>
          <p:nvPr/>
        </p:nvGrpSpPr>
        <p:grpSpPr>
          <a:xfrm>
            <a:off x="-883182" y="-883233"/>
            <a:ext cx="4969131" cy="2468144"/>
            <a:chOff x="3828852" y="-885051"/>
            <a:chExt cx="4969131" cy="2468144"/>
          </a:xfrm>
        </p:grpSpPr>
        <p:sp>
          <p:nvSpPr>
            <p:cNvPr id="53" name="Freeform 7">
              <a:extLst>
                <a:ext uri="{FF2B5EF4-FFF2-40B4-BE49-F238E27FC236}">
                  <a16:creationId xmlns:a16="http://schemas.microsoft.com/office/drawing/2014/main" id="{266561D0-5BA1-4CE7-B2D5-536F85375D51}"/>
                </a:ext>
              </a:extLst>
            </p:cNvPr>
            <p:cNvSpPr>
              <a:spLocks/>
            </p:cNvSpPr>
            <p:nvPr/>
          </p:nvSpPr>
          <p:spPr bwMode="auto">
            <a:xfrm rot="382501">
              <a:off x="4038334" y="327734"/>
              <a:ext cx="2610238" cy="845895"/>
            </a:xfrm>
            <a:custGeom>
              <a:avLst/>
              <a:gdLst>
                <a:gd name="T0" fmla="*/ 18 w 550"/>
                <a:gd name="T1" fmla="*/ 94 h 239"/>
                <a:gd name="T2" fmla="*/ 34 w 550"/>
                <a:gd name="T3" fmla="*/ 132 h 239"/>
                <a:gd name="T4" fmla="*/ 95 w 550"/>
                <a:gd name="T5" fmla="*/ 238 h 239"/>
                <a:gd name="T6" fmla="*/ 141 w 550"/>
                <a:gd name="T7" fmla="*/ 151 h 239"/>
                <a:gd name="T8" fmla="*/ 444 w 550"/>
                <a:gd name="T9" fmla="*/ 207 h 239"/>
                <a:gd name="T10" fmla="*/ 466 w 550"/>
                <a:gd name="T11" fmla="*/ 79 h 239"/>
                <a:gd name="T12" fmla="*/ 92 w 550"/>
                <a:gd name="T13" fmla="*/ 11 h 239"/>
                <a:gd name="T14" fmla="*/ 18 w 550"/>
                <a:gd name="T15" fmla="*/ 94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0" h="239">
                  <a:moveTo>
                    <a:pt x="18" y="94"/>
                  </a:moveTo>
                  <a:cubicBezTo>
                    <a:pt x="34" y="132"/>
                    <a:pt x="34" y="132"/>
                    <a:pt x="34" y="132"/>
                  </a:cubicBezTo>
                  <a:cubicBezTo>
                    <a:pt x="63" y="188"/>
                    <a:pt x="66" y="195"/>
                    <a:pt x="95" y="238"/>
                  </a:cubicBezTo>
                  <a:cubicBezTo>
                    <a:pt x="63" y="192"/>
                    <a:pt x="76" y="158"/>
                    <a:pt x="141" y="151"/>
                  </a:cubicBezTo>
                  <a:cubicBezTo>
                    <a:pt x="211" y="142"/>
                    <a:pt x="325" y="165"/>
                    <a:pt x="444" y="207"/>
                  </a:cubicBezTo>
                  <a:cubicBezTo>
                    <a:pt x="518" y="239"/>
                    <a:pt x="550" y="114"/>
                    <a:pt x="466" y="79"/>
                  </a:cubicBezTo>
                  <a:cubicBezTo>
                    <a:pt x="318" y="28"/>
                    <a:pt x="178" y="0"/>
                    <a:pt x="92" y="11"/>
                  </a:cubicBezTo>
                  <a:cubicBezTo>
                    <a:pt x="23" y="19"/>
                    <a:pt x="0" y="50"/>
                    <a:pt x="18" y="94"/>
                  </a:cubicBezTo>
                  <a:close/>
                </a:path>
              </a:pathLst>
            </a:custGeom>
            <a:solidFill>
              <a:srgbClr val="FFC53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grpSp>
          <p:nvGrpSpPr>
            <p:cNvPr id="54" name="群組 53">
              <a:extLst>
                <a:ext uri="{FF2B5EF4-FFF2-40B4-BE49-F238E27FC236}">
                  <a16:creationId xmlns:a16="http://schemas.microsoft.com/office/drawing/2014/main" id="{B71D45C7-27FD-4532-B9EB-C5BB19EA9A79}"/>
                </a:ext>
              </a:extLst>
            </p:cNvPr>
            <p:cNvGrpSpPr/>
            <p:nvPr/>
          </p:nvGrpSpPr>
          <p:grpSpPr>
            <a:xfrm>
              <a:off x="3828852" y="-885051"/>
              <a:ext cx="4969131" cy="2468144"/>
              <a:chOff x="3828852" y="-885051"/>
              <a:chExt cx="4969131" cy="2468144"/>
            </a:xfrm>
          </p:grpSpPr>
          <p:sp>
            <p:nvSpPr>
              <p:cNvPr id="66" name="Freeform 6">
                <a:extLst>
                  <a:ext uri="{FF2B5EF4-FFF2-40B4-BE49-F238E27FC236}">
                    <a16:creationId xmlns:a16="http://schemas.microsoft.com/office/drawing/2014/main" id="{F39AC356-6F04-469F-9627-3457699D4D44}"/>
                  </a:ext>
                </a:extLst>
              </p:cNvPr>
              <p:cNvSpPr>
                <a:spLocks/>
              </p:cNvSpPr>
              <p:nvPr/>
            </p:nvSpPr>
            <p:spPr bwMode="auto">
              <a:xfrm rot="382501">
                <a:off x="4501167" y="1009467"/>
                <a:ext cx="1565830" cy="573626"/>
              </a:xfrm>
              <a:custGeom>
                <a:avLst/>
                <a:gdLst>
                  <a:gd name="T0" fmla="*/ 72 w 330"/>
                  <a:gd name="T1" fmla="*/ 3 h 162"/>
                  <a:gd name="T2" fmla="*/ 175 w 330"/>
                  <a:gd name="T3" fmla="*/ 9 h 162"/>
                  <a:gd name="T4" fmla="*/ 220 w 330"/>
                  <a:gd name="T5" fmla="*/ 128 h 162"/>
                  <a:gd name="T6" fmla="*/ 102 w 330"/>
                  <a:gd name="T7" fmla="*/ 162 h 162"/>
                  <a:gd name="T8" fmla="*/ 102 w 330"/>
                  <a:gd name="T9" fmla="*/ 162 h 162"/>
                  <a:gd name="T10" fmla="*/ 40 w 330"/>
                  <a:gd name="T11" fmla="*/ 96 h 162"/>
                  <a:gd name="T12" fmla="*/ 72 w 330"/>
                  <a:gd name="T13" fmla="*/ 3 h 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0" h="162">
                    <a:moveTo>
                      <a:pt x="72" y="3"/>
                    </a:moveTo>
                    <a:cubicBezTo>
                      <a:pt x="100" y="0"/>
                      <a:pt x="135" y="2"/>
                      <a:pt x="175" y="9"/>
                    </a:cubicBezTo>
                    <a:cubicBezTo>
                      <a:pt x="281" y="20"/>
                      <a:pt x="330" y="146"/>
                      <a:pt x="220" y="128"/>
                    </a:cubicBezTo>
                    <a:cubicBezTo>
                      <a:pt x="194" y="124"/>
                      <a:pt x="53" y="110"/>
                      <a:pt x="102" y="162"/>
                    </a:cubicBezTo>
                    <a:cubicBezTo>
                      <a:pt x="102" y="162"/>
                      <a:pt x="102" y="162"/>
                      <a:pt x="102" y="162"/>
                    </a:cubicBezTo>
                    <a:cubicBezTo>
                      <a:pt x="102" y="162"/>
                      <a:pt x="54" y="112"/>
                      <a:pt x="40" y="96"/>
                    </a:cubicBezTo>
                    <a:cubicBezTo>
                      <a:pt x="0" y="47"/>
                      <a:pt x="8" y="11"/>
                      <a:pt x="72" y="3"/>
                    </a:cubicBezTo>
                    <a:close/>
                  </a:path>
                </a:pathLst>
              </a:custGeom>
              <a:solidFill>
                <a:srgbClr val="FF7C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7" name="Freeform 8">
                <a:extLst>
                  <a:ext uri="{FF2B5EF4-FFF2-40B4-BE49-F238E27FC236}">
                    <a16:creationId xmlns:a16="http://schemas.microsoft.com/office/drawing/2014/main" id="{2BD3C013-F14E-4EA8-96D1-333010CBD756}"/>
                  </a:ext>
                </a:extLst>
              </p:cNvPr>
              <p:cNvSpPr>
                <a:spLocks/>
              </p:cNvSpPr>
              <p:nvPr/>
            </p:nvSpPr>
            <p:spPr bwMode="auto">
              <a:xfrm rot="382501">
                <a:off x="3828852" y="-276872"/>
                <a:ext cx="4969131" cy="1648738"/>
              </a:xfrm>
              <a:custGeom>
                <a:avLst/>
                <a:gdLst>
                  <a:gd name="T0" fmla="*/ 3 w 1047"/>
                  <a:gd name="T1" fmla="*/ 95 h 466"/>
                  <a:gd name="T2" fmla="*/ 6 w 1047"/>
                  <a:gd name="T3" fmla="*/ 130 h 466"/>
                  <a:gd name="T4" fmla="*/ 27 w 1047"/>
                  <a:gd name="T5" fmla="*/ 245 h 466"/>
                  <a:gd name="T6" fmla="*/ 29 w 1047"/>
                  <a:gd name="T7" fmla="*/ 252 h 466"/>
                  <a:gd name="T8" fmla="*/ 112 w 1047"/>
                  <a:gd name="T9" fmla="*/ 172 h 466"/>
                  <a:gd name="T10" fmla="*/ 852 w 1047"/>
                  <a:gd name="T11" fmla="*/ 398 h 466"/>
                  <a:gd name="T12" fmla="*/ 941 w 1047"/>
                  <a:gd name="T13" fmla="*/ 282 h 466"/>
                  <a:gd name="T14" fmla="*/ 99 w 1047"/>
                  <a:gd name="T15" fmla="*/ 22 h 466"/>
                  <a:gd name="T16" fmla="*/ 3 w 1047"/>
                  <a:gd name="T17" fmla="*/ 95 h 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47" h="466">
                    <a:moveTo>
                      <a:pt x="3" y="95"/>
                    </a:moveTo>
                    <a:cubicBezTo>
                      <a:pt x="6" y="130"/>
                      <a:pt x="6" y="130"/>
                      <a:pt x="6" y="130"/>
                    </a:cubicBezTo>
                    <a:cubicBezTo>
                      <a:pt x="16" y="201"/>
                      <a:pt x="16" y="204"/>
                      <a:pt x="27" y="245"/>
                    </a:cubicBezTo>
                    <a:cubicBezTo>
                      <a:pt x="29" y="252"/>
                      <a:pt x="29" y="252"/>
                      <a:pt x="29" y="252"/>
                    </a:cubicBezTo>
                    <a:cubicBezTo>
                      <a:pt x="17" y="210"/>
                      <a:pt x="43" y="180"/>
                      <a:pt x="112" y="172"/>
                    </a:cubicBezTo>
                    <a:cubicBezTo>
                      <a:pt x="272" y="152"/>
                      <a:pt x="602" y="252"/>
                      <a:pt x="852" y="398"/>
                    </a:cubicBezTo>
                    <a:cubicBezTo>
                      <a:pt x="950" y="466"/>
                      <a:pt x="1047" y="334"/>
                      <a:pt x="941" y="282"/>
                    </a:cubicBezTo>
                    <a:cubicBezTo>
                      <a:pt x="658" y="116"/>
                      <a:pt x="281" y="0"/>
                      <a:pt x="99" y="22"/>
                    </a:cubicBezTo>
                    <a:cubicBezTo>
                      <a:pt x="32" y="30"/>
                      <a:pt x="0" y="57"/>
                      <a:pt x="3" y="95"/>
                    </a:cubicBezTo>
                    <a:close/>
                  </a:path>
                </a:pathLst>
              </a:custGeom>
              <a:solidFill>
                <a:srgbClr val="66CCF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8" name="Freeform 9">
                <a:extLst>
                  <a:ext uri="{FF2B5EF4-FFF2-40B4-BE49-F238E27FC236}">
                    <a16:creationId xmlns:a16="http://schemas.microsoft.com/office/drawing/2014/main" id="{CDD47547-07BD-476E-B7CF-392DDF606CE4}"/>
                  </a:ext>
                </a:extLst>
              </p:cNvPr>
              <p:cNvSpPr>
                <a:spLocks/>
              </p:cNvSpPr>
              <p:nvPr/>
            </p:nvSpPr>
            <p:spPr bwMode="auto">
              <a:xfrm rot="400657">
                <a:off x="4398828" y="-885051"/>
                <a:ext cx="4389946" cy="1431183"/>
              </a:xfrm>
              <a:custGeom>
                <a:avLst/>
                <a:gdLst>
                  <a:gd name="T0" fmla="*/ 20 w 989"/>
                  <a:gd name="T1" fmla="*/ 81 h 398"/>
                  <a:gd name="T2" fmla="*/ 18 w 989"/>
                  <a:gd name="T3" fmla="*/ 93 h 398"/>
                  <a:gd name="T4" fmla="*/ 1 w 989"/>
                  <a:gd name="T5" fmla="*/ 211 h 398"/>
                  <a:gd name="T6" fmla="*/ 0 w 989"/>
                  <a:gd name="T7" fmla="*/ 241 h 398"/>
                  <a:gd name="T8" fmla="*/ 99 w 989"/>
                  <a:gd name="T9" fmla="*/ 170 h 398"/>
                  <a:gd name="T10" fmla="*/ 799 w 989"/>
                  <a:gd name="T11" fmla="*/ 350 h 398"/>
                  <a:gd name="T12" fmla="*/ 873 w 989"/>
                  <a:gd name="T13" fmla="*/ 215 h 398"/>
                  <a:gd name="T14" fmla="*/ 124 w 989"/>
                  <a:gd name="T15" fmla="*/ 20 h 398"/>
                  <a:gd name="T16" fmla="*/ 20 w 989"/>
                  <a:gd name="T17" fmla="*/ 81 h 3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89" h="398">
                    <a:moveTo>
                      <a:pt x="20" y="81"/>
                    </a:moveTo>
                    <a:cubicBezTo>
                      <a:pt x="18" y="93"/>
                      <a:pt x="18" y="93"/>
                      <a:pt x="18" y="93"/>
                    </a:cubicBezTo>
                    <a:cubicBezTo>
                      <a:pt x="4" y="167"/>
                      <a:pt x="3" y="169"/>
                      <a:pt x="1" y="211"/>
                    </a:cubicBezTo>
                    <a:cubicBezTo>
                      <a:pt x="0" y="241"/>
                      <a:pt x="0" y="241"/>
                      <a:pt x="0" y="241"/>
                    </a:cubicBezTo>
                    <a:cubicBezTo>
                      <a:pt x="0" y="204"/>
                      <a:pt x="32" y="179"/>
                      <a:pt x="99" y="170"/>
                    </a:cubicBezTo>
                    <a:cubicBezTo>
                      <a:pt x="252" y="152"/>
                      <a:pt x="540" y="229"/>
                      <a:pt x="799" y="350"/>
                    </a:cubicBezTo>
                    <a:cubicBezTo>
                      <a:pt x="894" y="398"/>
                      <a:pt x="989" y="269"/>
                      <a:pt x="873" y="215"/>
                    </a:cubicBezTo>
                    <a:cubicBezTo>
                      <a:pt x="597" y="83"/>
                      <a:pt x="288" y="0"/>
                      <a:pt x="124" y="20"/>
                    </a:cubicBezTo>
                    <a:cubicBezTo>
                      <a:pt x="62" y="28"/>
                      <a:pt x="28" y="49"/>
                      <a:pt x="20" y="81"/>
                    </a:cubicBezTo>
                    <a:close/>
                  </a:path>
                </a:pathLst>
              </a:custGeom>
              <a:solidFill>
                <a:srgbClr val="76AFA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sp>
        <p:nvSpPr>
          <p:cNvPr id="11" name="文本框 32">
            <a:extLst>
              <a:ext uri="{FF2B5EF4-FFF2-40B4-BE49-F238E27FC236}">
                <a16:creationId xmlns:a16="http://schemas.microsoft.com/office/drawing/2014/main" id="{06803217-062A-4519-8827-32F62668182E}"/>
              </a:ext>
            </a:extLst>
          </p:cNvPr>
          <p:cNvSpPr txBox="1"/>
          <p:nvPr/>
        </p:nvSpPr>
        <p:spPr>
          <a:xfrm>
            <a:off x="3940507" y="573860"/>
            <a:ext cx="494718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4400" b="1" u="dbl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雙胞胎</a:t>
            </a:r>
            <a:r>
              <a:rPr lang="en-US" altLang="zh-TW" sz="4400" b="1" u="dbl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4400" b="1" u="dbl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多胞胎登記</a:t>
            </a:r>
            <a:endParaRPr lang="en-US" altLang="zh-TW" sz="4400" b="1" u="dbl" dirty="0">
              <a:solidFill>
                <a:schemeClr val="tx1">
                  <a:lumMod val="65000"/>
                  <a:lumOff val="3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en-US" altLang="zh-TW" sz="2800" b="1" u="dbl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800" b="1" u="dbl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同年齡兄弟姊妹比照辦理</a:t>
            </a:r>
            <a:r>
              <a:rPr lang="en-US" altLang="zh-TW" sz="2800" b="1" u="dbl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</p:txBody>
      </p:sp>
      <p:sp>
        <p:nvSpPr>
          <p:cNvPr id="12" name="文本框 12">
            <a:extLst>
              <a:ext uri="{FF2B5EF4-FFF2-40B4-BE49-F238E27FC236}">
                <a16:creationId xmlns:a16="http://schemas.microsoft.com/office/drawing/2014/main" id="{870549FE-C49E-4DEC-A04D-323B75CBC636}"/>
              </a:ext>
            </a:extLst>
          </p:cNvPr>
          <p:cNvSpPr txBox="1"/>
          <p:nvPr/>
        </p:nvSpPr>
        <p:spPr>
          <a:xfrm>
            <a:off x="179294" y="2426755"/>
            <a:ext cx="11833412" cy="34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kumimoji="1" lang="zh-TW" altLang="en-US" sz="3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雙胞胎或多胞胎幼兒報名時，</a:t>
            </a:r>
            <a:r>
              <a:rPr kumimoji="1" lang="zh-TW" altLang="en-US" sz="3000" b="1" u="sng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須分開登記</a:t>
            </a:r>
            <a:r>
              <a:rPr kumimoji="1" lang="zh-TW" altLang="en-US" sz="3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，但家長自行決定於電腦抽籤時，以</a:t>
            </a:r>
            <a:r>
              <a:rPr kumimoji="1" lang="zh-TW" altLang="en-US" sz="3000" b="1" u="sng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「一籤」或「多籤」</a:t>
            </a:r>
            <a:r>
              <a:rPr kumimoji="1" lang="zh-TW" altLang="en-US" sz="3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方式抽出，若最後剩餘正取名額被登記為「一籤」之雙</a:t>
            </a:r>
            <a:r>
              <a:rPr kumimoji="1" lang="en-US" altLang="zh-TW" sz="3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(</a:t>
            </a:r>
            <a:r>
              <a:rPr kumimoji="1" lang="zh-TW" altLang="en-US" sz="3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多</a:t>
            </a:r>
            <a:r>
              <a:rPr kumimoji="1" lang="en-US" altLang="zh-TW" sz="3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)</a:t>
            </a:r>
            <a:r>
              <a:rPr kumimoji="1" lang="zh-TW" altLang="en-US" sz="3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胞胎幼兒抽中時，應依剩餘正取名額依序錄取，另一位則為優先備取。</a:t>
            </a:r>
            <a:r>
              <a:rPr kumimoji="1" lang="zh-TW" altLang="en-US" sz="3000" b="1" dirty="0">
                <a:solidFill>
                  <a:srgbClr val="FF0000"/>
                </a:solidFill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不可超額招收</a:t>
            </a:r>
            <a:r>
              <a:rPr kumimoji="1" lang="zh-TW" altLang="en-US" sz="3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。</a:t>
            </a:r>
            <a:endParaRPr kumimoji="1" lang="en-US" altLang="zh-TW" sz="3000" b="1" dirty="0">
              <a:latin typeface="微軟正黑體" panose="020B0604030504040204" pitchFamily="34" charset="-120"/>
              <a:ea typeface="微軟正黑體" panose="020B0604030504040204" pitchFamily="34" charset="-120"/>
              <a:cs typeface="inpin heiti" charset="-122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n"/>
            </a:pPr>
            <a:endParaRPr kumimoji="1" lang="en-US" altLang="zh-TW" sz="3000" b="1" dirty="0">
              <a:latin typeface="微軟正黑體" panose="020B0604030504040204" pitchFamily="34" charset="-120"/>
              <a:ea typeface="微軟正黑體" panose="020B0604030504040204" pitchFamily="34" charset="-120"/>
              <a:cs typeface="inpin heiti" charset="-122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4685" y="395158"/>
            <a:ext cx="1978021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012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群組 51">
            <a:extLst>
              <a:ext uri="{FF2B5EF4-FFF2-40B4-BE49-F238E27FC236}">
                <a16:creationId xmlns:a16="http://schemas.microsoft.com/office/drawing/2014/main" id="{E4E5D804-617A-43CE-9173-3B82C21DE64D}"/>
              </a:ext>
            </a:extLst>
          </p:cNvPr>
          <p:cNvGrpSpPr/>
          <p:nvPr/>
        </p:nvGrpSpPr>
        <p:grpSpPr>
          <a:xfrm>
            <a:off x="-883182" y="-883233"/>
            <a:ext cx="4969131" cy="2468144"/>
            <a:chOff x="3828852" y="-885051"/>
            <a:chExt cx="4969131" cy="2468144"/>
          </a:xfrm>
        </p:grpSpPr>
        <p:sp>
          <p:nvSpPr>
            <p:cNvPr id="53" name="Freeform 7">
              <a:extLst>
                <a:ext uri="{FF2B5EF4-FFF2-40B4-BE49-F238E27FC236}">
                  <a16:creationId xmlns:a16="http://schemas.microsoft.com/office/drawing/2014/main" id="{266561D0-5BA1-4CE7-B2D5-536F85375D51}"/>
                </a:ext>
              </a:extLst>
            </p:cNvPr>
            <p:cNvSpPr>
              <a:spLocks/>
            </p:cNvSpPr>
            <p:nvPr/>
          </p:nvSpPr>
          <p:spPr bwMode="auto">
            <a:xfrm rot="382501">
              <a:off x="4038334" y="327734"/>
              <a:ext cx="2610238" cy="845895"/>
            </a:xfrm>
            <a:custGeom>
              <a:avLst/>
              <a:gdLst>
                <a:gd name="T0" fmla="*/ 18 w 550"/>
                <a:gd name="T1" fmla="*/ 94 h 239"/>
                <a:gd name="T2" fmla="*/ 34 w 550"/>
                <a:gd name="T3" fmla="*/ 132 h 239"/>
                <a:gd name="T4" fmla="*/ 95 w 550"/>
                <a:gd name="T5" fmla="*/ 238 h 239"/>
                <a:gd name="T6" fmla="*/ 141 w 550"/>
                <a:gd name="T7" fmla="*/ 151 h 239"/>
                <a:gd name="T8" fmla="*/ 444 w 550"/>
                <a:gd name="T9" fmla="*/ 207 h 239"/>
                <a:gd name="T10" fmla="*/ 466 w 550"/>
                <a:gd name="T11" fmla="*/ 79 h 239"/>
                <a:gd name="T12" fmla="*/ 92 w 550"/>
                <a:gd name="T13" fmla="*/ 11 h 239"/>
                <a:gd name="T14" fmla="*/ 18 w 550"/>
                <a:gd name="T15" fmla="*/ 94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0" h="239">
                  <a:moveTo>
                    <a:pt x="18" y="94"/>
                  </a:moveTo>
                  <a:cubicBezTo>
                    <a:pt x="34" y="132"/>
                    <a:pt x="34" y="132"/>
                    <a:pt x="34" y="132"/>
                  </a:cubicBezTo>
                  <a:cubicBezTo>
                    <a:pt x="63" y="188"/>
                    <a:pt x="66" y="195"/>
                    <a:pt x="95" y="238"/>
                  </a:cubicBezTo>
                  <a:cubicBezTo>
                    <a:pt x="63" y="192"/>
                    <a:pt x="76" y="158"/>
                    <a:pt x="141" y="151"/>
                  </a:cubicBezTo>
                  <a:cubicBezTo>
                    <a:pt x="211" y="142"/>
                    <a:pt x="325" y="165"/>
                    <a:pt x="444" y="207"/>
                  </a:cubicBezTo>
                  <a:cubicBezTo>
                    <a:pt x="518" y="239"/>
                    <a:pt x="550" y="114"/>
                    <a:pt x="466" y="79"/>
                  </a:cubicBezTo>
                  <a:cubicBezTo>
                    <a:pt x="318" y="28"/>
                    <a:pt x="178" y="0"/>
                    <a:pt x="92" y="11"/>
                  </a:cubicBezTo>
                  <a:cubicBezTo>
                    <a:pt x="23" y="19"/>
                    <a:pt x="0" y="50"/>
                    <a:pt x="18" y="94"/>
                  </a:cubicBezTo>
                  <a:close/>
                </a:path>
              </a:pathLst>
            </a:custGeom>
            <a:solidFill>
              <a:srgbClr val="FFC53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grpSp>
          <p:nvGrpSpPr>
            <p:cNvPr id="54" name="群組 53">
              <a:extLst>
                <a:ext uri="{FF2B5EF4-FFF2-40B4-BE49-F238E27FC236}">
                  <a16:creationId xmlns:a16="http://schemas.microsoft.com/office/drawing/2014/main" id="{B71D45C7-27FD-4532-B9EB-C5BB19EA9A79}"/>
                </a:ext>
              </a:extLst>
            </p:cNvPr>
            <p:cNvGrpSpPr/>
            <p:nvPr/>
          </p:nvGrpSpPr>
          <p:grpSpPr>
            <a:xfrm>
              <a:off x="3828852" y="-885051"/>
              <a:ext cx="4969131" cy="2468144"/>
              <a:chOff x="3828852" y="-885051"/>
              <a:chExt cx="4969131" cy="2468144"/>
            </a:xfrm>
          </p:grpSpPr>
          <p:sp>
            <p:nvSpPr>
              <p:cNvPr id="66" name="Freeform 6">
                <a:extLst>
                  <a:ext uri="{FF2B5EF4-FFF2-40B4-BE49-F238E27FC236}">
                    <a16:creationId xmlns:a16="http://schemas.microsoft.com/office/drawing/2014/main" id="{F39AC356-6F04-469F-9627-3457699D4D44}"/>
                  </a:ext>
                </a:extLst>
              </p:cNvPr>
              <p:cNvSpPr>
                <a:spLocks/>
              </p:cNvSpPr>
              <p:nvPr/>
            </p:nvSpPr>
            <p:spPr bwMode="auto">
              <a:xfrm rot="382501">
                <a:off x="4501167" y="1009467"/>
                <a:ext cx="1565830" cy="573626"/>
              </a:xfrm>
              <a:custGeom>
                <a:avLst/>
                <a:gdLst>
                  <a:gd name="T0" fmla="*/ 72 w 330"/>
                  <a:gd name="T1" fmla="*/ 3 h 162"/>
                  <a:gd name="T2" fmla="*/ 175 w 330"/>
                  <a:gd name="T3" fmla="*/ 9 h 162"/>
                  <a:gd name="T4" fmla="*/ 220 w 330"/>
                  <a:gd name="T5" fmla="*/ 128 h 162"/>
                  <a:gd name="T6" fmla="*/ 102 w 330"/>
                  <a:gd name="T7" fmla="*/ 162 h 162"/>
                  <a:gd name="T8" fmla="*/ 102 w 330"/>
                  <a:gd name="T9" fmla="*/ 162 h 162"/>
                  <a:gd name="T10" fmla="*/ 40 w 330"/>
                  <a:gd name="T11" fmla="*/ 96 h 162"/>
                  <a:gd name="T12" fmla="*/ 72 w 330"/>
                  <a:gd name="T13" fmla="*/ 3 h 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0" h="162">
                    <a:moveTo>
                      <a:pt x="72" y="3"/>
                    </a:moveTo>
                    <a:cubicBezTo>
                      <a:pt x="100" y="0"/>
                      <a:pt x="135" y="2"/>
                      <a:pt x="175" y="9"/>
                    </a:cubicBezTo>
                    <a:cubicBezTo>
                      <a:pt x="281" y="20"/>
                      <a:pt x="330" y="146"/>
                      <a:pt x="220" y="128"/>
                    </a:cubicBezTo>
                    <a:cubicBezTo>
                      <a:pt x="194" y="124"/>
                      <a:pt x="53" y="110"/>
                      <a:pt x="102" y="162"/>
                    </a:cubicBezTo>
                    <a:cubicBezTo>
                      <a:pt x="102" y="162"/>
                      <a:pt x="102" y="162"/>
                      <a:pt x="102" y="162"/>
                    </a:cubicBezTo>
                    <a:cubicBezTo>
                      <a:pt x="102" y="162"/>
                      <a:pt x="54" y="112"/>
                      <a:pt x="40" y="96"/>
                    </a:cubicBezTo>
                    <a:cubicBezTo>
                      <a:pt x="0" y="47"/>
                      <a:pt x="8" y="11"/>
                      <a:pt x="72" y="3"/>
                    </a:cubicBezTo>
                    <a:close/>
                  </a:path>
                </a:pathLst>
              </a:custGeom>
              <a:solidFill>
                <a:srgbClr val="FF7C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7" name="Freeform 8">
                <a:extLst>
                  <a:ext uri="{FF2B5EF4-FFF2-40B4-BE49-F238E27FC236}">
                    <a16:creationId xmlns:a16="http://schemas.microsoft.com/office/drawing/2014/main" id="{2BD3C013-F14E-4EA8-96D1-333010CBD756}"/>
                  </a:ext>
                </a:extLst>
              </p:cNvPr>
              <p:cNvSpPr>
                <a:spLocks/>
              </p:cNvSpPr>
              <p:nvPr/>
            </p:nvSpPr>
            <p:spPr bwMode="auto">
              <a:xfrm rot="382501">
                <a:off x="3828852" y="-276872"/>
                <a:ext cx="4969131" cy="1648738"/>
              </a:xfrm>
              <a:custGeom>
                <a:avLst/>
                <a:gdLst>
                  <a:gd name="T0" fmla="*/ 3 w 1047"/>
                  <a:gd name="T1" fmla="*/ 95 h 466"/>
                  <a:gd name="T2" fmla="*/ 6 w 1047"/>
                  <a:gd name="T3" fmla="*/ 130 h 466"/>
                  <a:gd name="T4" fmla="*/ 27 w 1047"/>
                  <a:gd name="T5" fmla="*/ 245 h 466"/>
                  <a:gd name="T6" fmla="*/ 29 w 1047"/>
                  <a:gd name="T7" fmla="*/ 252 h 466"/>
                  <a:gd name="T8" fmla="*/ 112 w 1047"/>
                  <a:gd name="T9" fmla="*/ 172 h 466"/>
                  <a:gd name="T10" fmla="*/ 852 w 1047"/>
                  <a:gd name="T11" fmla="*/ 398 h 466"/>
                  <a:gd name="T12" fmla="*/ 941 w 1047"/>
                  <a:gd name="T13" fmla="*/ 282 h 466"/>
                  <a:gd name="T14" fmla="*/ 99 w 1047"/>
                  <a:gd name="T15" fmla="*/ 22 h 466"/>
                  <a:gd name="T16" fmla="*/ 3 w 1047"/>
                  <a:gd name="T17" fmla="*/ 95 h 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47" h="466">
                    <a:moveTo>
                      <a:pt x="3" y="95"/>
                    </a:moveTo>
                    <a:cubicBezTo>
                      <a:pt x="6" y="130"/>
                      <a:pt x="6" y="130"/>
                      <a:pt x="6" y="130"/>
                    </a:cubicBezTo>
                    <a:cubicBezTo>
                      <a:pt x="16" y="201"/>
                      <a:pt x="16" y="204"/>
                      <a:pt x="27" y="245"/>
                    </a:cubicBezTo>
                    <a:cubicBezTo>
                      <a:pt x="29" y="252"/>
                      <a:pt x="29" y="252"/>
                      <a:pt x="29" y="252"/>
                    </a:cubicBezTo>
                    <a:cubicBezTo>
                      <a:pt x="17" y="210"/>
                      <a:pt x="43" y="180"/>
                      <a:pt x="112" y="172"/>
                    </a:cubicBezTo>
                    <a:cubicBezTo>
                      <a:pt x="272" y="152"/>
                      <a:pt x="602" y="252"/>
                      <a:pt x="852" y="398"/>
                    </a:cubicBezTo>
                    <a:cubicBezTo>
                      <a:pt x="950" y="466"/>
                      <a:pt x="1047" y="334"/>
                      <a:pt x="941" y="282"/>
                    </a:cubicBezTo>
                    <a:cubicBezTo>
                      <a:pt x="658" y="116"/>
                      <a:pt x="281" y="0"/>
                      <a:pt x="99" y="22"/>
                    </a:cubicBezTo>
                    <a:cubicBezTo>
                      <a:pt x="32" y="30"/>
                      <a:pt x="0" y="57"/>
                      <a:pt x="3" y="95"/>
                    </a:cubicBezTo>
                    <a:close/>
                  </a:path>
                </a:pathLst>
              </a:custGeom>
              <a:solidFill>
                <a:srgbClr val="66CCF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8" name="Freeform 9">
                <a:extLst>
                  <a:ext uri="{FF2B5EF4-FFF2-40B4-BE49-F238E27FC236}">
                    <a16:creationId xmlns:a16="http://schemas.microsoft.com/office/drawing/2014/main" id="{CDD47547-07BD-476E-B7CF-392DDF606CE4}"/>
                  </a:ext>
                </a:extLst>
              </p:cNvPr>
              <p:cNvSpPr>
                <a:spLocks/>
              </p:cNvSpPr>
              <p:nvPr/>
            </p:nvSpPr>
            <p:spPr bwMode="auto">
              <a:xfrm rot="400657">
                <a:off x="4398828" y="-885051"/>
                <a:ext cx="4389946" cy="1431183"/>
              </a:xfrm>
              <a:custGeom>
                <a:avLst/>
                <a:gdLst>
                  <a:gd name="T0" fmla="*/ 20 w 989"/>
                  <a:gd name="T1" fmla="*/ 81 h 398"/>
                  <a:gd name="T2" fmla="*/ 18 w 989"/>
                  <a:gd name="T3" fmla="*/ 93 h 398"/>
                  <a:gd name="T4" fmla="*/ 1 w 989"/>
                  <a:gd name="T5" fmla="*/ 211 h 398"/>
                  <a:gd name="T6" fmla="*/ 0 w 989"/>
                  <a:gd name="T7" fmla="*/ 241 h 398"/>
                  <a:gd name="T8" fmla="*/ 99 w 989"/>
                  <a:gd name="T9" fmla="*/ 170 h 398"/>
                  <a:gd name="T10" fmla="*/ 799 w 989"/>
                  <a:gd name="T11" fmla="*/ 350 h 398"/>
                  <a:gd name="T12" fmla="*/ 873 w 989"/>
                  <a:gd name="T13" fmla="*/ 215 h 398"/>
                  <a:gd name="T14" fmla="*/ 124 w 989"/>
                  <a:gd name="T15" fmla="*/ 20 h 398"/>
                  <a:gd name="T16" fmla="*/ 20 w 989"/>
                  <a:gd name="T17" fmla="*/ 81 h 3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89" h="398">
                    <a:moveTo>
                      <a:pt x="20" y="81"/>
                    </a:moveTo>
                    <a:cubicBezTo>
                      <a:pt x="18" y="93"/>
                      <a:pt x="18" y="93"/>
                      <a:pt x="18" y="93"/>
                    </a:cubicBezTo>
                    <a:cubicBezTo>
                      <a:pt x="4" y="167"/>
                      <a:pt x="3" y="169"/>
                      <a:pt x="1" y="211"/>
                    </a:cubicBezTo>
                    <a:cubicBezTo>
                      <a:pt x="0" y="241"/>
                      <a:pt x="0" y="241"/>
                      <a:pt x="0" y="241"/>
                    </a:cubicBezTo>
                    <a:cubicBezTo>
                      <a:pt x="0" y="204"/>
                      <a:pt x="32" y="179"/>
                      <a:pt x="99" y="170"/>
                    </a:cubicBezTo>
                    <a:cubicBezTo>
                      <a:pt x="252" y="152"/>
                      <a:pt x="540" y="229"/>
                      <a:pt x="799" y="350"/>
                    </a:cubicBezTo>
                    <a:cubicBezTo>
                      <a:pt x="894" y="398"/>
                      <a:pt x="989" y="269"/>
                      <a:pt x="873" y="215"/>
                    </a:cubicBezTo>
                    <a:cubicBezTo>
                      <a:pt x="597" y="83"/>
                      <a:pt x="288" y="0"/>
                      <a:pt x="124" y="20"/>
                    </a:cubicBezTo>
                    <a:cubicBezTo>
                      <a:pt x="62" y="28"/>
                      <a:pt x="28" y="49"/>
                      <a:pt x="20" y="81"/>
                    </a:cubicBezTo>
                    <a:close/>
                  </a:path>
                </a:pathLst>
              </a:custGeom>
              <a:solidFill>
                <a:srgbClr val="76AFA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sp>
        <p:nvSpPr>
          <p:cNvPr id="11" name="文本框 32">
            <a:extLst>
              <a:ext uri="{FF2B5EF4-FFF2-40B4-BE49-F238E27FC236}">
                <a16:creationId xmlns:a16="http://schemas.microsoft.com/office/drawing/2014/main" id="{06803217-062A-4519-8827-32F62668182E}"/>
              </a:ext>
            </a:extLst>
          </p:cNvPr>
          <p:cNvSpPr txBox="1"/>
          <p:nvPr/>
        </p:nvSpPr>
        <p:spPr>
          <a:xfrm>
            <a:off x="4018641" y="423527"/>
            <a:ext cx="494718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4400" b="1" u="dbl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招生登記</a:t>
            </a:r>
            <a:r>
              <a:rPr lang="en-US" altLang="zh-TW" sz="4400" b="1" u="dbl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4400" b="1" u="dbl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資料審核</a:t>
            </a:r>
            <a:endParaRPr lang="en-US" altLang="zh-TW" sz="4400" b="1" u="dbl" dirty="0">
              <a:solidFill>
                <a:schemeClr val="tx1">
                  <a:lumMod val="65000"/>
                  <a:lumOff val="3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文本框 12">
            <a:extLst>
              <a:ext uri="{FF2B5EF4-FFF2-40B4-BE49-F238E27FC236}">
                <a16:creationId xmlns:a16="http://schemas.microsoft.com/office/drawing/2014/main" id="{870549FE-C49E-4DEC-A04D-323B75CBC636}"/>
              </a:ext>
            </a:extLst>
          </p:cNvPr>
          <p:cNvSpPr txBox="1"/>
          <p:nvPr/>
        </p:nvSpPr>
        <p:spPr>
          <a:xfrm>
            <a:off x="298881" y="1723792"/>
            <a:ext cx="11594237" cy="41624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kumimoji="1" lang="zh-TW" altLang="en-US" sz="3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家長完成線上登記後，將進行資格審查，線上資格查驗是由教育局向相關政府單位查調，</a:t>
            </a:r>
            <a:r>
              <a:rPr kumimoji="1" lang="zh-TW" altLang="en-US" sz="3000" b="1" u="sng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截至</a:t>
            </a:r>
            <a:r>
              <a:rPr kumimoji="1" lang="en-US" altLang="zh-TW" sz="3000" b="1" u="sng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113</a:t>
            </a:r>
            <a:r>
              <a:rPr kumimoji="1" lang="zh-TW" altLang="en-US" sz="3000" b="1" u="sng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年</a:t>
            </a:r>
            <a:r>
              <a:rPr kumimoji="1" lang="en-US" altLang="zh-TW" sz="3000" b="1" u="sng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5</a:t>
            </a:r>
            <a:r>
              <a:rPr kumimoji="1" lang="zh-TW" altLang="en-US" sz="3000" b="1" u="sng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月</a:t>
            </a:r>
            <a:r>
              <a:rPr kumimoji="1" lang="en-US" altLang="zh-TW" sz="3000" b="1" u="sng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10</a:t>
            </a:r>
            <a:r>
              <a:rPr kumimoji="1" lang="zh-TW" altLang="en-US" sz="3000" b="1" u="sng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日</a:t>
            </a:r>
            <a:r>
              <a:rPr kumimoji="1" lang="en-US" altLang="zh-TW" sz="3000" b="1" u="sng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(</a:t>
            </a:r>
            <a:r>
              <a:rPr kumimoji="1" lang="zh-TW" altLang="en-US" sz="3000" b="1" u="sng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五</a:t>
            </a:r>
            <a:r>
              <a:rPr kumimoji="1" lang="en-US" altLang="zh-TW" sz="3000" b="1" u="sng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)</a:t>
            </a:r>
            <a:r>
              <a:rPr kumimoji="1" lang="zh-TW" altLang="en-US" sz="3000" b="1" u="sng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止之資料</a:t>
            </a:r>
            <a:r>
              <a:rPr kumimoji="1" lang="zh-TW" altLang="en-US" sz="3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，</a:t>
            </a:r>
            <a:r>
              <a:rPr kumimoji="1" lang="zh-TW" altLang="en-US" sz="3000" b="1" u="sng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部分資格無法進行線上查驗，需上傳證明文件辦法，另</a:t>
            </a:r>
            <a:r>
              <a:rPr kumimoji="1" lang="en-US" altLang="zh-TW" sz="3000" b="1" u="sng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5</a:t>
            </a:r>
            <a:r>
              <a:rPr kumimoji="1" lang="zh-TW" altLang="en-US" sz="3000" b="1" u="sng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月</a:t>
            </a:r>
            <a:r>
              <a:rPr kumimoji="1" lang="en-US" altLang="zh-TW" sz="3000" b="1" u="sng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10</a:t>
            </a:r>
            <a:r>
              <a:rPr kumimoji="1" lang="zh-TW" altLang="en-US" sz="3000" b="1" u="sng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日</a:t>
            </a:r>
            <a:r>
              <a:rPr kumimoji="1" lang="en-US" altLang="zh-TW" sz="3000" b="1" u="sng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(</a:t>
            </a:r>
            <a:r>
              <a:rPr kumimoji="1" lang="zh-TW" altLang="en-US" sz="3000" b="1" u="sng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五</a:t>
            </a:r>
            <a:r>
              <a:rPr kumimoji="1" lang="en-US" altLang="zh-TW" sz="3000" b="1" u="sng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)</a:t>
            </a:r>
            <a:r>
              <a:rPr kumimoji="1" lang="zh-TW" altLang="en-US" sz="3000" b="1" u="sng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之後戶籍才遷入臺北市者，線上報名時，請選擇「免設籍本市」</a:t>
            </a:r>
            <a:r>
              <a:rPr kumimoji="1" lang="en-US" altLang="zh-TW" sz="3000" b="1" u="sng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(</a:t>
            </a:r>
            <a:r>
              <a:rPr kumimoji="1" lang="zh-TW" altLang="en-US" sz="3000" b="1" u="sng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因您的戶籍資料是於截止查調後才登錄</a:t>
            </a:r>
            <a:r>
              <a:rPr kumimoji="1" lang="en-US" altLang="zh-TW" sz="3000" b="1" u="sng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)</a:t>
            </a:r>
            <a:r>
              <a:rPr kumimoji="1" lang="zh-TW" altLang="en-US" sz="3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，備妥相關文件上傳至「招生</a:t>
            </a:r>
            <a:r>
              <a:rPr kumimoji="1" lang="en-US" altLang="zh-TW" sz="3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e</a:t>
            </a:r>
            <a:r>
              <a:rPr kumimoji="1" lang="zh-TW" altLang="en-US" sz="3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點通」，以便招生登記。</a:t>
            </a:r>
            <a:endParaRPr kumimoji="1" lang="en-US" altLang="zh-TW" sz="3000" b="1" dirty="0">
              <a:latin typeface="微軟正黑體" panose="020B0604030504040204" pitchFamily="34" charset="-120"/>
              <a:ea typeface="微軟正黑體" panose="020B0604030504040204" pitchFamily="34" charset="-120"/>
              <a:cs typeface="inpin heiti" charset="-122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827" y="32673"/>
            <a:ext cx="1978021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882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群組 51">
            <a:extLst>
              <a:ext uri="{FF2B5EF4-FFF2-40B4-BE49-F238E27FC236}">
                <a16:creationId xmlns:a16="http://schemas.microsoft.com/office/drawing/2014/main" id="{E4E5D804-617A-43CE-9173-3B82C21DE64D}"/>
              </a:ext>
            </a:extLst>
          </p:cNvPr>
          <p:cNvGrpSpPr/>
          <p:nvPr/>
        </p:nvGrpSpPr>
        <p:grpSpPr>
          <a:xfrm>
            <a:off x="-883182" y="-883233"/>
            <a:ext cx="4969131" cy="2468144"/>
            <a:chOff x="3828852" y="-885051"/>
            <a:chExt cx="4969131" cy="2468144"/>
          </a:xfrm>
        </p:grpSpPr>
        <p:sp>
          <p:nvSpPr>
            <p:cNvPr id="53" name="Freeform 7">
              <a:extLst>
                <a:ext uri="{FF2B5EF4-FFF2-40B4-BE49-F238E27FC236}">
                  <a16:creationId xmlns:a16="http://schemas.microsoft.com/office/drawing/2014/main" id="{266561D0-5BA1-4CE7-B2D5-536F85375D51}"/>
                </a:ext>
              </a:extLst>
            </p:cNvPr>
            <p:cNvSpPr>
              <a:spLocks/>
            </p:cNvSpPr>
            <p:nvPr/>
          </p:nvSpPr>
          <p:spPr bwMode="auto">
            <a:xfrm rot="382501">
              <a:off x="4038334" y="327734"/>
              <a:ext cx="2610238" cy="845895"/>
            </a:xfrm>
            <a:custGeom>
              <a:avLst/>
              <a:gdLst>
                <a:gd name="T0" fmla="*/ 18 w 550"/>
                <a:gd name="T1" fmla="*/ 94 h 239"/>
                <a:gd name="T2" fmla="*/ 34 w 550"/>
                <a:gd name="T3" fmla="*/ 132 h 239"/>
                <a:gd name="T4" fmla="*/ 95 w 550"/>
                <a:gd name="T5" fmla="*/ 238 h 239"/>
                <a:gd name="T6" fmla="*/ 141 w 550"/>
                <a:gd name="T7" fmla="*/ 151 h 239"/>
                <a:gd name="T8" fmla="*/ 444 w 550"/>
                <a:gd name="T9" fmla="*/ 207 h 239"/>
                <a:gd name="T10" fmla="*/ 466 w 550"/>
                <a:gd name="T11" fmla="*/ 79 h 239"/>
                <a:gd name="T12" fmla="*/ 92 w 550"/>
                <a:gd name="T13" fmla="*/ 11 h 239"/>
                <a:gd name="T14" fmla="*/ 18 w 550"/>
                <a:gd name="T15" fmla="*/ 94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0" h="239">
                  <a:moveTo>
                    <a:pt x="18" y="94"/>
                  </a:moveTo>
                  <a:cubicBezTo>
                    <a:pt x="34" y="132"/>
                    <a:pt x="34" y="132"/>
                    <a:pt x="34" y="132"/>
                  </a:cubicBezTo>
                  <a:cubicBezTo>
                    <a:pt x="63" y="188"/>
                    <a:pt x="66" y="195"/>
                    <a:pt x="95" y="238"/>
                  </a:cubicBezTo>
                  <a:cubicBezTo>
                    <a:pt x="63" y="192"/>
                    <a:pt x="76" y="158"/>
                    <a:pt x="141" y="151"/>
                  </a:cubicBezTo>
                  <a:cubicBezTo>
                    <a:pt x="211" y="142"/>
                    <a:pt x="325" y="165"/>
                    <a:pt x="444" y="207"/>
                  </a:cubicBezTo>
                  <a:cubicBezTo>
                    <a:pt x="518" y="239"/>
                    <a:pt x="550" y="114"/>
                    <a:pt x="466" y="79"/>
                  </a:cubicBezTo>
                  <a:cubicBezTo>
                    <a:pt x="318" y="28"/>
                    <a:pt x="178" y="0"/>
                    <a:pt x="92" y="11"/>
                  </a:cubicBezTo>
                  <a:cubicBezTo>
                    <a:pt x="23" y="19"/>
                    <a:pt x="0" y="50"/>
                    <a:pt x="18" y="94"/>
                  </a:cubicBezTo>
                  <a:close/>
                </a:path>
              </a:pathLst>
            </a:custGeom>
            <a:solidFill>
              <a:srgbClr val="FFC53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grpSp>
          <p:nvGrpSpPr>
            <p:cNvPr id="54" name="群組 53">
              <a:extLst>
                <a:ext uri="{FF2B5EF4-FFF2-40B4-BE49-F238E27FC236}">
                  <a16:creationId xmlns:a16="http://schemas.microsoft.com/office/drawing/2014/main" id="{B71D45C7-27FD-4532-B9EB-C5BB19EA9A79}"/>
                </a:ext>
              </a:extLst>
            </p:cNvPr>
            <p:cNvGrpSpPr/>
            <p:nvPr/>
          </p:nvGrpSpPr>
          <p:grpSpPr>
            <a:xfrm>
              <a:off x="3828852" y="-885051"/>
              <a:ext cx="4969131" cy="2468144"/>
              <a:chOff x="3828852" y="-885051"/>
              <a:chExt cx="4969131" cy="2468144"/>
            </a:xfrm>
          </p:grpSpPr>
          <p:sp>
            <p:nvSpPr>
              <p:cNvPr id="66" name="Freeform 6">
                <a:extLst>
                  <a:ext uri="{FF2B5EF4-FFF2-40B4-BE49-F238E27FC236}">
                    <a16:creationId xmlns:a16="http://schemas.microsoft.com/office/drawing/2014/main" id="{F39AC356-6F04-469F-9627-3457699D4D44}"/>
                  </a:ext>
                </a:extLst>
              </p:cNvPr>
              <p:cNvSpPr>
                <a:spLocks/>
              </p:cNvSpPr>
              <p:nvPr/>
            </p:nvSpPr>
            <p:spPr bwMode="auto">
              <a:xfrm rot="382501">
                <a:off x="4501167" y="1009467"/>
                <a:ext cx="1565830" cy="573626"/>
              </a:xfrm>
              <a:custGeom>
                <a:avLst/>
                <a:gdLst>
                  <a:gd name="T0" fmla="*/ 72 w 330"/>
                  <a:gd name="T1" fmla="*/ 3 h 162"/>
                  <a:gd name="T2" fmla="*/ 175 w 330"/>
                  <a:gd name="T3" fmla="*/ 9 h 162"/>
                  <a:gd name="T4" fmla="*/ 220 w 330"/>
                  <a:gd name="T5" fmla="*/ 128 h 162"/>
                  <a:gd name="T6" fmla="*/ 102 w 330"/>
                  <a:gd name="T7" fmla="*/ 162 h 162"/>
                  <a:gd name="T8" fmla="*/ 102 w 330"/>
                  <a:gd name="T9" fmla="*/ 162 h 162"/>
                  <a:gd name="T10" fmla="*/ 40 w 330"/>
                  <a:gd name="T11" fmla="*/ 96 h 162"/>
                  <a:gd name="T12" fmla="*/ 72 w 330"/>
                  <a:gd name="T13" fmla="*/ 3 h 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0" h="162">
                    <a:moveTo>
                      <a:pt x="72" y="3"/>
                    </a:moveTo>
                    <a:cubicBezTo>
                      <a:pt x="100" y="0"/>
                      <a:pt x="135" y="2"/>
                      <a:pt x="175" y="9"/>
                    </a:cubicBezTo>
                    <a:cubicBezTo>
                      <a:pt x="281" y="20"/>
                      <a:pt x="330" y="146"/>
                      <a:pt x="220" y="128"/>
                    </a:cubicBezTo>
                    <a:cubicBezTo>
                      <a:pt x="194" y="124"/>
                      <a:pt x="53" y="110"/>
                      <a:pt x="102" y="162"/>
                    </a:cubicBezTo>
                    <a:cubicBezTo>
                      <a:pt x="102" y="162"/>
                      <a:pt x="102" y="162"/>
                      <a:pt x="102" y="162"/>
                    </a:cubicBezTo>
                    <a:cubicBezTo>
                      <a:pt x="102" y="162"/>
                      <a:pt x="54" y="112"/>
                      <a:pt x="40" y="96"/>
                    </a:cubicBezTo>
                    <a:cubicBezTo>
                      <a:pt x="0" y="47"/>
                      <a:pt x="8" y="11"/>
                      <a:pt x="72" y="3"/>
                    </a:cubicBezTo>
                    <a:close/>
                  </a:path>
                </a:pathLst>
              </a:custGeom>
              <a:solidFill>
                <a:srgbClr val="FF7C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7" name="Freeform 8">
                <a:extLst>
                  <a:ext uri="{FF2B5EF4-FFF2-40B4-BE49-F238E27FC236}">
                    <a16:creationId xmlns:a16="http://schemas.microsoft.com/office/drawing/2014/main" id="{2BD3C013-F14E-4EA8-96D1-333010CBD756}"/>
                  </a:ext>
                </a:extLst>
              </p:cNvPr>
              <p:cNvSpPr>
                <a:spLocks/>
              </p:cNvSpPr>
              <p:nvPr/>
            </p:nvSpPr>
            <p:spPr bwMode="auto">
              <a:xfrm rot="382501">
                <a:off x="3828852" y="-276872"/>
                <a:ext cx="4969131" cy="1648738"/>
              </a:xfrm>
              <a:custGeom>
                <a:avLst/>
                <a:gdLst>
                  <a:gd name="T0" fmla="*/ 3 w 1047"/>
                  <a:gd name="T1" fmla="*/ 95 h 466"/>
                  <a:gd name="T2" fmla="*/ 6 w 1047"/>
                  <a:gd name="T3" fmla="*/ 130 h 466"/>
                  <a:gd name="T4" fmla="*/ 27 w 1047"/>
                  <a:gd name="T5" fmla="*/ 245 h 466"/>
                  <a:gd name="T6" fmla="*/ 29 w 1047"/>
                  <a:gd name="T7" fmla="*/ 252 h 466"/>
                  <a:gd name="T8" fmla="*/ 112 w 1047"/>
                  <a:gd name="T9" fmla="*/ 172 h 466"/>
                  <a:gd name="T10" fmla="*/ 852 w 1047"/>
                  <a:gd name="T11" fmla="*/ 398 h 466"/>
                  <a:gd name="T12" fmla="*/ 941 w 1047"/>
                  <a:gd name="T13" fmla="*/ 282 h 466"/>
                  <a:gd name="T14" fmla="*/ 99 w 1047"/>
                  <a:gd name="T15" fmla="*/ 22 h 466"/>
                  <a:gd name="T16" fmla="*/ 3 w 1047"/>
                  <a:gd name="T17" fmla="*/ 95 h 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47" h="466">
                    <a:moveTo>
                      <a:pt x="3" y="95"/>
                    </a:moveTo>
                    <a:cubicBezTo>
                      <a:pt x="6" y="130"/>
                      <a:pt x="6" y="130"/>
                      <a:pt x="6" y="130"/>
                    </a:cubicBezTo>
                    <a:cubicBezTo>
                      <a:pt x="16" y="201"/>
                      <a:pt x="16" y="204"/>
                      <a:pt x="27" y="245"/>
                    </a:cubicBezTo>
                    <a:cubicBezTo>
                      <a:pt x="29" y="252"/>
                      <a:pt x="29" y="252"/>
                      <a:pt x="29" y="252"/>
                    </a:cubicBezTo>
                    <a:cubicBezTo>
                      <a:pt x="17" y="210"/>
                      <a:pt x="43" y="180"/>
                      <a:pt x="112" y="172"/>
                    </a:cubicBezTo>
                    <a:cubicBezTo>
                      <a:pt x="272" y="152"/>
                      <a:pt x="602" y="252"/>
                      <a:pt x="852" y="398"/>
                    </a:cubicBezTo>
                    <a:cubicBezTo>
                      <a:pt x="950" y="466"/>
                      <a:pt x="1047" y="334"/>
                      <a:pt x="941" y="282"/>
                    </a:cubicBezTo>
                    <a:cubicBezTo>
                      <a:pt x="658" y="116"/>
                      <a:pt x="281" y="0"/>
                      <a:pt x="99" y="22"/>
                    </a:cubicBezTo>
                    <a:cubicBezTo>
                      <a:pt x="32" y="30"/>
                      <a:pt x="0" y="57"/>
                      <a:pt x="3" y="95"/>
                    </a:cubicBezTo>
                    <a:close/>
                  </a:path>
                </a:pathLst>
              </a:custGeom>
              <a:solidFill>
                <a:srgbClr val="66CCF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8" name="Freeform 9">
                <a:extLst>
                  <a:ext uri="{FF2B5EF4-FFF2-40B4-BE49-F238E27FC236}">
                    <a16:creationId xmlns:a16="http://schemas.microsoft.com/office/drawing/2014/main" id="{CDD47547-07BD-476E-B7CF-392DDF606CE4}"/>
                  </a:ext>
                </a:extLst>
              </p:cNvPr>
              <p:cNvSpPr>
                <a:spLocks/>
              </p:cNvSpPr>
              <p:nvPr/>
            </p:nvSpPr>
            <p:spPr bwMode="auto">
              <a:xfrm rot="400657">
                <a:off x="4398828" y="-885051"/>
                <a:ext cx="4389946" cy="1431183"/>
              </a:xfrm>
              <a:custGeom>
                <a:avLst/>
                <a:gdLst>
                  <a:gd name="T0" fmla="*/ 20 w 989"/>
                  <a:gd name="T1" fmla="*/ 81 h 398"/>
                  <a:gd name="T2" fmla="*/ 18 w 989"/>
                  <a:gd name="T3" fmla="*/ 93 h 398"/>
                  <a:gd name="T4" fmla="*/ 1 w 989"/>
                  <a:gd name="T5" fmla="*/ 211 h 398"/>
                  <a:gd name="T6" fmla="*/ 0 w 989"/>
                  <a:gd name="T7" fmla="*/ 241 h 398"/>
                  <a:gd name="T8" fmla="*/ 99 w 989"/>
                  <a:gd name="T9" fmla="*/ 170 h 398"/>
                  <a:gd name="T10" fmla="*/ 799 w 989"/>
                  <a:gd name="T11" fmla="*/ 350 h 398"/>
                  <a:gd name="T12" fmla="*/ 873 w 989"/>
                  <a:gd name="T13" fmla="*/ 215 h 398"/>
                  <a:gd name="T14" fmla="*/ 124 w 989"/>
                  <a:gd name="T15" fmla="*/ 20 h 398"/>
                  <a:gd name="T16" fmla="*/ 20 w 989"/>
                  <a:gd name="T17" fmla="*/ 81 h 3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89" h="398">
                    <a:moveTo>
                      <a:pt x="20" y="81"/>
                    </a:moveTo>
                    <a:cubicBezTo>
                      <a:pt x="18" y="93"/>
                      <a:pt x="18" y="93"/>
                      <a:pt x="18" y="93"/>
                    </a:cubicBezTo>
                    <a:cubicBezTo>
                      <a:pt x="4" y="167"/>
                      <a:pt x="3" y="169"/>
                      <a:pt x="1" y="211"/>
                    </a:cubicBezTo>
                    <a:cubicBezTo>
                      <a:pt x="0" y="241"/>
                      <a:pt x="0" y="241"/>
                      <a:pt x="0" y="241"/>
                    </a:cubicBezTo>
                    <a:cubicBezTo>
                      <a:pt x="0" y="204"/>
                      <a:pt x="32" y="179"/>
                      <a:pt x="99" y="170"/>
                    </a:cubicBezTo>
                    <a:cubicBezTo>
                      <a:pt x="252" y="152"/>
                      <a:pt x="540" y="229"/>
                      <a:pt x="799" y="350"/>
                    </a:cubicBezTo>
                    <a:cubicBezTo>
                      <a:pt x="894" y="398"/>
                      <a:pt x="989" y="269"/>
                      <a:pt x="873" y="215"/>
                    </a:cubicBezTo>
                    <a:cubicBezTo>
                      <a:pt x="597" y="83"/>
                      <a:pt x="288" y="0"/>
                      <a:pt x="124" y="20"/>
                    </a:cubicBezTo>
                    <a:cubicBezTo>
                      <a:pt x="62" y="28"/>
                      <a:pt x="28" y="49"/>
                      <a:pt x="20" y="81"/>
                    </a:cubicBezTo>
                    <a:close/>
                  </a:path>
                </a:pathLst>
              </a:custGeom>
              <a:solidFill>
                <a:srgbClr val="76AFA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sp>
        <p:nvSpPr>
          <p:cNvPr id="11" name="文本框 32">
            <a:extLst>
              <a:ext uri="{FF2B5EF4-FFF2-40B4-BE49-F238E27FC236}">
                <a16:creationId xmlns:a16="http://schemas.microsoft.com/office/drawing/2014/main" id="{06803217-062A-4519-8827-32F62668182E}"/>
              </a:ext>
            </a:extLst>
          </p:cNvPr>
          <p:cNvSpPr txBox="1"/>
          <p:nvPr/>
        </p:nvSpPr>
        <p:spPr>
          <a:xfrm>
            <a:off x="4707130" y="423527"/>
            <a:ext cx="357020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4400" b="1" u="dbl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登記注意事項</a:t>
            </a:r>
            <a:endParaRPr lang="en-US" altLang="zh-TW" sz="4400" b="1" u="dbl" dirty="0">
              <a:solidFill>
                <a:schemeClr val="tx1">
                  <a:lumMod val="65000"/>
                  <a:lumOff val="3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文本框 12">
            <a:extLst>
              <a:ext uri="{FF2B5EF4-FFF2-40B4-BE49-F238E27FC236}">
                <a16:creationId xmlns:a16="http://schemas.microsoft.com/office/drawing/2014/main" id="{870549FE-C49E-4DEC-A04D-323B75CBC636}"/>
              </a:ext>
            </a:extLst>
          </p:cNvPr>
          <p:cNvSpPr txBox="1"/>
          <p:nvPr/>
        </p:nvSpPr>
        <p:spPr>
          <a:xfrm>
            <a:off x="298881" y="1298098"/>
            <a:ext cx="11594237" cy="62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kumimoji="1" lang="zh-TW" altLang="en-US" sz="3000" b="1" u="sng" dirty="0"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***登記上傳資格證明文件不符或未完備者，經本園通知後應於期限內補件完成，逾期未完成者視為登記無效。***如未依規定時間線上報到，視同放棄錄取資格。</a:t>
            </a:r>
            <a:endParaRPr kumimoji="1" lang="en-US" altLang="zh-TW" sz="3000" b="1" u="sng" dirty="0">
              <a:latin typeface="微軟正黑體" panose="020B0604030504040204" pitchFamily="34" charset="-120"/>
              <a:ea typeface="微軟正黑體" panose="020B0604030504040204" pitchFamily="34" charset="-120"/>
              <a:cs typeface="inpin heiti" charset="-122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kumimoji="1" lang="zh-TW" altLang="en-US" sz="3000" b="1" u="sng" dirty="0"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同時錄取公立幼兒園及非營利幼兒園，僅限</a:t>
            </a:r>
            <a:r>
              <a:rPr kumimoji="1" lang="en-US" altLang="zh-TW" sz="3000" b="1" u="sng" dirty="0"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1</a:t>
            </a:r>
            <a:r>
              <a:rPr kumimoji="1" lang="zh-TW" altLang="en-US" sz="3000" b="1" u="sng" dirty="0"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園報到。</a:t>
            </a:r>
            <a:endParaRPr kumimoji="1" lang="en-US" altLang="zh-TW" sz="3000" b="1" u="sng" dirty="0">
              <a:latin typeface="微軟正黑體" panose="020B0604030504040204" pitchFamily="34" charset="-120"/>
              <a:ea typeface="微軟正黑體" panose="020B0604030504040204" pitchFamily="34" charset="-120"/>
              <a:cs typeface="inpin heiti" charset="-122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kumimoji="1" lang="en-US" altLang="zh-TW" sz="3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108</a:t>
            </a:r>
            <a:r>
              <a:rPr kumimoji="1" lang="zh-TW" altLang="en-US" sz="3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年</a:t>
            </a:r>
            <a:r>
              <a:rPr kumimoji="1" lang="en-US" altLang="zh-TW" sz="3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10</a:t>
            </a:r>
            <a:r>
              <a:rPr kumimoji="1" lang="zh-TW" altLang="en-US" sz="3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月起，臺北市第</a:t>
            </a:r>
            <a:r>
              <a:rPr kumimoji="1" lang="en-US" altLang="zh-TW" sz="3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3</a:t>
            </a:r>
            <a:r>
              <a:rPr kumimoji="1" lang="zh-TW" altLang="en-US" sz="3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胎</a:t>
            </a:r>
            <a:r>
              <a:rPr kumimoji="1" lang="en-US" altLang="zh-TW" sz="3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(</a:t>
            </a:r>
            <a:r>
              <a:rPr kumimoji="1" lang="zh-TW" altLang="en-US" sz="3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含</a:t>
            </a:r>
            <a:r>
              <a:rPr kumimoji="1" lang="en-US" altLang="zh-TW" sz="3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)</a:t>
            </a:r>
            <a:r>
              <a:rPr kumimoji="1" lang="zh-TW" altLang="en-US" sz="3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以上證明卡已停發，改以系統資料代替實體紙卡證明，若</a:t>
            </a:r>
            <a:r>
              <a:rPr kumimoji="1" lang="zh-TW" altLang="en-US" sz="3000" b="1" u="sng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持有</a:t>
            </a:r>
            <a:r>
              <a:rPr kumimoji="1" lang="en-US" altLang="zh-TW" sz="3000" b="1" u="sng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108</a:t>
            </a:r>
            <a:r>
              <a:rPr kumimoji="1" lang="zh-TW" altLang="en-US" sz="3000" b="1" u="sng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年</a:t>
            </a:r>
            <a:r>
              <a:rPr kumimoji="1" lang="en-US" altLang="zh-TW" sz="3000" b="1" u="sng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9</a:t>
            </a:r>
            <a:r>
              <a:rPr kumimoji="1" lang="zh-TW" altLang="en-US" sz="3000" b="1" u="sng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月</a:t>
            </a:r>
            <a:r>
              <a:rPr kumimoji="1" lang="en-US" altLang="zh-TW" sz="3000" b="1" u="sng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30</a:t>
            </a:r>
            <a:r>
              <a:rPr kumimoji="1" lang="zh-TW" altLang="en-US" sz="3000" b="1" u="sng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日前核發的舊制實體紙卡者，請洽北市戶政事務所確認及申辦系統資料，以利招生系統資料驗證</a:t>
            </a:r>
            <a:r>
              <a:rPr kumimoji="1" lang="zh-TW" altLang="en-US" sz="3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。</a:t>
            </a:r>
            <a:endParaRPr kumimoji="1" lang="en-US" altLang="zh-TW" sz="3000" b="1" dirty="0">
              <a:latin typeface="微軟正黑體" panose="020B0604030504040204" pitchFamily="34" charset="-120"/>
              <a:ea typeface="微軟正黑體" panose="020B0604030504040204" pitchFamily="34" charset="-120"/>
              <a:cs typeface="inpin heiti" charset="-122"/>
            </a:endParaRPr>
          </a:p>
          <a:p>
            <a:pPr>
              <a:lnSpc>
                <a:spcPct val="150000"/>
              </a:lnSpc>
            </a:pPr>
            <a:endParaRPr kumimoji="1" lang="en-US" altLang="zh-TW" sz="3000" b="1" u="sng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inpin heiti" charset="-122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827" y="32673"/>
            <a:ext cx="1978021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857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群組 51">
            <a:extLst>
              <a:ext uri="{FF2B5EF4-FFF2-40B4-BE49-F238E27FC236}">
                <a16:creationId xmlns:a16="http://schemas.microsoft.com/office/drawing/2014/main" id="{E4E5D804-617A-43CE-9173-3B82C21DE64D}"/>
              </a:ext>
            </a:extLst>
          </p:cNvPr>
          <p:cNvGrpSpPr/>
          <p:nvPr/>
        </p:nvGrpSpPr>
        <p:grpSpPr>
          <a:xfrm>
            <a:off x="-883182" y="-883233"/>
            <a:ext cx="4969131" cy="2468144"/>
            <a:chOff x="3828852" y="-885051"/>
            <a:chExt cx="4969131" cy="2468144"/>
          </a:xfrm>
        </p:grpSpPr>
        <p:sp>
          <p:nvSpPr>
            <p:cNvPr id="53" name="Freeform 7">
              <a:extLst>
                <a:ext uri="{FF2B5EF4-FFF2-40B4-BE49-F238E27FC236}">
                  <a16:creationId xmlns:a16="http://schemas.microsoft.com/office/drawing/2014/main" id="{266561D0-5BA1-4CE7-B2D5-536F85375D51}"/>
                </a:ext>
              </a:extLst>
            </p:cNvPr>
            <p:cNvSpPr>
              <a:spLocks/>
            </p:cNvSpPr>
            <p:nvPr/>
          </p:nvSpPr>
          <p:spPr bwMode="auto">
            <a:xfrm rot="382501">
              <a:off x="4038334" y="327734"/>
              <a:ext cx="2610238" cy="845895"/>
            </a:xfrm>
            <a:custGeom>
              <a:avLst/>
              <a:gdLst>
                <a:gd name="T0" fmla="*/ 18 w 550"/>
                <a:gd name="T1" fmla="*/ 94 h 239"/>
                <a:gd name="T2" fmla="*/ 34 w 550"/>
                <a:gd name="T3" fmla="*/ 132 h 239"/>
                <a:gd name="T4" fmla="*/ 95 w 550"/>
                <a:gd name="T5" fmla="*/ 238 h 239"/>
                <a:gd name="T6" fmla="*/ 141 w 550"/>
                <a:gd name="T7" fmla="*/ 151 h 239"/>
                <a:gd name="T8" fmla="*/ 444 w 550"/>
                <a:gd name="T9" fmla="*/ 207 h 239"/>
                <a:gd name="T10" fmla="*/ 466 w 550"/>
                <a:gd name="T11" fmla="*/ 79 h 239"/>
                <a:gd name="T12" fmla="*/ 92 w 550"/>
                <a:gd name="T13" fmla="*/ 11 h 239"/>
                <a:gd name="T14" fmla="*/ 18 w 550"/>
                <a:gd name="T15" fmla="*/ 94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0" h="239">
                  <a:moveTo>
                    <a:pt x="18" y="94"/>
                  </a:moveTo>
                  <a:cubicBezTo>
                    <a:pt x="34" y="132"/>
                    <a:pt x="34" y="132"/>
                    <a:pt x="34" y="132"/>
                  </a:cubicBezTo>
                  <a:cubicBezTo>
                    <a:pt x="63" y="188"/>
                    <a:pt x="66" y="195"/>
                    <a:pt x="95" y="238"/>
                  </a:cubicBezTo>
                  <a:cubicBezTo>
                    <a:pt x="63" y="192"/>
                    <a:pt x="76" y="158"/>
                    <a:pt x="141" y="151"/>
                  </a:cubicBezTo>
                  <a:cubicBezTo>
                    <a:pt x="211" y="142"/>
                    <a:pt x="325" y="165"/>
                    <a:pt x="444" y="207"/>
                  </a:cubicBezTo>
                  <a:cubicBezTo>
                    <a:pt x="518" y="239"/>
                    <a:pt x="550" y="114"/>
                    <a:pt x="466" y="79"/>
                  </a:cubicBezTo>
                  <a:cubicBezTo>
                    <a:pt x="318" y="28"/>
                    <a:pt x="178" y="0"/>
                    <a:pt x="92" y="11"/>
                  </a:cubicBezTo>
                  <a:cubicBezTo>
                    <a:pt x="23" y="19"/>
                    <a:pt x="0" y="50"/>
                    <a:pt x="18" y="94"/>
                  </a:cubicBezTo>
                  <a:close/>
                </a:path>
              </a:pathLst>
            </a:custGeom>
            <a:solidFill>
              <a:srgbClr val="FFC53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grpSp>
          <p:nvGrpSpPr>
            <p:cNvPr id="54" name="群組 53">
              <a:extLst>
                <a:ext uri="{FF2B5EF4-FFF2-40B4-BE49-F238E27FC236}">
                  <a16:creationId xmlns:a16="http://schemas.microsoft.com/office/drawing/2014/main" id="{B71D45C7-27FD-4532-B9EB-C5BB19EA9A79}"/>
                </a:ext>
              </a:extLst>
            </p:cNvPr>
            <p:cNvGrpSpPr/>
            <p:nvPr/>
          </p:nvGrpSpPr>
          <p:grpSpPr>
            <a:xfrm>
              <a:off x="3828852" y="-885051"/>
              <a:ext cx="4969131" cy="2468144"/>
              <a:chOff x="3828852" y="-885051"/>
              <a:chExt cx="4969131" cy="2468144"/>
            </a:xfrm>
          </p:grpSpPr>
          <p:sp>
            <p:nvSpPr>
              <p:cNvPr id="66" name="Freeform 6">
                <a:extLst>
                  <a:ext uri="{FF2B5EF4-FFF2-40B4-BE49-F238E27FC236}">
                    <a16:creationId xmlns:a16="http://schemas.microsoft.com/office/drawing/2014/main" id="{F39AC356-6F04-469F-9627-3457699D4D44}"/>
                  </a:ext>
                </a:extLst>
              </p:cNvPr>
              <p:cNvSpPr>
                <a:spLocks/>
              </p:cNvSpPr>
              <p:nvPr/>
            </p:nvSpPr>
            <p:spPr bwMode="auto">
              <a:xfrm rot="382501">
                <a:off x="4501167" y="1009467"/>
                <a:ext cx="1565830" cy="573626"/>
              </a:xfrm>
              <a:custGeom>
                <a:avLst/>
                <a:gdLst>
                  <a:gd name="T0" fmla="*/ 72 w 330"/>
                  <a:gd name="T1" fmla="*/ 3 h 162"/>
                  <a:gd name="T2" fmla="*/ 175 w 330"/>
                  <a:gd name="T3" fmla="*/ 9 h 162"/>
                  <a:gd name="T4" fmla="*/ 220 w 330"/>
                  <a:gd name="T5" fmla="*/ 128 h 162"/>
                  <a:gd name="T6" fmla="*/ 102 w 330"/>
                  <a:gd name="T7" fmla="*/ 162 h 162"/>
                  <a:gd name="T8" fmla="*/ 102 w 330"/>
                  <a:gd name="T9" fmla="*/ 162 h 162"/>
                  <a:gd name="T10" fmla="*/ 40 w 330"/>
                  <a:gd name="T11" fmla="*/ 96 h 162"/>
                  <a:gd name="T12" fmla="*/ 72 w 330"/>
                  <a:gd name="T13" fmla="*/ 3 h 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0" h="162">
                    <a:moveTo>
                      <a:pt x="72" y="3"/>
                    </a:moveTo>
                    <a:cubicBezTo>
                      <a:pt x="100" y="0"/>
                      <a:pt x="135" y="2"/>
                      <a:pt x="175" y="9"/>
                    </a:cubicBezTo>
                    <a:cubicBezTo>
                      <a:pt x="281" y="20"/>
                      <a:pt x="330" y="146"/>
                      <a:pt x="220" y="128"/>
                    </a:cubicBezTo>
                    <a:cubicBezTo>
                      <a:pt x="194" y="124"/>
                      <a:pt x="53" y="110"/>
                      <a:pt x="102" y="162"/>
                    </a:cubicBezTo>
                    <a:cubicBezTo>
                      <a:pt x="102" y="162"/>
                      <a:pt x="102" y="162"/>
                      <a:pt x="102" y="162"/>
                    </a:cubicBezTo>
                    <a:cubicBezTo>
                      <a:pt x="102" y="162"/>
                      <a:pt x="54" y="112"/>
                      <a:pt x="40" y="96"/>
                    </a:cubicBezTo>
                    <a:cubicBezTo>
                      <a:pt x="0" y="47"/>
                      <a:pt x="8" y="11"/>
                      <a:pt x="72" y="3"/>
                    </a:cubicBezTo>
                    <a:close/>
                  </a:path>
                </a:pathLst>
              </a:custGeom>
              <a:solidFill>
                <a:srgbClr val="FF7C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7" name="Freeform 8">
                <a:extLst>
                  <a:ext uri="{FF2B5EF4-FFF2-40B4-BE49-F238E27FC236}">
                    <a16:creationId xmlns:a16="http://schemas.microsoft.com/office/drawing/2014/main" id="{2BD3C013-F14E-4EA8-96D1-333010CBD756}"/>
                  </a:ext>
                </a:extLst>
              </p:cNvPr>
              <p:cNvSpPr>
                <a:spLocks/>
              </p:cNvSpPr>
              <p:nvPr/>
            </p:nvSpPr>
            <p:spPr bwMode="auto">
              <a:xfrm rot="382501">
                <a:off x="3828852" y="-276872"/>
                <a:ext cx="4969131" cy="1648738"/>
              </a:xfrm>
              <a:custGeom>
                <a:avLst/>
                <a:gdLst>
                  <a:gd name="T0" fmla="*/ 3 w 1047"/>
                  <a:gd name="T1" fmla="*/ 95 h 466"/>
                  <a:gd name="T2" fmla="*/ 6 w 1047"/>
                  <a:gd name="T3" fmla="*/ 130 h 466"/>
                  <a:gd name="T4" fmla="*/ 27 w 1047"/>
                  <a:gd name="T5" fmla="*/ 245 h 466"/>
                  <a:gd name="T6" fmla="*/ 29 w 1047"/>
                  <a:gd name="T7" fmla="*/ 252 h 466"/>
                  <a:gd name="T8" fmla="*/ 112 w 1047"/>
                  <a:gd name="T9" fmla="*/ 172 h 466"/>
                  <a:gd name="T10" fmla="*/ 852 w 1047"/>
                  <a:gd name="T11" fmla="*/ 398 h 466"/>
                  <a:gd name="T12" fmla="*/ 941 w 1047"/>
                  <a:gd name="T13" fmla="*/ 282 h 466"/>
                  <a:gd name="T14" fmla="*/ 99 w 1047"/>
                  <a:gd name="T15" fmla="*/ 22 h 466"/>
                  <a:gd name="T16" fmla="*/ 3 w 1047"/>
                  <a:gd name="T17" fmla="*/ 95 h 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47" h="466">
                    <a:moveTo>
                      <a:pt x="3" y="95"/>
                    </a:moveTo>
                    <a:cubicBezTo>
                      <a:pt x="6" y="130"/>
                      <a:pt x="6" y="130"/>
                      <a:pt x="6" y="130"/>
                    </a:cubicBezTo>
                    <a:cubicBezTo>
                      <a:pt x="16" y="201"/>
                      <a:pt x="16" y="204"/>
                      <a:pt x="27" y="245"/>
                    </a:cubicBezTo>
                    <a:cubicBezTo>
                      <a:pt x="29" y="252"/>
                      <a:pt x="29" y="252"/>
                      <a:pt x="29" y="252"/>
                    </a:cubicBezTo>
                    <a:cubicBezTo>
                      <a:pt x="17" y="210"/>
                      <a:pt x="43" y="180"/>
                      <a:pt x="112" y="172"/>
                    </a:cubicBezTo>
                    <a:cubicBezTo>
                      <a:pt x="272" y="152"/>
                      <a:pt x="602" y="252"/>
                      <a:pt x="852" y="398"/>
                    </a:cubicBezTo>
                    <a:cubicBezTo>
                      <a:pt x="950" y="466"/>
                      <a:pt x="1047" y="334"/>
                      <a:pt x="941" y="282"/>
                    </a:cubicBezTo>
                    <a:cubicBezTo>
                      <a:pt x="658" y="116"/>
                      <a:pt x="281" y="0"/>
                      <a:pt x="99" y="22"/>
                    </a:cubicBezTo>
                    <a:cubicBezTo>
                      <a:pt x="32" y="30"/>
                      <a:pt x="0" y="57"/>
                      <a:pt x="3" y="95"/>
                    </a:cubicBezTo>
                    <a:close/>
                  </a:path>
                </a:pathLst>
              </a:custGeom>
              <a:solidFill>
                <a:srgbClr val="66CCF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8" name="Freeform 9">
                <a:extLst>
                  <a:ext uri="{FF2B5EF4-FFF2-40B4-BE49-F238E27FC236}">
                    <a16:creationId xmlns:a16="http://schemas.microsoft.com/office/drawing/2014/main" id="{CDD47547-07BD-476E-B7CF-392DDF606CE4}"/>
                  </a:ext>
                </a:extLst>
              </p:cNvPr>
              <p:cNvSpPr>
                <a:spLocks/>
              </p:cNvSpPr>
              <p:nvPr/>
            </p:nvSpPr>
            <p:spPr bwMode="auto">
              <a:xfrm rot="400657">
                <a:off x="4398828" y="-885051"/>
                <a:ext cx="4389946" cy="1431183"/>
              </a:xfrm>
              <a:custGeom>
                <a:avLst/>
                <a:gdLst>
                  <a:gd name="T0" fmla="*/ 20 w 989"/>
                  <a:gd name="T1" fmla="*/ 81 h 398"/>
                  <a:gd name="T2" fmla="*/ 18 w 989"/>
                  <a:gd name="T3" fmla="*/ 93 h 398"/>
                  <a:gd name="T4" fmla="*/ 1 w 989"/>
                  <a:gd name="T5" fmla="*/ 211 h 398"/>
                  <a:gd name="T6" fmla="*/ 0 w 989"/>
                  <a:gd name="T7" fmla="*/ 241 h 398"/>
                  <a:gd name="T8" fmla="*/ 99 w 989"/>
                  <a:gd name="T9" fmla="*/ 170 h 398"/>
                  <a:gd name="T10" fmla="*/ 799 w 989"/>
                  <a:gd name="T11" fmla="*/ 350 h 398"/>
                  <a:gd name="T12" fmla="*/ 873 w 989"/>
                  <a:gd name="T13" fmla="*/ 215 h 398"/>
                  <a:gd name="T14" fmla="*/ 124 w 989"/>
                  <a:gd name="T15" fmla="*/ 20 h 398"/>
                  <a:gd name="T16" fmla="*/ 20 w 989"/>
                  <a:gd name="T17" fmla="*/ 81 h 3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89" h="398">
                    <a:moveTo>
                      <a:pt x="20" y="81"/>
                    </a:moveTo>
                    <a:cubicBezTo>
                      <a:pt x="18" y="93"/>
                      <a:pt x="18" y="93"/>
                      <a:pt x="18" y="93"/>
                    </a:cubicBezTo>
                    <a:cubicBezTo>
                      <a:pt x="4" y="167"/>
                      <a:pt x="3" y="169"/>
                      <a:pt x="1" y="211"/>
                    </a:cubicBezTo>
                    <a:cubicBezTo>
                      <a:pt x="0" y="241"/>
                      <a:pt x="0" y="241"/>
                      <a:pt x="0" y="241"/>
                    </a:cubicBezTo>
                    <a:cubicBezTo>
                      <a:pt x="0" y="204"/>
                      <a:pt x="32" y="179"/>
                      <a:pt x="99" y="170"/>
                    </a:cubicBezTo>
                    <a:cubicBezTo>
                      <a:pt x="252" y="152"/>
                      <a:pt x="540" y="229"/>
                      <a:pt x="799" y="350"/>
                    </a:cubicBezTo>
                    <a:cubicBezTo>
                      <a:pt x="894" y="398"/>
                      <a:pt x="989" y="269"/>
                      <a:pt x="873" y="215"/>
                    </a:cubicBezTo>
                    <a:cubicBezTo>
                      <a:pt x="597" y="83"/>
                      <a:pt x="288" y="0"/>
                      <a:pt x="124" y="20"/>
                    </a:cubicBezTo>
                    <a:cubicBezTo>
                      <a:pt x="62" y="28"/>
                      <a:pt x="28" y="49"/>
                      <a:pt x="20" y="81"/>
                    </a:cubicBezTo>
                    <a:close/>
                  </a:path>
                </a:pathLst>
              </a:custGeom>
              <a:solidFill>
                <a:srgbClr val="76AFA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sp>
        <p:nvSpPr>
          <p:cNvPr id="13" name="文本框 32">
            <a:extLst>
              <a:ext uri="{FF2B5EF4-FFF2-40B4-BE49-F238E27FC236}">
                <a16:creationId xmlns:a16="http://schemas.microsoft.com/office/drawing/2014/main" id="{06803217-062A-4519-8827-32F62668182E}"/>
              </a:ext>
            </a:extLst>
          </p:cNvPr>
          <p:cNvSpPr txBox="1"/>
          <p:nvPr/>
        </p:nvSpPr>
        <p:spPr>
          <a:xfrm>
            <a:off x="4162120" y="90447"/>
            <a:ext cx="42883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4000" b="1" u="dbl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法定需要協助幼兒</a:t>
            </a:r>
            <a:endParaRPr lang="en-US" altLang="zh-TW" sz="4000" b="1" u="dbl" dirty="0">
              <a:solidFill>
                <a:schemeClr val="tx1">
                  <a:lumMod val="65000"/>
                  <a:lumOff val="3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aphicFrame>
        <p:nvGraphicFramePr>
          <p:cNvPr id="2" name="表格 1">
            <a:extLst>
              <a:ext uri="{FF2B5EF4-FFF2-40B4-BE49-F238E27FC236}">
                <a16:creationId xmlns:a16="http://schemas.microsoft.com/office/drawing/2014/main" id="{341EE067-1A69-4A02-99B1-5830AECA7D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2566577"/>
              </p:ext>
            </p:extLst>
          </p:nvPr>
        </p:nvGraphicFramePr>
        <p:xfrm>
          <a:off x="392704" y="798333"/>
          <a:ext cx="11687536" cy="5791115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{5A111915-BE36-4E01-A7E5-04B1672EAD32}</a:tableStyleId>
              </a:tblPr>
              <a:tblGrid>
                <a:gridCol w="714736">
                  <a:extLst>
                    <a:ext uri="{9D8B030D-6E8A-4147-A177-3AD203B41FA5}">
                      <a16:colId xmlns:a16="http://schemas.microsoft.com/office/drawing/2014/main" val="3584704845"/>
                    </a:ext>
                  </a:extLst>
                </a:gridCol>
                <a:gridCol w="3129280">
                  <a:extLst>
                    <a:ext uri="{9D8B030D-6E8A-4147-A177-3AD203B41FA5}">
                      <a16:colId xmlns:a16="http://schemas.microsoft.com/office/drawing/2014/main" val="3062975144"/>
                    </a:ext>
                  </a:extLst>
                </a:gridCol>
                <a:gridCol w="1330960">
                  <a:extLst>
                    <a:ext uri="{9D8B030D-6E8A-4147-A177-3AD203B41FA5}">
                      <a16:colId xmlns:a16="http://schemas.microsoft.com/office/drawing/2014/main" val="318204654"/>
                    </a:ext>
                  </a:extLst>
                </a:gridCol>
                <a:gridCol w="6512560">
                  <a:extLst>
                    <a:ext uri="{9D8B030D-6E8A-4147-A177-3AD203B41FA5}">
                      <a16:colId xmlns:a16="http://schemas.microsoft.com/office/drawing/2014/main" val="1470788548"/>
                    </a:ext>
                  </a:extLst>
                </a:gridCol>
              </a:tblGrid>
              <a:tr h="773511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dirty="0">
                          <a:effectLst/>
                        </a:rPr>
                        <a:t>身分資格</a:t>
                      </a:r>
                      <a:endParaRPr lang="zh-TW" sz="2000" dirty="0">
                        <a:effectLst/>
                        <a:latin typeface="+mj-ea"/>
                        <a:ea typeface="+mj-ea"/>
                        <a:cs typeface="SimSun" panose="02010600030101010101" pitchFamily="2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dirty="0">
                          <a:effectLst/>
                        </a:rPr>
                        <a:t>是否需上傳證明文件</a:t>
                      </a:r>
                      <a:endParaRPr lang="zh-TW" sz="2000" dirty="0">
                        <a:effectLst/>
                        <a:latin typeface="+mj-ea"/>
                        <a:ea typeface="+mj-ea"/>
                        <a:cs typeface="SimSun" panose="02010600030101010101" pitchFamily="2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dirty="0">
                          <a:effectLst/>
                        </a:rPr>
                        <a:t>證明文件準備說明</a:t>
                      </a:r>
                      <a:endParaRPr lang="zh-TW" sz="2000" dirty="0">
                        <a:effectLst/>
                        <a:latin typeface="+mj-ea"/>
                        <a:ea typeface="+mj-ea"/>
                        <a:cs typeface="SimSun" panose="02010600030101010101" pitchFamily="2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06025617"/>
                  </a:ext>
                </a:extLst>
              </a:tr>
              <a:tr h="494605">
                <a:tc rowSpan="8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dirty="0">
                          <a:effectLst/>
                        </a:rPr>
                        <a:t>法</a:t>
                      </a:r>
                      <a:endParaRPr lang="en-US" altLang="zh-TW" sz="20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dirty="0">
                          <a:effectLst/>
                        </a:rPr>
                        <a:t>定</a:t>
                      </a:r>
                      <a:endParaRPr lang="en-US" altLang="zh-TW" sz="20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dirty="0">
                          <a:effectLst/>
                        </a:rPr>
                        <a:t>需</a:t>
                      </a:r>
                      <a:endParaRPr lang="en-US" altLang="zh-TW" sz="20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dirty="0">
                          <a:effectLst/>
                        </a:rPr>
                        <a:t>要</a:t>
                      </a:r>
                      <a:endParaRPr lang="en-US" altLang="zh-TW" sz="20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dirty="0">
                          <a:effectLst/>
                        </a:rPr>
                        <a:t>協</a:t>
                      </a:r>
                      <a:endParaRPr lang="en-US" altLang="zh-TW" sz="20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dirty="0">
                          <a:effectLst/>
                        </a:rPr>
                        <a:t>助</a:t>
                      </a:r>
                      <a:endParaRPr lang="en-US" altLang="zh-TW" sz="20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dirty="0">
                          <a:effectLst/>
                        </a:rPr>
                        <a:t>幼</a:t>
                      </a:r>
                      <a:endParaRPr lang="en-US" altLang="zh-TW" sz="20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dirty="0">
                          <a:effectLst/>
                        </a:rPr>
                        <a:t>兒</a:t>
                      </a:r>
                      <a:endParaRPr lang="zh-TW" sz="1600" dirty="0">
                        <a:effectLst/>
                        <a:latin typeface="+mj-ea"/>
                        <a:ea typeface="+mj-ea"/>
                        <a:cs typeface="SimSun" panose="02010600030101010101" pitchFamily="2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000" dirty="0">
                          <a:effectLst/>
                        </a:rPr>
                        <a:t>低收入戶子女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000" dirty="0">
                          <a:effectLst/>
                        </a:rPr>
                        <a:t>中低收入戶子女</a:t>
                      </a:r>
                      <a:endParaRPr lang="zh-TW" sz="2000" dirty="0">
                        <a:effectLst/>
                        <a:latin typeface="+mj-ea"/>
                        <a:ea typeface="+mj-ea"/>
                        <a:cs typeface="SimSun" panose="02010600030101010101" pitchFamily="2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╳</a:t>
                      </a:r>
                      <a:endParaRPr lang="zh-TW" sz="2000">
                        <a:effectLst/>
                        <a:latin typeface="+mj-ea"/>
                        <a:ea typeface="+mj-ea"/>
                        <a:cs typeface="SimSun" panose="02010600030101010101" pitchFamily="2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2000" b="1" dirty="0">
                          <a:solidFill>
                            <a:srgbClr val="FF0000"/>
                          </a:solidFill>
                          <a:effectLst/>
                        </a:rPr>
                        <a:t>◎戶口名簿正本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2000" dirty="0">
                          <a:effectLst/>
                        </a:rPr>
                        <a:t>◎臺北市政府核發之低收（中低收）入戶相關證明</a:t>
                      </a:r>
                      <a:endParaRPr lang="zh-TW" sz="2000" dirty="0">
                        <a:effectLst/>
                        <a:latin typeface="+mj-ea"/>
                        <a:ea typeface="+mj-ea"/>
                        <a:cs typeface="SimSun" panose="02010600030101010101" pitchFamily="2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39501595"/>
                  </a:ext>
                </a:extLst>
              </a:tr>
              <a:tr h="41295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000" dirty="0">
                          <a:effectLst/>
                        </a:rPr>
                        <a:t>身心障礙</a:t>
                      </a:r>
                      <a:endParaRPr lang="zh-TW" sz="2000" dirty="0">
                        <a:effectLst/>
                        <a:latin typeface="+mj-ea"/>
                        <a:ea typeface="+mj-ea"/>
                        <a:cs typeface="SimSun" panose="02010600030101010101" pitchFamily="2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 </a:t>
                      </a:r>
                      <a:endParaRPr lang="zh-TW" sz="2000">
                        <a:effectLst/>
                        <a:latin typeface="+mj-ea"/>
                        <a:ea typeface="+mj-ea"/>
                        <a:cs typeface="SimSun" panose="02010600030101010101" pitchFamily="2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2000" dirty="0">
                          <a:effectLst/>
                        </a:rPr>
                        <a:t>依本市學前身心障礙幼兒入幼兒園鑑定及安置簡章辦理</a:t>
                      </a:r>
                      <a:endParaRPr lang="zh-TW" sz="2000" dirty="0">
                        <a:effectLst/>
                        <a:latin typeface="+mj-ea"/>
                        <a:ea typeface="+mj-ea"/>
                        <a:cs typeface="SimSun" panose="02010600030101010101" pitchFamily="2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19940545"/>
                  </a:ext>
                </a:extLst>
              </a:tr>
              <a:tr h="41295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000" dirty="0">
                          <a:effectLst/>
                        </a:rPr>
                        <a:t>原住民</a:t>
                      </a:r>
                      <a:endParaRPr lang="zh-TW" sz="2000" dirty="0">
                        <a:effectLst/>
                        <a:latin typeface="+mj-ea"/>
                        <a:ea typeface="+mj-ea"/>
                        <a:cs typeface="SimSun" panose="02010600030101010101" pitchFamily="2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△</a:t>
                      </a:r>
                      <a:endParaRPr lang="zh-TW" sz="2000" dirty="0">
                        <a:effectLst/>
                        <a:latin typeface="+mj-ea"/>
                        <a:ea typeface="+mj-ea"/>
                        <a:cs typeface="SimSun" panose="02010600030101010101" pitchFamily="2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2000" dirty="0">
                          <a:solidFill>
                            <a:srgbClr val="FF0000"/>
                          </a:solidFill>
                          <a:effectLst/>
                        </a:rPr>
                        <a:t>戶口名簿正本</a:t>
                      </a:r>
                      <a:r>
                        <a:rPr lang="zh-TW" sz="2000" dirty="0">
                          <a:effectLst/>
                        </a:rPr>
                        <a:t>（得免設籍本市）</a:t>
                      </a:r>
                      <a:endParaRPr lang="zh-TW" sz="2000" dirty="0">
                        <a:effectLst/>
                        <a:latin typeface="+mj-ea"/>
                        <a:ea typeface="+mj-ea"/>
                        <a:cs typeface="SimSun" panose="02010600030101010101" pitchFamily="2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79280098"/>
                  </a:ext>
                </a:extLst>
              </a:tr>
              <a:tr h="709866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000" dirty="0">
                          <a:effectLst/>
                        </a:rPr>
                        <a:t>特殊境遇家庭子女</a:t>
                      </a:r>
                      <a:endParaRPr lang="zh-TW" sz="2000" dirty="0">
                        <a:effectLst/>
                        <a:latin typeface="+mj-ea"/>
                        <a:ea typeface="+mj-ea"/>
                        <a:cs typeface="SimSun" panose="02010600030101010101" pitchFamily="2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╳</a:t>
                      </a:r>
                      <a:endParaRPr lang="zh-TW" sz="2000" dirty="0">
                        <a:effectLst/>
                        <a:latin typeface="+mj-ea"/>
                        <a:ea typeface="+mj-ea"/>
                        <a:cs typeface="SimSun" panose="02010600030101010101" pitchFamily="2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2000" dirty="0">
                          <a:solidFill>
                            <a:srgbClr val="FF0000"/>
                          </a:solidFill>
                          <a:effectLst/>
                        </a:rPr>
                        <a:t>◎戶口名簿正本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2000" dirty="0">
                          <a:effectLst/>
                        </a:rPr>
                        <a:t>◎臺北市政府社會局核發之特殊境遇家庭身分認定公文</a:t>
                      </a:r>
                      <a:endParaRPr lang="zh-TW" sz="2000" dirty="0">
                        <a:effectLst/>
                        <a:latin typeface="+mj-ea"/>
                        <a:ea typeface="+mj-ea"/>
                        <a:cs typeface="SimSun" panose="02010600030101010101" pitchFamily="2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75079958"/>
                  </a:ext>
                </a:extLst>
              </a:tr>
              <a:tr h="492141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000" dirty="0">
                          <a:effectLst/>
                        </a:rPr>
                        <a:t>父、母或監護人為中度以上身心障礙者子女</a:t>
                      </a:r>
                      <a:endParaRPr lang="zh-TW" sz="2000" dirty="0">
                        <a:effectLst/>
                        <a:latin typeface="+mj-ea"/>
                        <a:ea typeface="+mj-ea"/>
                        <a:cs typeface="SimSun" panose="02010600030101010101" pitchFamily="2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△</a:t>
                      </a:r>
                      <a:endParaRPr lang="zh-TW" sz="2000">
                        <a:effectLst/>
                        <a:latin typeface="+mj-ea"/>
                        <a:ea typeface="+mj-ea"/>
                        <a:cs typeface="SimSun" panose="02010600030101010101" pitchFamily="2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2000" dirty="0">
                          <a:solidFill>
                            <a:srgbClr val="FF0000"/>
                          </a:solidFill>
                          <a:effectLst/>
                        </a:rPr>
                        <a:t>◎戶口名簿正本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2000" dirty="0">
                          <a:effectLst/>
                        </a:rPr>
                        <a:t>◎父、母或監護人之中度以上身心障礙證明</a:t>
                      </a:r>
                      <a:endParaRPr lang="zh-TW" sz="2000" dirty="0">
                        <a:effectLst/>
                        <a:latin typeface="+mj-ea"/>
                        <a:ea typeface="+mj-ea"/>
                        <a:cs typeface="SimSun" panose="02010600030101010101" pitchFamily="2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33078375"/>
                  </a:ext>
                </a:extLst>
              </a:tr>
              <a:tr h="738622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000" dirty="0">
                          <a:effectLst/>
                        </a:rPr>
                        <a:t>經直轄市、縣（市）社政主管機關安置於本市之幼兒</a:t>
                      </a:r>
                      <a:endParaRPr lang="zh-TW" sz="2000" dirty="0">
                        <a:effectLst/>
                        <a:latin typeface="+mj-ea"/>
                        <a:ea typeface="+mj-ea"/>
                        <a:cs typeface="SimSun" panose="02010600030101010101" pitchFamily="2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╳</a:t>
                      </a:r>
                      <a:endParaRPr lang="zh-TW" sz="2000">
                        <a:effectLst/>
                        <a:latin typeface="+mj-ea"/>
                        <a:ea typeface="+mj-ea"/>
                        <a:cs typeface="SimSun" panose="02010600030101010101" pitchFamily="2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2000" dirty="0">
                          <a:effectLst/>
                        </a:rPr>
                        <a:t>直轄市、縣（市）社政主管機關核發之公文（得免設籍本市）</a:t>
                      </a:r>
                      <a:endParaRPr lang="zh-TW" sz="2000" dirty="0">
                        <a:effectLst/>
                        <a:latin typeface="+mj-ea"/>
                        <a:ea typeface="+mj-ea"/>
                        <a:cs typeface="SimSun" panose="02010600030101010101" pitchFamily="2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40692631"/>
                  </a:ext>
                </a:extLst>
              </a:tr>
              <a:tr h="492141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000" dirty="0">
                          <a:effectLst/>
                        </a:rPr>
                        <a:t>危機家庭幼兒</a:t>
                      </a:r>
                      <a:endParaRPr lang="zh-TW" sz="2000" dirty="0">
                        <a:effectLst/>
                        <a:latin typeface="+mj-ea"/>
                        <a:ea typeface="+mj-ea"/>
                        <a:cs typeface="SimSun" panose="02010600030101010101" pitchFamily="2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╳</a:t>
                      </a:r>
                      <a:endParaRPr lang="zh-TW" sz="2000">
                        <a:effectLst/>
                        <a:latin typeface="+mj-ea"/>
                        <a:ea typeface="+mj-ea"/>
                        <a:cs typeface="SimSun" panose="02010600030101010101" pitchFamily="2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2000" dirty="0">
                          <a:solidFill>
                            <a:srgbClr val="FF0000"/>
                          </a:solidFill>
                          <a:effectLst/>
                        </a:rPr>
                        <a:t>◎戶口名簿正本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2000" dirty="0">
                          <a:effectLst/>
                        </a:rPr>
                        <a:t>◎臺北市政府社會局核發之危機家庭身分認定公文</a:t>
                      </a:r>
                      <a:endParaRPr lang="zh-TW" sz="2000" dirty="0">
                        <a:effectLst/>
                        <a:latin typeface="+mj-ea"/>
                        <a:ea typeface="+mj-ea"/>
                        <a:cs typeface="SimSun" panose="02010600030101010101" pitchFamily="2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44226949"/>
                  </a:ext>
                </a:extLst>
              </a:tr>
              <a:tr h="738622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000" b="0" dirty="0">
                          <a:effectLst/>
                        </a:rPr>
                        <a:t>兄弟姊妹為身心障礙且就讀同一幼兒園</a:t>
                      </a:r>
                      <a:endParaRPr lang="zh-TW" sz="2000" b="0" dirty="0">
                        <a:effectLst/>
                        <a:latin typeface="+mj-ea"/>
                        <a:ea typeface="+mj-ea"/>
                        <a:cs typeface="SimSun" panose="02010600030101010101" pitchFamily="2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╳</a:t>
                      </a:r>
                      <a:endParaRPr lang="zh-TW" sz="2000" dirty="0">
                        <a:effectLst/>
                        <a:latin typeface="+mj-ea"/>
                        <a:ea typeface="+mj-ea"/>
                        <a:cs typeface="SimSun" panose="02010600030101010101" pitchFamily="2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2000" dirty="0">
                          <a:solidFill>
                            <a:srgbClr val="FF0000"/>
                          </a:solidFill>
                          <a:effectLst/>
                        </a:rPr>
                        <a:t>◎戶口名簿正本</a:t>
                      </a:r>
                      <a:r>
                        <a:rPr lang="zh-TW" sz="2000" dirty="0">
                          <a:effectLst/>
                        </a:rPr>
                        <a:t>（兄弟姊妹身分認定限「原園直升幼兒」及「</a:t>
                      </a:r>
                      <a:r>
                        <a:rPr lang="en-US" sz="2000" dirty="0">
                          <a:effectLst/>
                        </a:rPr>
                        <a:t>113 </a:t>
                      </a:r>
                      <a:r>
                        <a:rPr lang="zh-TW" sz="2000" dirty="0">
                          <a:effectLst/>
                        </a:rPr>
                        <a:t>學年度身心障礙優先入園之新生」，不含</a:t>
                      </a:r>
                      <a:r>
                        <a:rPr lang="en-US" sz="2000" dirty="0">
                          <a:effectLst/>
                        </a:rPr>
                        <a:t> 112 </a:t>
                      </a:r>
                      <a:r>
                        <a:rPr lang="zh-TW" sz="2000" dirty="0">
                          <a:effectLst/>
                        </a:rPr>
                        <a:t>學年度該幼兒園畢業生。）</a:t>
                      </a:r>
                      <a:endParaRPr lang="zh-TW" sz="2000" dirty="0">
                        <a:effectLst/>
                        <a:latin typeface="+mj-ea"/>
                        <a:ea typeface="+mj-ea"/>
                        <a:cs typeface="SimSun" panose="02010600030101010101" pitchFamily="2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440405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1911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群組 51">
            <a:extLst>
              <a:ext uri="{FF2B5EF4-FFF2-40B4-BE49-F238E27FC236}">
                <a16:creationId xmlns:a16="http://schemas.microsoft.com/office/drawing/2014/main" id="{E4E5D804-617A-43CE-9173-3B82C21DE64D}"/>
              </a:ext>
            </a:extLst>
          </p:cNvPr>
          <p:cNvGrpSpPr/>
          <p:nvPr/>
        </p:nvGrpSpPr>
        <p:grpSpPr>
          <a:xfrm>
            <a:off x="-883182" y="-883233"/>
            <a:ext cx="4969131" cy="2468144"/>
            <a:chOff x="3828852" y="-885051"/>
            <a:chExt cx="4969131" cy="2468144"/>
          </a:xfrm>
        </p:grpSpPr>
        <p:sp>
          <p:nvSpPr>
            <p:cNvPr id="53" name="Freeform 7">
              <a:extLst>
                <a:ext uri="{FF2B5EF4-FFF2-40B4-BE49-F238E27FC236}">
                  <a16:creationId xmlns:a16="http://schemas.microsoft.com/office/drawing/2014/main" id="{266561D0-5BA1-4CE7-B2D5-536F85375D51}"/>
                </a:ext>
              </a:extLst>
            </p:cNvPr>
            <p:cNvSpPr>
              <a:spLocks/>
            </p:cNvSpPr>
            <p:nvPr/>
          </p:nvSpPr>
          <p:spPr bwMode="auto">
            <a:xfrm rot="382501">
              <a:off x="4038334" y="327734"/>
              <a:ext cx="2610238" cy="845895"/>
            </a:xfrm>
            <a:custGeom>
              <a:avLst/>
              <a:gdLst>
                <a:gd name="T0" fmla="*/ 18 w 550"/>
                <a:gd name="T1" fmla="*/ 94 h 239"/>
                <a:gd name="T2" fmla="*/ 34 w 550"/>
                <a:gd name="T3" fmla="*/ 132 h 239"/>
                <a:gd name="T4" fmla="*/ 95 w 550"/>
                <a:gd name="T5" fmla="*/ 238 h 239"/>
                <a:gd name="T6" fmla="*/ 141 w 550"/>
                <a:gd name="T7" fmla="*/ 151 h 239"/>
                <a:gd name="T8" fmla="*/ 444 w 550"/>
                <a:gd name="T9" fmla="*/ 207 h 239"/>
                <a:gd name="T10" fmla="*/ 466 w 550"/>
                <a:gd name="T11" fmla="*/ 79 h 239"/>
                <a:gd name="T12" fmla="*/ 92 w 550"/>
                <a:gd name="T13" fmla="*/ 11 h 239"/>
                <a:gd name="T14" fmla="*/ 18 w 550"/>
                <a:gd name="T15" fmla="*/ 94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0" h="239">
                  <a:moveTo>
                    <a:pt x="18" y="94"/>
                  </a:moveTo>
                  <a:cubicBezTo>
                    <a:pt x="34" y="132"/>
                    <a:pt x="34" y="132"/>
                    <a:pt x="34" y="132"/>
                  </a:cubicBezTo>
                  <a:cubicBezTo>
                    <a:pt x="63" y="188"/>
                    <a:pt x="66" y="195"/>
                    <a:pt x="95" y="238"/>
                  </a:cubicBezTo>
                  <a:cubicBezTo>
                    <a:pt x="63" y="192"/>
                    <a:pt x="76" y="158"/>
                    <a:pt x="141" y="151"/>
                  </a:cubicBezTo>
                  <a:cubicBezTo>
                    <a:pt x="211" y="142"/>
                    <a:pt x="325" y="165"/>
                    <a:pt x="444" y="207"/>
                  </a:cubicBezTo>
                  <a:cubicBezTo>
                    <a:pt x="518" y="239"/>
                    <a:pt x="550" y="114"/>
                    <a:pt x="466" y="79"/>
                  </a:cubicBezTo>
                  <a:cubicBezTo>
                    <a:pt x="318" y="28"/>
                    <a:pt x="178" y="0"/>
                    <a:pt x="92" y="11"/>
                  </a:cubicBezTo>
                  <a:cubicBezTo>
                    <a:pt x="23" y="19"/>
                    <a:pt x="0" y="50"/>
                    <a:pt x="18" y="94"/>
                  </a:cubicBezTo>
                  <a:close/>
                </a:path>
              </a:pathLst>
            </a:custGeom>
            <a:solidFill>
              <a:srgbClr val="FFC53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grpSp>
          <p:nvGrpSpPr>
            <p:cNvPr id="54" name="群組 53">
              <a:extLst>
                <a:ext uri="{FF2B5EF4-FFF2-40B4-BE49-F238E27FC236}">
                  <a16:creationId xmlns:a16="http://schemas.microsoft.com/office/drawing/2014/main" id="{B71D45C7-27FD-4532-B9EB-C5BB19EA9A79}"/>
                </a:ext>
              </a:extLst>
            </p:cNvPr>
            <p:cNvGrpSpPr/>
            <p:nvPr/>
          </p:nvGrpSpPr>
          <p:grpSpPr>
            <a:xfrm>
              <a:off x="3828852" y="-885051"/>
              <a:ext cx="4969131" cy="2468144"/>
              <a:chOff x="3828852" y="-885051"/>
              <a:chExt cx="4969131" cy="2468144"/>
            </a:xfrm>
          </p:grpSpPr>
          <p:sp>
            <p:nvSpPr>
              <p:cNvPr id="66" name="Freeform 6">
                <a:extLst>
                  <a:ext uri="{FF2B5EF4-FFF2-40B4-BE49-F238E27FC236}">
                    <a16:creationId xmlns:a16="http://schemas.microsoft.com/office/drawing/2014/main" id="{F39AC356-6F04-469F-9627-3457699D4D44}"/>
                  </a:ext>
                </a:extLst>
              </p:cNvPr>
              <p:cNvSpPr>
                <a:spLocks/>
              </p:cNvSpPr>
              <p:nvPr/>
            </p:nvSpPr>
            <p:spPr bwMode="auto">
              <a:xfrm rot="382501">
                <a:off x="4501167" y="1009467"/>
                <a:ext cx="1565830" cy="573626"/>
              </a:xfrm>
              <a:custGeom>
                <a:avLst/>
                <a:gdLst>
                  <a:gd name="T0" fmla="*/ 72 w 330"/>
                  <a:gd name="T1" fmla="*/ 3 h 162"/>
                  <a:gd name="T2" fmla="*/ 175 w 330"/>
                  <a:gd name="T3" fmla="*/ 9 h 162"/>
                  <a:gd name="T4" fmla="*/ 220 w 330"/>
                  <a:gd name="T5" fmla="*/ 128 h 162"/>
                  <a:gd name="T6" fmla="*/ 102 w 330"/>
                  <a:gd name="T7" fmla="*/ 162 h 162"/>
                  <a:gd name="T8" fmla="*/ 102 w 330"/>
                  <a:gd name="T9" fmla="*/ 162 h 162"/>
                  <a:gd name="T10" fmla="*/ 40 w 330"/>
                  <a:gd name="T11" fmla="*/ 96 h 162"/>
                  <a:gd name="T12" fmla="*/ 72 w 330"/>
                  <a:gd name="T13" fmla="*/ 3 h 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0" h="162">
                    <a:moveTo>
                      <a:pt x="72" y="3"/>
                    </a:moveTo>
                    <a:cubicBezTo>
                      <a:pt x="100" y="0"/>
                      <a:pt x="135" y="2"/>
                      <a:pt x="175" y="9"/>
                    </a:cubicBezTo>
                    <a:cubicBezTo>
                      <a:pt x="281" y="20"/>
                      <a:pt x="330" y="146"/>
                      <a:pt x="220" y="128"/>
                    </a:cubicBezTo>
                    <a:cubicBezTo>
                      <a:pt x="194" y="124"/>
                      <a:pt x="53" y="110"/>
                      <a:pt x="102" y="162"/>
                    </a:cubicBezTo>
                    <a:cubicBezTo>
                      <a:pt x="102" y="162"/>
                      <a:pt x="102" y="162"/>
                      <a:pt x="102" y="162"/>
                    </a:cubicBezTo>
                    <a:cubicBezTo>
                      <a:pt x="102" y="162"/>
                      <a:pt x="54" y="112"/>
                      <a:pt x="40" y="96"/>
                    </a:cubicBezTo>
                    <a:cubicBezTo>
                      <a:pt x="0" y="47"/>
                      <a:pt x="8" y="11"/>
                      <a:pt x="72" y="3"/>
                    </a:cubicBezTo>
                    <a:close/>
                  </a:path>
                </a:pathLst>
              </a:custGeom>
              <a:solidFill>
                <a:srgbClr val="FF7C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7" name="Freeform 8">
                <a:extLst>
                  <a:ext uri="{FF2B5EF4-FFF2-40B4-BE49-F238E27FC236}">
                    <a16:creationId xmlns:a16="http://schemas.microsoft.com/office/drawing/2014/main" id="{2BD3C013-F14E-4EA8-96D1-333010CBD756}"/>
                  </a:ext>
                </a:extLst>
              </p:cNvPr>
              <p:cNvSpPr>
                <a:spLocks/>
              </p:cNvSpPr>
              <p:nvPr/>
            </p:nvSpPr>
            <p:spPr bwMode="auto">
              <a:xfrm rot="382501">
                <a:off x="3828852" y="-276872"/>
                <a:ext cx="4969131" cy="1648738"/>
              </a:xfrm>
              <a:custGeom>
                <a:avLst/>
                <a:gdLst>
                  <a:gd name="T0" fmla="*/ 3 w 1047"/>
                  <a:gd name="T1" fmla="*/ 95 h 466"/>
                  <a:gd name="T2" fmla="*/ 6 w 1047"/>
                  <a:gd name="T3" fmla="*/ 130 h 466"/>
                  <a:gd name="T4" fmla="*/ 27 w 1047"/>
                  <a:gd name="T5" fmla="*/ 245 h 466"/>
                  <a:gd name="T6" fmla="*/ 29 w 1047"/>
                  <a:gd name="T7" fmla="*/ 252 h 466"/>
                  <a:gd name="T8" fmla="*/ 112 w 1047"/>
                  <a:gd name="T9" fmla="*/ 172 h 466"/>
                  <a:gd name="T10" fmla="*/ 852 w 1047"/>
                  <a:gd name="T11" fmla="*/ 398 h 466"/>
                  <a:gd name="T12" fmla="*/ 941 w 1047"/>
                  <a:gd name="T13" fmla="*/ 282 h 466"/>
                  <a:gd name="T14" fmla="*/ 99 w 1047"/>
                  <a:gd name="T15" fmla="*/ 22 h 466"/>
                  <a:gd name="T16" fmla="*/ 3 w 1047"/>
                  <a:gd name="T17" fmla="*/ 95 h 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47" h="466">
                    <a:moveTo>
                      <a:pt x="3" y="95"/>
                    </a:moveTo>
                    <a:cubicBezTo>
                      <a:pt x="6" y="130"/>
                      <a:pt x="6" y="130"/>
                      <a:pt x="6" y="130"/>
                    </a:cubicBezTo>
                    <a:cubicBezTo>
                      <a:pt x="16" y="201"/>
                      <a:pt x="16" y="204"/>
                      <a:pt x="27" y="245"/>
                    </a:cubicBezTo>
                    <a:cubicBezTo>
                      <a:pt x="29" y="252"/>
                      <a:pt x="29" y="252"/>
                      <a:pt x="29" y="252"/>
                    </a:cubicBezTo>
                    <a:cubicBezTo>
                      <a:pt x="17" y="210"/>
                      <a:pt x="43" y="180"/>
                      <a:pt x="112" y="172"/>
                    </a:cubicBezTo>
                    <a:cubicBezTo>
                      <a:pt x="272" y="152"/>
                      <a:pt x="602" y="252"/>
                      <a:pt x="852" y="398"/>
                    </a:cubicBezTo>
                    <a:cubicBezTo>
                      <a:pt x="950" y="466"/>
                      <a:pt x="1047" y="334"/>
                      <a:pt x="941" y="282"/>
                    </a:cubicBezTo>
                    <a:cubicBezTo>
                      <a:pt x="658" y="116"/>
                      <a:pt x="281" y="0"/>
                      <a:pt x="99" y="22"/>
                    </a:cubicBezTo>
                    <a:cubicBezTo>
                      <a:pt x="32" y="30"/>
                      <a:pt x="0" y="57"/>
                      <a:pt x="3" y="95"/>
                    </a:cubicBezTo>
                    <a:close/>
                  </a:path>
                </a:pathLst>
              </a:custGeom>
              <a:solidFill>
                <a:srgbClr val="66CCF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8" name="Freeform 9">
                <a:extLst>
                  <a:ext uri="{FF2B5EF4-FFF2-40B4-BE49-F238E27FC236}">
                    <a16:creationId xmlns:a16="http://schemas.microsoft.com/office/drawing/2014/main" id="{CDD47547-07BD-476E-B7CF-392DDF606CE4}"/>
                  </a:ext>
                </a:extLst>
              </p:cNvPr>
              <p:cNvSpPr>
                <a:spLocks/>
              </p:cNvSpPr>
              <p:nvPr/>
            </p:nvSpPr>
            <p:spPr bwMode="auto">
              <a:xfrm rot="400657">
                <a:off x="4398828" y="-885051"/>
                <a:ext cx="4389946" cy="1431183"/>
              </a:xfrm>
              <a:custGeom>
                <a:avLst/>
                <a:gdLst>
                  <a:gd name="T0" fmla="*/ 20 w 989"/>
                  <a:gd name="T1" fmla="*/ 81 h 398"/>
                  <a:gd name="T2" fmla="*/ 18 w 989"/>
                  <a:gd name="T3" fmla="*/ 93 h 398"/>
                  <a:gd name="T4" fmla="*/ 1 w 989"/>
                  <a:gd name="T5" fmla="*/ 211 h 398"/>
                  <a:gd name="T6" fmla="*/ 0 w 989"/>
                  <a:gd name="T7" fmla="*/ 241 h 398"/>
                  <a:gd name="T8" fmla="*/ 99 w 989"/>
                  <a:gd name="T9" fmla="*/ 170 h 398"/>
                  <a:gd name="T10" fmla="*/ 799 w 989"/>
                  <a:gd name="T11" fmla="*/ 350 h 398"/>
                  <a:gd name="T12" fmla="*/ 873 w 989"/>
                  <a:gd name="T13" fmla="*/ 215 h 398"/>
                  <a:gd name="T14" fmla="*/ 124 w 989"/>
                  <a:gd name="T15" fmla="*/ 20 h 398"/>
                  <a:gd name="T16" fmla="*/ 20 w 989"/>
                  <a:gd name="T17" fmla="*/ 81 h 3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89" h="398">
                    <a:moveTo>
                      <a:pt x="20" y="81"/>
                    </a:moveTo>
                    <a:cubicBezTo>
                      <a:pt x="18" y="93"/>
                      <a:pt x="18" y="93"/>
                      <a:pt x="18" y="93"/>
                    </a:cubicBezTo>
                    <a:cubicBezTo>
                      <a:pt x="4" y="167"/>
                      <a:pt x="3" y="169"/>
                      <a:pt x="1" y="211"/>
                    </a:cubicBezTo>
                    <a:cubicBezTo>
                      <a:pt x="0" y="241"/>
                      <a:pt x="0" y="241"/>
                      <a:pt x="0" y="241"/>
                    </a:cubicBezTo>
                    <a:cubicBezTo>
                      <a:pt x="0" y="204"/>
                      <a:pt x="32" y="179"/>
                      <a:pt x="99" y="170"/>
                    </a:cubicBezTo>
                    <a:cubicBezTo>
                      <a:pt x="252" y="152"/>
                      <a:pt x="540" y="229"/>
                      <a:pt x="799" y="350"/>
                    </a:cubicBezTo>
                    <a:cubicBezTo>
                      <a:pt x="894" y="398"/>
                      <a:pt x="989" y="269"/>
                      <a:pt x="873" y="215"/>
                    </a:cubicBezTo>
                    <a:cubicBezTo>
                      <a:pt x="597" y="83"/>
                      <a:pt x="288" y="0"/>
                      <a:pt x="124" y="20"/>
                    </a:cubicBezTo>
                    <a:cubicBezTo>
                      <a:pt x="62" y="28"/>
                      <a:pt x="28" y="49"/>
                      <a:pt x="20" y="81"/>
                    </a:cubicBezTo>
                    <a:close/>
                  </a:path>
                </a:pathLst>
              </a:custGeom>
              <a:solidFill>
                <a:srgbClr val="76AFA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sp>
        <p:nvSpPr>
          <p:cNvPr id="13" name="文本框 32">
            <a:extLst>
              <a:ext uri="{FF2B5EF4-FFF2-40B4-BE49-F238E27FC236}">
                <a16:creationId xmlns:a16="http://schemas.microsoft.com/office/drawing/2014/main" id="{06803217-062A-4519-8827-32F62668182E}"/>
              </a:ext>
            </a:extLst>
          </p:cNvPr>
          <p:cNvSpPr txBox="1"/>
          <p:nvPr/>
        </p:nvSpPr>
        <p:spPr>
          <a:xfrm>
            <a:off x="4145061" y="67196"/>
            <a:ext cx="599395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4000" b="1" u="dbl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優先條件</a:t>
            </a:r>
            <a:r>
              <a:rPr lang="en-US" altLang="zh-TW" sz="4000" b="1" u="dbl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4000" b="1" u="dbl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一般幼兒</a:t>
            </a:r>
            <a:r>
              <a:rPr lang="en-US" altLang="zh-TW" sz="4000" b="1" u="dbl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&amp;</a:t>
            </a:r>
            <a:r>
              <a:rPr lang="zh-TW" altLang="en-US" sz="4000" b="1" u="dbl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外籍</a:t>
            </a:r>
            <a:endParaRPr lang="en-US" altLang="zh-TW" sz="4000" b="1" u="dbl" dirty="0">
              <a:solidFill>
                <a:schemeClr val="tx1">
                  <a:lumMod val="65000"/>
                  <a:lumOff val="3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aphicFrame>
        <p:nvGraphicFramePr>
          <p:cNvPr id="2" name="表格 1">
            <a:extLst>
              <a:ext uri="{FF2B5EF4-FFF2-40B4-BE49-F238E27FC236}">
                <a16:creationId xmlns:a16="http://schemas.microsoft.com/office/drawing/2014/main" id="{2B5479B1-6028-4379-A854-89119C34F4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5615921"/>
              </p:ext>
            </p:extLst>
          </p:nvPr>
        </p:nvGraphicFramePr>
        <p:xfrm>
          <a:off x="372385" y="1548593"/>
          <a:ext cx="11687536" cy="5202729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{5940675A-B579-460E-94D1-54222C63F5DA}</a:tableStyleId>
              </a:tblPr>
              <a:tblGrid>
                <a:gridCol w="3844015">
                  <a:extLst>
                    <a:ext uri="{9D8B030D-6E8A-4147-A177-3AD203B41FA5}">
                      <a16:colId xmlns:a16="http://schemas.microsoft.com/office/drawing/2014/main" val="313092389"/>
                    </a:ext>
                  </a:extLst>
                </a:gridCol>
                <a:gridCol w="1341120">
                  <a:extLst>
                    <a:ext uri="{9D8B030D-6E8A-4147-A177-3AD203B41FA5}">
                      <a16:colId xmlns:a16="http://schemas.microsoft.com/office/drawing/2014/main" val="3698874529"/>
                    </a:ext>
                  </a:extLst>
                </a:gridCol>
                <a:gridCol w="6502401">
                  <a:extLst>
                    <a:ext uri="{9D8B030D-6E8A-4147-A177-3AD203B41FA5}">
                      <a16:colId xmlns:a16="http://schemas.microsoft.com/office/drawing/2014/main" val="2612075426"/>
                    </a:ext>
                  </a:extLst>
                </a:gridCol>
              </a:tblGrid>
              <a:tr h="42551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dirty="0">
                          <a:effectLst/>
                        </a:rPr>
                        <a:t>教職員工子女</a:t>
                      </a:r>
                      <a:endParaRPr lang="zh-TW" sz="1600" dirty="0">
                        <a:effectLst/>
                        <a:latin typeface="+mj-ea"/>
                        <a:ea typeface="+mj-ea"/>
                        <a:cs typeface="SimSun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○</a:t>
                      </a:r>
                      <a:endParaRPr lang="zh-TW" sz="1600">
                        <a:effectLst/>
                        <a:latin typeface="+mj-ea"/>
                        <a:ea typeface="+mj-ea"/>
                        <a:cs typeface="SimSun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800" dirty="0">
                          <a:effectLst/>
                        </a:rPr>
                        <a:t>◎父或母任職本校在職（服務）證明（</a:t>
                      </a:r>
                      <a:r>
                        <a:rPr lang="en-US" sz="1800" dirty="0">
                          <a:effectLst/>
                        </a:rPr>
                        <a:t>113</a:t>
                      </a:r>
                      <a:r>
                        <a:rPr lang="zh-TW" sz="1800" dirty="0">
                          <a:effectLst/>
                        </a:rPr>
                        <a:t>年</a:t>
                      </a:r>
                      <a:r>
                        <a:rPr lang="en-US" sz="1800" dirty="0">
                          <a:effectLst/>
                        </a:rPr>
                        <a:t>8</a:t>
                      </a:r>
                      <a:r>
                        <a:rPr lang="zh-TW" sz="1800" dirty="0">
                          <a:effectLst/>
                        </a:rPr>
                        <a:t>月</a:t>
                      </a:r>
                      <a:r>
                        <a:rPr lang="en-US" sz="1800" dirty="0">
                          <a:effectLst/>
                        </a:rPr>
                        <a:t>1</a:t>
                      </a:r>
                      <a:r>
                        <a:rPr lang="zh-TW" sz="1800" dirty="0">
                          <a:effectLst/>
                        </a:rPr>
                        <a:t>日須在職）</a:t>
                      </a:r>
                      <a:endParaRPr lang="zh-TW" sz="1600" dirty="0">
                        <a:effectLst/>
                        <a:latin typeface="+mj-ea"/>
                        <a:ea typeface="+mj-ea"/>
                        <a:cs typeface="SimSun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704895456"/>
                  </a:ext>
                </a:extLst>
              </a:tr>
              <a:tr h="28706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dirty="0">
                          <a:effectLst/>
                        </a:rPr>
                        <a:t>新住民子女</a:t>
                      </a:r>
                      <a:endParaRPr lang="zh-TW" sz="1600" dirty="0">
                        <a:effectLst/>
                        <a:latin typeface="+mj-ea"/>
                        <a:ea typeface="+mj-ea"/>
                        <a:cs typeface="SimSun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○</a:t>
                      </a:r>
                      <a:endParaRPr lang="zh-TW" sz="1600" dirty="0">
                        <a:effectLst/>
                        <a:latin typeface="+mj-ea"/>
                        <a:ea typeface="+mj-ea"/>
                        <a:cs typeface="SimSun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800" b="1" dirty="0">
                          <a:solidFill>
                            <a:srgbClr val="FF0000"/>
                          </a:solidFill>
                          <a:effectLst/>
                        </a:rPr>
                        <a:t>◎戶口名簿正本</a:t>
                      </a:r>
                      <a:endParaRPr lang="zh-TW" sz="1600" b="1" dirty="0">
                        <a:solidFill>
                          <a:srgbClr val="FF0000"/>
                        </a:solidFill>
                        <a:effectLst/>
                        <a:latin typeface="+mj-ea"/>
                        <a:ea typeface="+mj-ea"/>
                        <a:cs typeface="SimSun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343543275"/>
                  </a:ext>
                </a:extLst>
              </a:tr>
              <a:tr h="47777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dirty="0">
                          <a:effectLst/>
                        </a:rPr>
                        <a:t>三胎家庭子女</a:t>
                      </a:r>
                      <a:endParaRPr lang="zh-TW" sz="1600" dirty="0">
                        <a:effectLst/>
                        <a:latin typeface="+mj-ea"/>
                        <a:ea typeface="+mj-ea"/>
                        <a:cs typeface="SimSun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△</a:t>
                      </a:r>
                      <a:endParaRPr lang="zh-TW" sz="1600" dirty="0">
                        <a:effectLst/>
                        <a:latin typeface="+mj-ea"/>
                        <a:ea typeface="+mj-ea"/>
                        <a:cs typeface="SimSun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800" b="1" dirty="0">
                          <a:solidFill>
                            <a:srgbClr val="FF0000"/>
                          </a:solidFill>
                          <a:effectLst/>
                        </a:rPr>
                        <a:t>◎戶口名簿正本</a:t>
                      </a:r>
                      <a:r>
                        <a:rPr lang="en-US" sz="1800" dirty="0">
                          <a:effectLst/>
                        </a:rPr>
                        <a:t>(</a:t>
                      </a:r>
                      <a:r>
                        <a:rPr lang="zh-TW" sz="1800" dirty="0">
                          <a:effectLst/>
                        </a:rPr>
                        <a:t>請先至戶政事務所申請「第</a:t>
                      </a:r>
                      <a:r>
                        <a:rPr lang="en-US" sz="1800" dirty="0">
                          <a:effectLst/>
                        </a:rPr>
                        <a:t>3</a:t>
                      </a:r>
                      <a:r>
                        <a:rPr lang="zh-TW" sz="1800" dirty="0">
                          <a:effectLst/>
                        </a:rPr>
                        <a:t>胎（含）以上兒童證明」</a:t>
                      </a:r>
                      <a:endParaRPr lang="zh-TW" sz="1600" dirty="0">
                        <a:effectLst/>
                        <a:latin typeface="+mj-ea"/>
                        <a:ea typeface="+mj-ea"/>
                        <a:cs typeface="SimSun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084225939"/>
                  </a:ext>
                </a:extLst>
              </a:tr>
              <a:tr h="79402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dirty="0">
                          <a:effectLst/>
                        </a:rPr>
                        <a:t>兄或姊就讀該幼兒園或該國小一或二年級之幼兒</a:t>
                      </a:r>
                      <a:endParaRPr lang="zh-TW" sz="1600" dirty="0">
                        <a:effectLst/>
                        <a:latin typeface="+mj-ea"/>
                        <a:ea typeface="+mj-ea"/>
                        <a:cs typeface="SimSun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○</a:t>
                      </a:r>
                      <a:endParaRPr lang="zh-TW" sz="1600" dirty="0">
                        <a:effectLst/>
                        <a:latin typeface="+mj-ea"/>
                        <a:ea typeface="+mj-ea"/>
                        <a:cs typeface="SimSun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800" b="1" dirty="0">
                          <a:solidFill>
                            <a:srgbClr val="FF0000"/>
                          </a:solidFill>
                          <a:effectLst/>
                        </a:rPr>
                        <a:t>◎戶口名簿正本</a:t>
                      </a:r>
                      <a:endParaRPr lang="zh-TW" sz="1600" b="1" dirty="0">
                        <a:solidFill>
                          <a:srgbClr val="FF0000"/>
                        </a:solidFill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800" dirty="0">
                          <a:effectLst/>
                        </a:rPr>
                        <a:t>◎兄或姊就讀</a:t>
                      </a:r>
                      <a:r>
                        <a:rPr lang="zh-TW" altLang="en-US" sz="1800" dirty="0">
                          <a:effectLst/>
                        </a:rPr>
                        <a:t>本校</a:t>
                      </a:r>
                      <a:r>
                        <a:rPr lang="zh-TW" sz="1800" dirty="0">
                          <a:effectLst/>
                        </a:rPr>
                        <a:t>國小一年級之幼兒應檢附該兄姊</a:t>
                      </a:r>
                      <a:r>
                        <a:rPr lang="en-US" sz="1800" dirty="0">
                          <a:effectLst/>
                        </a:rPr>
                        <a:t>113</a:t>
                      </a:r>
                      <a:r>
                        <a:rPr lang="zh-TW" sz="1800" dirty="0">
                          <a:effectLst/>
                        </a:rPr>
                        <a:t>學年度國小新生入學報到通知單</a:t>
                      </a:r>
                      <a:endParaRPr lang="zh-TW" sz="1600" dirty="0">
                        <a:effectLst/>
                        <a:latin typeface="+mj-ea"/>
                        <a:ea typeface="+mj-ea"/>
                        <a:cs typeface="SimSun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194210905"/>
                  </a:ext>
                </a:extLst>
              </a:tr>
              <a:tr h="23723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dirty="0">
                          <a:effectLst/>
                        </a:rPr>
                        <a:t>一般幼兒</a:t>
                      </a:r>
                      <a:endParaRPr lang="zh-TW" sz="1600" dirty="0">
                        <a:effectLst/>
                        <a:latin typeface="+mj-ea"/>
                        <a:ea typeface="+mj-ea"/>
                        <a:cs typeface="SimSun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╳</a:t>
                      </a:r>
                      <a:endParaRPr lang="zh-TW" sz="1600" dirty="0">
                        <a:effectLst/>
                        <a:latin typeface="+mj-ea"/>
                        <a:ea typeface="+mj-ea"/>
                        <a:cs typeface="SimSun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800" b="1" dirty="0">
                          <a:solidFill>
                            <a:srgbClr val="FF0000"/>
                          </a:solidFill>
                          <a:effectLst/>
                        </a:rPr>
                        <a:t>◎戶口名簿正本</a:t>
                      </a:r>
                      <a:endParaRPr lang="zh-TW" sz="1600" b="1" dirty="0">
                        <a:solidFill>
                          <a:srgbClr val="FF0000"/>
                        </a:solidFill>
                        <a:effectLst/>
                        <a:latin typeface="+mj-ea"/>
                        <a:ea typeface="+mj-ea"/>
                        <a:cs typeface="SimSun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538898487"/>
                  </a:ext>
                </a:extLst>
              </a:tr>
              <a:tr h="3535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>
                          <a:effectLst/>
                        </a:rPr>
                        <a:t>居留本市之外籍或華裔幼兒</a:t>
                      </a:r>
                      <a:endParaRPr lang="zh-TW" sz="1600">
                        <a:effectLst/>
                        <a:latin typeface="+mj-ea"/>
                        <a:ea typeface="+mj-ea"/>
                        <a:cs typeface="SimSun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○</a:t>
                      </a:r>
                      <a:endParaRPr lang="zh-TW" sz="1600" dirty="0">
                        <a:effectLst/>
                        <a:latin typeface="+mj-ea"/>
                        <a:ea typeface="+mj-ea"/>
                        <a:cs typeface="SimSun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800" dirty="0">
                          <a:effectLst/>
                        </a:rPr>
                        <a:t>◎父或母及幼兒護照及居留證正本</a:t>
                      </a:r>
                      <a:endParaRPr lang="zh-TW" sz="1600" dirty="0">
                        <a:effectLst/>
                        <a:latin typeface="+mj-ea"/>
                        <a:ea typeface="+mj-ea"/>
                        <a:cs typeface="SimSun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643942840"/>
                  </a:ext>
                </a:extLst>
              </a:tr>
              <a:tr h="2372378">
                <a:tc gridSpan="3">
                  <a:txBody>
                    <a:bodyPr/>
                    <a:lstStyle/>
                    <a:p>
                      <a:pPr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1400" dirty="0">
                          <a:effectLst/>
                        </a:rPr>
                        <a:t>備註：</a:t>
                      </a:r>
                    </a:p>
                    <a:p>
                      <a:pPr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1400" dirty="0">
                          <a:effectLst/>
                        </a:rPr>
                        <a:t>◎本市各公立幼兒園應查驗幼兒之法定代理人（如父母或監護人）出具為申請該幼兒園之有效證明文件。</a:t>
                      </a:r>
                    </a:p>
                    <a:p>
                      <a:pPr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1400" dirty="0">
                          <a:effectLst/>
                        </a:rPr>
                        <a:t>◎</a:t>
                      </a:r>
                      <a:r>
                        <a:rPr lang="en-US" sz="1400" dirty="0">
                          <a:effectLst/>
                        </a:rPr>
                        <a:t>108 </a:t>
                      </a:r>
                      <a:r>
                        <a:rPr lang="zh-TW" sz="1400" dirty="0">
                          <a:effectLst/>
                        </a:rPr>
                        <a:t>年</a:t>
                      </a:r>
                      <a:r>
                        <a:rPr lang="en-US" sz="1400" dirty="0">
                          <a:effectLst/>
                        </a:rPr>
                        <a:t> 10 </a:t>
                      </a:r>
                      <a:r>
                        <a:rPr lang="zh-TW" sz="1400" dirty="0">
                          <a:effectLst/>
                        </a:rPr>
                        <a:t>月</a:t>
                      </a:r>
                      <a:r>
                        <a:rPr lang="en-US" sz="1400" dirty="0">
                          <a:effectLst/>
                        </a:rPr>
                        <a:t> 1 </a:t>
                      </a:r>
                      <a:r>
                        <a:rPr lang="zh-TW" sz="1400" dirty="0">
                          <a:effectLst/>
                        </a:rPr>
                        <a:t>日起臺北市第</a:t>
                      </a:r>
                      <a:r>
                        <a:rPr lang="en-US" sz="1400" dirty="0">
                          <a:effectLst/>
                        </a:rPr>
                        <a:t> 3 </a:t>
                      </a:r>
                      <a:r>
                        <a:rPr lang="zh-TW" sz="1400" dirty="0">
                          <a:effectLst/>
                        </a:rPr>
                        <a:t>胎（含）以上兒童證明卡（實體紙卡）已停發，改以系統資料取代實體紙卡證明；持有</a:t>
                      </a:r>
                      <a:r>
                        <a:rPr lang="en-US" sz="1400" dirty="0">
                          <a:effectLst/>
                        </a:rPr>
                        <a:t> 108</a:t>
                      </a:r>
                      <a:r>
                        <a:rPr lang="zh-TW" sz="1400" dirty="0">
                          <a:effectLst/>
                        </a:rPr>
                        <a:t>年</a:t>
                      </a:r>
                      <a:r>
                        <a:rPr lang="en-US" sz="1400" dirty="0">
                          <a:effectLst/>
                        </a:rPr>
                        <a:t> 9 </a:t>
                      </a:r>
                      <a:r>
                        <a:rPr lang="zh-TW" sz="1400" dirty="0">
                          <a:effectLst/>
                        </a:rPr>
                        <a:t>月</a:t>
                      </a:r>
                      <a:r>
                        <a:rPr lang="en-US" sz="1400" dirty="0">
                          <a:effectLst/>
                        </a:rPr>
                        <a:t> 30 </a:t>
                      </a:r>
                      <a:r>
                        <a:rPr lang="zh-TW" sz="1400" dirty="0">
                          <a:effectLst/>
                        </a:rPr>
                        <a:t>日前核發之舊式實體紙卡證明者，請洽本市各區戶政事務所確認及申辦系統資料，以利招生系統資料驗證。</a:t>
                      </a:r>
                    </a:p>
                    <a:p>
                      <a:pPr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1400" dirty="0">
                          <a:effectLst/>
                        </a:rPr>
                        <a:t>◎符號說明：</a:t>
                      </a:r>
                    </a:p>
                    <a:p>
                      <a:pPr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╳</a:t>
                      </a:r>
                      <a:r>
                        <a:rPr lang="zh-TW" sz="1400" dirty="0">
                          <a:effectLst/>
                        </a:rPr>
                        <a:t>：原則上系統會自動查驗，無需上傳證明文件</a:t>
                      </a:r>
                    </a:p>
                    <a:p>
                      <a:pPr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△</a:t>
                      </a:r>
                      <a:r>
                        <a:rPr lang="zh-TW" sz="1400" dirty="0">
                          <a:effectLst/>
                        </a:rPr>
                        <a:t>：若線上無法查驗則需請家長至招生</a:t>
                      </a:r>
                      <a:r>
                        <a:rPr lang="en-US" sz="1400" dirty="0">
                          <a:effectLst/>
                        </a:rPr>
                        <a:t> e </a:t>
                      </a:r>
                      <a:r>
                        <a:rPr lang="zh-TW" sz="1400" dirty="0">
                          <a:effectLst/>
                        </a:rPr>
                        <a:t>點通上傳證明文件</a:t>
                      </a:r>
                    </a:p>
                    <a:p>
                      <a:pPr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○</a:t>
                      </a:r>
                      <a:r>
                        <a:rPr lang="zh-TW" sz="1400" dirty="0">
                          <a:effectLst/>
                        </a:rPr>
                        <a:t>：家長應自行準備證明文件上傳系統供查驗</a:t>
                      </a:r>
                    </a:p>
                    <a:p>
                      <a:pPr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1400" dirty="0">
                          <a:effectLst/>
                        </a:rPr>
                        <a:t>（因部分系統資料庫更新日期有時間差，如系統無法驗證通過身分</a:t>
                      </a:r>
                      <a:r>
                        <a:rPr lang="en-US" sz="1400" dirty="0">
                          <a:effectLst/>
                        </a:rPr>
                        <a:t>/</a:t>
                      </a:r>
                      <a:r>
                        <a:rPr lang="zh-TW" sz="1400" dirty="0">
                          <a:effectLst/>
                        </a:rPr>
                        <a:t>資格，煩請協助上傳證明文件以利後臺人工審核）</a:t>
                      </a:r>
                      <a:endParaRPr lang="zh-TW" sz="1400" dirty="0">
                        <a:effectLst/>
                        <a:latin typeface="+mj-ea"/>
                        <a:ea typeface="+mj-ea"/>
                        <a:cs typeface="SimSun" panose="02010600030101010101" pitchFamily="2" charset="-122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7107212"/>
                  </a:ext>
                </a:extLst>
              </a:tr>
            </a:tbl>
          </a:graphicData>
        </a:graphic>
      </p:graphicFrame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EC077EC3-127B-40F0-A558-D49083565F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5434440"/>
              </p:ext>
            </p:extLst>
          </p:nvPr>
        </p:nvGraphicFramePr>
        <p:xfrm>
          <a:off x="372385" y="775082"/>
          <a:ext cx="11687536" cy="773511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{5A111915-BE36-4E01-A7E5-04B1672EAD32}</a:tableStyleId>
              </a:tblPr>
              <a:tblGrid>
                <a:gridCol w="3844016">
                  <a:extLst>
                    <a:ext uri="{9D8B030D-6E8A-4147-A177-3AD203B41FA5}">
                      <a16:colId xmlns:a16="http://schemas.microsoft.com/office/drawing/2014/main" val="3473688979"/>
                    </a:ext>
                  </a:extLst>
                </a:gridCol>
                <a:gridCol w="1330960">
                  <a:extLst>
                    <a:ext uri="{9D8B030D-6E8A-4147-A177-3AD203B41FA5}">
                      <a16:colId xmlns:a16="http://schemas.microsoft.com/office/drawing/2014/main" val="3026266066"/>
                    </a:ext>
                  </a:extLst>
                </a:gridCol>
                <a:gridCol w="6512560">
                  <a:extLst>
                    <a:ext uri="{9D8B030D-6E8A-4147-A177-3AD203B41FA5}">
                      <a16:colId xmlns:a16="http://schemas.microsoft.com/office/drawing/2014/main" val="4189397038"/>
                    </a:ext>
                  </a:extLst>
                </a:gridCol>
              </a:tblGrid>
              <a:tr h="77351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dirty="0">
                          <a:effectLst/>
                        </a:rPr>
                        <a:t>身分資格</a:t>
                      </a:r>
                      <a:endParaRPr lang="zh-TW" sz="2000" dirty="0">
                        <a:effectLst/>
                        <a:latin typeface="+mj-ea"/>
                        <a:ea typeface="+mj-ea"/>
                        <a:cs typeface="SimSun" panose="02010600030101010101" pitchFamily="2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dirty="0">
                          <a:effectLst/>
                        </a:rPr>
                        <a:t>是否需上傳證明文件</a:t>
                      </a:r>
                      <a:endParaRPr lang="zh-TW" sz="2000" dirty="0">
                        <a:effectLst/>
                        <a:latin typeface="+mj-ea"/>
                        <a:ea typeface="+mj-ea"/>
                        <a:cs typeface="SimSun" panose="02010600030101010101" pitchFamily="2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dirty="0">
                          <a:effectLst/>
                        </a:rPr>
                        <a:t>證明文件準備說明</a:t>
                      </a:r>
                      <a:endParaRPr lang="zh-TW" sz="2000" dirty="0">
                        <a:effectLst/>
                        <a:latin typeface="+mj-ea"/>
                        <a:ea typeface="+mj-ea"/>
                        <a:cs typeface="SimSun" panose="02010600030101010101" pitchFamily="2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558854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12475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群組 51">
            <a:extLst>
              <a:ext uri="{FF2B5EF4-FFF2-40B4-BE49-F238E27FC236}">
                <a16:creationId xmlns:a16="http://schemas.microsoft.com/office/drawing/2014/main" id="{E4E5D804-617A-43CE-9173-3B82C21DE64D}"/>
              </a:ext>
            </a:extLst>
          </p:cNvPr>
          <p:cNvGrpSpPr/>
          <p:nvPr/>
        </p:nvGrpSpPr>
        <p:grpSpPr>
          <a:xfrm>
            <a:off x="-883182" y="-883233"/>
            <a:ext cx="4969131" cy="2468144"/>
            <a:chOff x="3828852" y="-885051"/>
            <a:chExt cx="4969131" cy="2468144"/>
          </a:xfrm>
        </p:grpSpPr>
        <p:sp>
          <p:nvSpPr>
            <p:cNvPr id="53" name="Freeform 7">
              <a:extLst>
                <a:ext uri="{FF2B5EF4-FFF2-40B4-BE49-F238E27FC236}">
                  <a16:creationId xmlns:a16="http://schemas.microsoft.com/office/drawing/2014/main" id="{266561D0-5BA1-4CE7-B2D5-536F85375D51}"/>
                </a:ext>
              </a:extLst>
            </p:cNvPr>
            <p:cNvSpPr>
              <a:spLocks/>
            </p:cNvSpPr>
            <p:nvPr/>
          </p:nvSpPr>
          <p:spPr bwMode="auto">
            <a:xfrm rot="382501">
              <a:off x="4038334" y="327734"/>
              <a:ext cx="2610238" cy="845895"/>
            </a:xfrm>
            <a:custGeom>
              <a:avLst/>
              <a:gdLst>
                <a:gd name="T0" fmla="*/ 18 w 550"/>
                <a:gd name="T1" fmla="*/ 94 h 239"/>
                <a:gd name="T2" fmla="*/ 34 w 550"/>
                <a:gd name="T3" fmla="*/ 132 h 239"/>
                <a:gd name="T4" fmla="*/ 95 w 550"/>
                <a:gd name="T5" fmla="*/ 238 h 239"/>
                <a:gd name="T6" fmla="*/ 141 w 550"/>
                <a:gd name="T7" fmla="*/ 151 h 239"/>
                <a:gd name="T8" fmla="*/ 444 w 550"/>
                <a:gd name="T9" fmla="*/ 207 h 239"/>
                <a:gd name="T10" fmla="*/ 466 w 550"/>
                <a:gd name="T11" fmla="*/ 79 h 239"/>
                <a:gd name="T12" fmla="*/ 92 w 550"/>
                <a:gd name="T13" fmla="*/ 11 h 239"/>
                <a:gd name="T14" fmla="*/ 18 w 550"/>
                <a:gd name="T15" fmla="*/ 94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0" h="239">
                  <a:moveTo>
                    <a:pt x="18" y="94"/>
                  </a:moveTo>
                  <a:cubicBezTo>
                    <a:pt x="34" y="132"/>
                    <a:pt x="34" y="132"/>
                    <a:pt x="34" y="132"/>
                  </a:cubicBezTo>
                  <a:cubicBezTo>
                    <a:pt x="63" y="188"/>
                    <a:pt x="66" y="195"/>
                    <a:pt x="95" y="238"/>
                  </a:cubicBezTo>
                  <a:cubicBezTo>
                    <a:pt x="63" y="192"/>
                    <a:pt x="76" y="158"/>
                    <a:pt x="141" y="151"/>
                  </a:cubicBezTo>
                  <a:cubicBezTo>
                    <a:pt x="211" y="142"/>
                    <a:pt x="325" y="165"/>
                    <a:pt x="444" y="207"/>
                  </a:cubicBezTo>
                  <a:cubicBezTo>
                    <a:pt x="518" y="239"/>
                    <a:pt x="550" y="114"/>
                    <a:pt x="466" y="79"/>
                  </a:cubicBezTo>
                  <a:cubicBezTo>
                    <a:pt x="318" y="28"/>
                    <a:pt x="178" y="0"/>
                    <a:pt x="92" y="11"/>
                  </a:cubicBezTo>
                  <a:cubicBezTo>
                    <a:pt x="23" y="19"/>
                    <a:pt x="0" y="50"/>
                    <a:pt x="18" y="94"/>
                  </a:cubicBezTo>
                  <a:close/>
                </a:path>
              </a:pathLst>
            </a:custGeom>
            <a:solidFill>
              <a:srgbClr val="FFC53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grpSp>
          <p:nvGrpSpPr>
            <p:cNvPr id="54" name="群組 53">
              <a:extLst>
                <a:ext uri="{FF2B5EF4-FFF2-40B4-BE49-F238E27FC236}">
                  <a16:creationId xmlns:a16="http://schemas.microsoft.com/office/drawing/2014/main" id="{B71D45C7-27FD-4532-B9EB-C5BB19EA9A79}"/>
                </a:ext>
              </a:extLst>
            </p:cNvPr>
            <p:cNvGrpSpPr/>
            <p:nvPr/>
          </p:nvGrpSpPr>
          <p:grpSpPr>
            <a:xfrm>
              <a:off x="3828852" y="-885051"/>
              <a:ext cx="4969131" cy="2468144"/>
              <a:chOff x="3828852" y="-885051"/>
              <a:chExt cx="4969131" cy="2468144"/>
            </a:xfrm>
          </p:grpSpPr>
          <p:sp>
            <p:nvSpPr>
              <p:cNvPr id="66" name="Freeform 6">
                <a:extLst>
                  <a:ext uri="{FF2B5EF4-FFF2-40B4-BE49-F238E27FC236}">
                    <a16:creationId xmlns:a16="http://schemas.microsoft.com/office/drawing/2014/main" id="{F39AC356-6F04-469F-9627-3457699D4D44}"/>
                  </a:ext>
                </a:extLst>
              </p:cNvPr>
              <p:cNvSpPr>
                <a:spLocks/>
              </p:cNvSpPr>
              <p:nvPr/>
            </p:nvSpPr>
            <p:spPr bwMode="auto">
              <a:xfrm rot="382501">
                <a:off x="4501167" y="1009467"/>
                <a:ext cx="1565830" cy="573626"/>
              </a:xfrm>
              <a:custGeom>
                <a:avLst/>
                <a:gdLst>
                  <a:gd name="T0" fmla="*/ 72 w 330"/>
                  <a:gd name="T1" fmla="*/ 3 h 162"/>
                  <a:gd name="T2" fmla="*/ 175 w 330"/>
                  <a:gd name="T3" fmla="*/ 9 h 162"/>
                  <a:gd name="T4" fmla="*/ 220 w 330"/>
                  <a:gd name="T5" fmla="*/ 128 h 162"/>
                  <a:gd name="T6" fmla="*/ 102 w 330"/>
                  <a:gd name="T7" fmla="*/ 162 h 162"/>
                  <a:gd name="T8" fmla="*/ 102 w 330"/>
                  <a:gd name="T9" fmla="*/ 162 h 162"/>
                  <a:gd name="T10" fmla="*/ 40 w 330"/>
                  <a:gd name="T11" fmla="*/ 96 h 162"/>
                  <a:gd name="T12" fmla="*/ 72 w 330"/>
                  <a:gd name="T13" fmla="*/ 3 h 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0" h="162">
                    <a:moveTo>
                      <a:pt x="72" y="3"/>
                    </a:moveTo>
                    <a:cubicBezTo>
                      <a:pt x="100" y="0"/>
                      <a:pt x="135" y="2"/>
                      <a:pt x="175" y="9"/>
                    </a:cubicBezTo>
                    <a:cubicBezTo>
                      <a:pt x="281" y="20"/>
                      <a:pt x="330" y="146"/>
                      <a:pt x="220" y="128"/>
                    </a:cubicBezTo>
                    <a:cubicBezTo>
                      <a:pt x="194" y="124"/>
                      <a:pt x="53" y="110"/>
                      <a:pt x="102" y="162"/>
                    </a:cubicBezTo>
                    <a:cubicBezTo>
                      <a:pt x="102" y="162"/>
                      <a:pt x="102" y="162"/>
                      <a:pt x="102" y="162"/>
                    </a:cubicBezTo>
                    <a:cubicBezTo>
                      <a:pt x="102" y="162"/>
                      <a:pt x="54" y="112"/>
                      <a:pt x="40" y="96"/>
                    </a:cubicBezTo>
                    <a:cubicBezTo>
                      <a:pt x="0" y="47"/>
                      <a:pt x="8" y="11"/>
                      <a:pt x="72" y="3"/>
                    </a:cubicBezTo>
                    <a:close/>
                  </a:path>
                </a:pathLst>
              </a:custGeom>
              <a:solidFill>
                <a:srgbClr val="FF7C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7" name="Freeform 8">
                <a:extLst>
                  <a:ext uri="{FF2B5EF4-FFF2-40B4-BE49-F238E27FC236}">
                    <a16:creationId xmlns:a16="http://schemas.microsoft.com/office/drawing/2014/main" id="{2BD3C013-F14E-4EA8-96D1-333010CBD756}"/>
                  </a:ext>
                </a:extLst>
              </p:cNvPr>
              <p:cNvSpPr>
                <a:spLocks/>
              </p:cNvSpPr>
              <p:nvPr/>
            </p:nvSpPr>
            <p:spPr bwMode="auto">
              <a:xfrm rot="382501">
                <a:off x="3828852" y="-276872"/>
                <a:ext cx="4969131" cy="1648738"/>
              </a:xfrm>
              <a:custGeom>
                <a:avLst/>
                <a:gdLst>
                  <a:gd name="T0" fmla="*/ 3 w 1047"/>
                  <a:gd name="T1" fmla="*/ 95 h 466"/>
                  <a:gd name="T2" fmla="*/ 6 w 1047"/>
                  <a:gd name="T3" fmla="*/ 130 h 466"/>
                  <a:gd name="T4" fmla="*/ 27 w 1047"/>
                  <a:gd name="T5" fmla="*/ 245 h 466"/>
                  <a:gd name="T6" fmla="*/ 29 w 1047"/>
                  <a:gd name="T7" fmla="*/ 252 h 466"/>
                  <a:gd name="T8" fmla="*/ 112 w 1047"/>
                  <a:gd name="T9" fmla="*/ 172 h 466"/>
                  <a:gd name="T10" fmla="*/ 852 w 1047"/>
                  <a:gd name="T11" fmla="*/ 398 h 466"/>
                  <a:gd name="T12" fmla="*/ 941 w 1047"/>
                  <a:gd name="T13" fmla="*/ 282 h 466"/>
                  <a:gd name="T14" fmla="*/ 99 w 1047"/>
                  <a:gd name="T15" fmla="*/ 22 h 466"/>
                  <a:gd name="T16" fmla="*/ 3 w 1047"/>
                  <a:gd name="T17" fmla="*/ 95 h 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47" h="466">
                    <a:moveTo>
                      <a:pt x="3" y="95"/>
                    </a:moveTo>
                    <a:cubicBezTo>
                      <a:pt x="6" y="130"/>
                      <a:pt x="6" y="130"/>
                      <a:pt x="6" y="130"/>
                    </a:cubicBezTo>
                    <a:cubicBezTo>
                      <a:pt x="16" y="201"/>
                      <a:pt x="16" y="204"/>
                      <a:pt x="27" y="245"/>
                    </a:cubicBezTo>
                    <a:cubicBezTo>
                      <a:pt x="29" y="252"/>
                      <a:pt x="29" y="252"/>
                      <a:pt x="29" y="252"/>
                    </a:cubicBezTo>
                    <a:cubicBezTo>
                      <a:pt x="17" y="210"/>
                      <a:pt x="43" y="180"/>
                      <a:pt x="112" y="172"/>
                    </a:cubicBezTo>
                    <a:cubicBezTo>
                      <a:pt x="272" y="152"/>
                      <a:pt x="602" y="252"/>
                      <a:pt x="852" y="398"/>
                    </a:cubicBezTo>
                    <a:cubicBezTo>
                      <a:pt x="950" y="466"/>
                      <a:pt x="1047" y="334"/>
                      <a:pt x="941" y="282"/>
                    </a:cubicBezTo>
                    <a:cubicBezTo>
                      <a:pt x="658" y="116"/>
                      <a:pt x="281" y="0"/>
                      <a:pt x="99" y="22"/>
                    </a:cubicBezTo>
                    <a:cubicBezTo>
                      <a:pt x="32" y="30"/>
                      <a:pt x="0" y="57"/>
                      <a:pt x="3" y="95"/>
                    </a:cubicBezTo>
                    <a:close/>
                  </a:path>
                </a:pathLst>
              </a:custGeom>
              <a:solidFill>
                <a:srgbClr val="66CCF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8" name="Freeform 9">
                <a:extLst>
                  <a:ext uri="{FF2B5EF4-FFF2-40B4-BE49-F238E27FC236}">
                    <a16:creationId xmlns:a16="http://schemas.microsoft.com/office/drawing/2014/main" id="{CDD47547-07BD-476E-B7CF-392DDF606CE4}"/>
                  </a:ext>
                </a:extLst>
              </p:cNvPr>
              <p:cNvSpPr>
                <a:spLocks/>
              </p:cNvSpPr>
              <p:nvPr/>
            </p:nvSpPr>
            <p:spPr bwMode="auto">
              <a:xfrm rot="400657">
                <a:off x="4398828" y="-885051"/>
                <a:ext cx="4389946" cy="1431183"/>
              </a:xfrm>
              <a:custGeom>
                <a:avLst/>
                <a:gdLst>
                  <a:gd name="T0" fmla="*/ 20 w 989"/>
                  <a:gd name="T1" fmla="*/ 81 h 398"/>
                  <a:gd name="T2" fmla="*/ 18 w 989"/>
                  <a:gd name="T3" fmla="*/ 93 h 398"/>
                  <a:gd name="T4" fmla="*/ 1 w 989"/>
                  <a:gd name="T5" fmla="*/ 211 h 398"/>
                  <a:gd name="T6" fmla="*/ 0 w 989"/>
                  <a:gd name="T7" fmla="*/ 241 h 398"/>
                  <a:gd name="T8" fmla="*/ 99 w 989"/>
                  <a:gd name="T9" fmla="*/ 170 h 398"/>
                  <a:gd name="T10" fmla="*/ 799 w 989"/>
                  <a:gd name="T11" fmla="*/ 350 h 398"/>
                  <a:gd name="T12" fmla="*/ 873 w 989"/>
                  <a:gd name="T13" fmla="*/ 215 h 398"/>
                  <a:gd name="T14" fmla="*/ 124 w 989"/>
                  <a:gd name="T15" fmla="*/ 20 h 398"/>
                  <a:gd name="T16" fmla="*/ 20 w 989"/>
                  <a:gd name="T17" fmla="*/ 81 h 3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89" h="398">
                    <a:moveTo>
                      <a:pt x="20" y="81"/>
                    </a:moveTo>
                    <a:cubicBezTo>
                      <a:pt x="18" y="93"/>
                      <a:pt x="18" y="93"/>
                      <a:pt x="18" y="93"/>
                    </a:cubicBezTo>
                    <a:cubicBezTo>
                      <a:pt x="4" y="167"/>
                      <a:pt x="3" y="169"/>
                      <a:pt x="1" y="211"/>
                    </a:cubicBezTo>
                    <a:cubicBezTo>
                      <a:pt x="0" y="241"/>
                      <a:pt x="0" y="241"/>
                      <a:pt x="0" y="241"/>
                    </a:cubicBezTo>
                    <a:cubicBezTo>
                      <a:pt x="0" y="204"/>
                      <a:pt x="32" y="179"/>
                      <a:pt x="99" y="170"/>
                    </a:cubicBezTo>
                    <a:cubicBezTo>
                      <a:pt x="252" y="152"/>
                      <a:pt x="540" y="229"/>
                      <a:pt x="799" y="350"/>
                    </a:cubicBezTo>
                    <a:cubicBezTo>
                      <a:pt x="894" y="398"/>
                      <a:pt x="989" y="269"/>
                      <a:pt x="873" y="215"/>
                    </a:cubicBezTo>
                    <a:cubicBezTo>
                      <a:pt x="597" y="83"/>
                      <a:pt x="288" y="0"/>
                      <a:pt x="124" y="20"/>
                    </a:cubicBezTo>
                    <a:cubicBezTo>
                      <a:pt x="62" y="28"/>
                      <a:pt x="28" y="49"/>
                      <a:pt x="20" y="81"/>
                    </a:cubicBezTo>
                    <a:close/>
                  </a:path>
                </a:pathLst>
              </a:custGeom>
              <a:solidFill>
                <a:srgbClr val="76AFA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sp>
        <p:nvSpPr>
          <p:cNvPr id="11" name="文本框 32">
            <a:extLst>
              <a:ext uri="{FF2B5EF4-FFF2-40B4-BE49-F238E27FC236}">
                <a16:creationId xmlns:a16="http://schemas.microsoft.com/office/drawing/2014/main" id="{06803217-062A-4519-8827-32F62668182E}"/>
              </a:ext>
            </a:extLst>
          </p:cNvPr>
          <p:cNvSpPr txBox="1"/>
          <p:nvPr/>
        </p:nvSpPr>
        <p:spPr>
          <a:xfrm>
            <a:off x="4511473" y="952020"/>
            <a:ext cx="24416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4400" b="1" u="dbl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學區限制</a:t>
            </a:r>
            <a:endParaRPr lang="en-US" altLang="zh-TW" sz="4400" b="1" u="dbl" dirty="0">
              <a:solidFill>
                <a:schemeClr val="tx1">
                  <a:lumMod val="65000"/>
                  <a:lumOff val="3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文本框 12">
            <a:extLst>
              <a:ext uri="{FF2B5EF4-FFF2-40B4-BE49-F238E27FC236}">
                <a16:creationId xmlns:a16="http://schemas.microsoft.com/office/drawing/2014/main" id="{870549FE-C49E-4DEC-A04D-323B75CBC636}"/>
              </a:ext>
            </a:extLst>
          </p:cNvPr>
          <p:cNvSpPr txBox="1"/>
          <p:nvPr/>
        </p:nvSpPr>
        <p:spPr>
          <a:xfrm>
            <a:off x="861584" y="1905439"/>
            <a:ext cx="10717806" cy="41624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kumimoji="1" lang="zh-TW" altLang="en-US" sz="3000" b="1" u="sng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法定需協助幼兒</a:t>
            </a:r>
            <a:r>
              <a:rPr kumimoji="1" lang="en-US" altLang="zh-TW" sz="3000" b="1" u="sng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&amp;5</a:t>
            </a:r>
            <a:r>
              <a:rPr kumimoji="1" lang="zh-TW" altLang="en-US" sz="3000" b="1" u="sng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歲一般幼兒</a:t>
            </a:r>
            <a:r>
              <a:rPr kumimoji="1" lang="zh-TW" altLang="en-US" sz="3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，皆須設籍於敦小學區。</a:t>
            </a:r>
            <a:endParaRPr kumimoji="1" lang="en-US" altLang="zh-TW" sz="3000" b="1" dirty="0">
              <a:latin typeface="微軟正黑體" panose="020B0604030504040204" pitchFamily="34" charset="-120"/>
              <a:ea typeface="微軟正黑體" panose="020B0604030504040204" pitchFamily="34" charset="-120"/>
              <a:cs typeface="inpin heiti" charset="-122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kumimoji="1" lang="zh-TW" altLang="en-US" sz="3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原住民、社政主管機關安置本市之幼兒、兄弟姊妹為身心障礙且就讀同一幼兒園的幼兒，</a:t>
            </a:r>
            <a:r>
              <a:rPr kumimoji="1" lang="zh-TW" altLang="en-US" sz="3000" b="1" u="sng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得免學區限制</a:t>
            </a:r>
            <a:r>
              <a:rPr kumimoji="1" lang="zh-TW" altLang="en-US" sz="3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。</a:t>
            </a:r>
            <a:endParaRPr kumimoji="1" lang="en-US" altLang="zh-TW" sz="3000" b="1" dirty="0">
              <a:latin typeface="微軟正黑體" panose="020B0604030504040204" pitchFamily="34" charset="-120"/>
              <a:ea typeface="微軟正黑體" panose="020B0604030504040204" pitchFamily="34" charset="-120"/>
              <a:cs typeface="inpin heiti" charset="-122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kumimoji="1" lang="zh-TW" altLang="en-US" sz="3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若戶籍設在未設附幼的國小學區者</a:t>
            </a:r>
            <a:r>
              <a:rPr kumimoji="1" lang="en-US" altLang="zh-TW" sz="3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(</a:t>
            </a:r>
            <a:r>
              <a:rPr kumimoji="1" lang="zh-TW" altLang="en-US" sz="3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包括：民生國小、金華國小、永建國小、實踐國小、胡適國小、天母國小、三玉國小、忠義國小</a:t>
            </a:r>
            <a:r>
              <a:rPr kumimoji="1" lang="en-US" altLang="zh-TW" sz="3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)</a:t>
            </a:r>
            <a:r>
              <a:rPr kumimoji="1" lang="zh-TW" altLang="en-US" sz="3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，亦可至本園登記。</a:t>
            </a:r>
            <a:endParaRPr kumimoji="1" lang="en-US" altLang="zh-TW" sz="3000" b="1" dirty="0">
              <a:latin typeface="微軟正黑體" panose="020B0604030504040204" pitchFamily="34" charset="-120"/>
              <a:ea typeface="微軟正黑體" panose="020B0604030504040204" pitchFamily="34" charset="-120"/>
              <a:cs typeface="inpin heiti" charset="-122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7943" y="230069"/>
            <a:ext cx="1978021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732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群組 51">
            <a:extLst>
              <a:ext uri="{FF2B5EF4-FFF2-40B4-BE49-F238E27FC236}">
                <a16:creationId xmlns:a16="http://schemas.microsoft.com/office/drawing/2014/main" id="{E4E5D804-617A-43CE-9173-3B82C21DE64D}"/>
              </a:ext>
            </a:extLst>
          </p:cNvPr>
          <p:cNvGrpSpPr/>
          <p:nvPr/>
        </p:nvGrpSpPr>
        <p:grpSpPr>
          <a:xfrm>
            <a:off x="-883182" y="-883233"/>
            <a:ext cx="4969131" cy="2468144"/>
            <a:chOff x="3828852" y="-885051"/>
            <a:chExt cx="4969131" cy="2468144"/>
          </a:xfrm>
        </p:grpSpPr>
        <p:sp>
          <p:nvSpPr>
            <p:cNvPr id="53" name="Freeform 7">
              <a:extLst>
                <a:ext uri="{FF2B5EF4-FFF2-40B4-BE49-F238E27FC236}">
                  <a16:creationId xmlns:a16="http://schemas.microsoft.com/office/drawing/2014/main" id="{266561D0-5BA1-4CE7-B2D5-536F85375D51}"/>
                </a:ext>
              </a:extLst>
            </p:cNvPr>
            <p:cNvSpPr>
              <a:spLocks/>
            </p:cNvSpPr>
            <p:nvPr/>
          </p:nvSpPr>
          <p:spPr bwMode="auto">
            <a:xfrm rot="382501">
              <a:off x="4038334" y="327734"/>
              <a:ext cx="2610238" cy="845895"/>
            </a:xfrm>
            <a:custGeom>
              <a:avLst/>
              <a:gdLst>
                <a:gd name="T0" fmla="*/ 18 w 550"/>
                <a:gd name="T1" fmla="*/ 94 h 239"/>
                <a:gd name="T2" fmla="*/ 34 w 550"/>
                <a:gd name="T3" fmla="*/ 132 h 239"/>
                <a:gd name="T4" fmla="*/ 95 w 550"/>
                <a:gd name="T5" fmla="*/ 238 h 239"/>
                <a:gd name="T6" fmla="*/ 141 w 550"/>
                <a:gd name="T7" fmla="*/ 151 h 239"/>
                <a:gd name="T8" fmla="*/ 444 w 550"/>
                <a:gd name="T9" fmla="*/ 207 h 239"/>
                <a:gd name="T10" fmla="*/ 466 w 550"/>
                <a:gd name="T11" fmla="*/ 79 h 239"/>
                <a:gd name="T12" fmla="*/ 92 w 550"/>
                <a:gd name="T13" fmla="*/ 11 h 239"/>
                <a:gd name="T14" fmla="*/ 18 w 550"/>
                <a:gd name="T15" fmla="*/ 94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0" h="239">
                  <a:moveTo>
                    <a:pt x="18" y="94"/>
                  </a:moveTo>
                  <a:cubicBezTo>
                    <a:pt x="34" y="132"/>
                    <a:pt x="34" y="132"/>
                    <a:pt x="34" y="132"/>
                  </a:cubicBezTo>
                  <a:cubicBezTo>
                    <a:pt x="63" y="188"/>
                    <a:pt x="66" y="195"/>
                    <a:pt x="95" y="238"/>
                  </a:cubicBezTo>
                  <a:cubicBezTo>
                    <a:pt x="63" y="192"/>
                    <a:pt x="76" y="158"/>
                    <a:pt x="141" y="151"/>
                  </a:cubicBezTo>
                  <a:cubicBezTo>
                    <a:pt x="211" y="142"/>
                    <a:pt x="325" y="165"/>
                    <a:pt x="444" y="207"/>
                  </a:cubicBezTo>
                  <a:cubicBezTo>
                    <a:pt x="518" y="239"/>
                    <a:pt x="550" y="114"/>
                    <a:pt x="466" y="79"/>
                  </a:cubicBezTo>
                  <a:cubicBezTo>
                    <a:pt x="318" y="28"/>
                    <a:pt x="178" y="0"/>
                    <a:pt x="92" y="11"/>
                  </a:cubicBezTo>
                  <a:cubicBezTo>
                    <a:pt x="23" y="19"/>
                    <a:pt x="0" y="50"/>
                    <a:pt x="18" y="94"/>
                  </a:cubicBezTo>
                  <a:close/>
                </a:path>
              </a:pathLst>
            </a:custGeom>
            <a:solidFill>
              <a:srgbClr val="FFC53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grpSp>
          <p:nvGrpSpPr>
            <p:cNvPr id="54" name="群組 53">
              <a:extLst>
                <a:ext uri="{FF2B5EF4-FFF2-40B4-BE49-F238E27FC236}">
                  <a16:creationId xmlns:a16="http://schemas.microsoft.com/office/drawing/2014/main" id="{B71D45C7-27FD-4532-B9EB-C5BB19EA9A79}"/>
                </a:ext>
              </a:extLst>
            </p:cNvPr>
            <p:cNvGrpSpPr/>
            <p:nvPr/>
          </p:nvGrpSpPr>
          <p:grpSpPr>
            <a:xfrm>
              <a:off x="3828852" y="-885051"/>
              <a:ext cx="4969131" cy="2468144"/>
              <a:chOff x="3828852" y="-885051"/>
              <a:chExt cx="4969131" cy="2468144"/>
            </a:xfrm>
          </p:grpSpPr>
          <p:sp>
            <p:nvSpPr>
              <p:cNvPr id="66" name="Freeform 6">
                <a:extLst>
                  <a:ext uri="{FF2B5EF4-FFF2-40B4-BE49-F238E27FC236}">
                    <a16:creationId xmlns:a16="http://schemas.microsoft.com/office/drawing/2014/main" id="{F39AC356-6F04-469F-9627-3457699D4D44}"/>
                  </a:ext>
                </a:extLst>
              </p:cNvPr>
              <p:cNvSpPr>
                <a:spLocks/>
              </p:cNvSpPr>
              <p:nvPr/>
            </p:nvSpPr>
            <p:spPr bwMode="auto">
              <a:xfrm rot="382501">
                <a:off x="4501167" y="1009467"/>
                <a:ext cx="1565830" cy="573626"/>
              </a:xfrm>
              <a:custGeom>
                <a:avLst/>
                <a:gdLst>
                  <a:gd name="T0" fmla="*/ 72 w 330"/>
                  <a:gd name="T1" fmla="*/ 3 h 162"/>
                  <a:gd name="T2" fmla="*/ 175 w 330"/>
                  <a:gd name="T3" fmla="*/ 9 h 162"/>
                  <a:gd name="T4" fmla="*/ 220 w 330"/>
                  <a:gd name="T5" fmla="*/ 128 h 162"/>
                  <a:gd name="T6" fmla="*/ 102 w 330"/>
                  <a:gd name="T7" fmla="*/ 162 h 162"/>
                  <a:gd name="T8" fmla="*/ 102 w 330"/>
                  <a:gd name="T9" fmla="*/ 162 h 162"/>
                  <a:gd name="T10" fmla="*/ 40 w 330"/>
                  <a:gd name="T11" fmla="*/ 96 h 162"/>
                  <a:gd name="T12" fmla="*/ 72 w 330"/>
                  <a:gd name="T13" fmla="*/ 3 h 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0" h="162">
                    <a:moveTo>
                      <a:pt x="72" y="3"/>
                    </a:moveTo>
                    <a:cubicBezTo>
                      <a:pt x="100" y="0"/>
                      <a:pt x="135" y="2"/>
                      <a:pt x="175" y="9"/>
                    </a:cubicBezTo>
                    <a:cubicBezTo>
                      <a:pt x="281" y="20"/>
                      <a:pt x="330" y="146"/>
                      <a:pt x="220" y="128"/>
                    </a:cubicBezTo>
                    <a:cubicBezTo>
                      <a:pt x="194" y="124"/>
                      <a:pt x="53" y="110"/>
                      <a:pt x="102" y="162"/>
                    </a:cubicBezTo>
                    <a:cubicBezTo>
                      <a:pt x="102" y="162"/>
                      <a:pt x="102" y="162"/>
                      <a:pt x="102" y="162"/>
                    </a:cubicBezTo>
                    <a:cubicBezTo>
                      <a:pt x="102" y="162"/>
                      <a:pt x="54" y="112"/>
                      <a:pt x="40" y="96"/>
                    </a:cubicBezTo>
                    <a:cubicBezTo>
                      <a:pt x="0" y="47"/>
                      <a:pt x="8" y="11"/>
                      <a:pt x="72" y="3"/>
                    </a:cubicBezTo>
                    <a:close/>
                  </a:path>
                </a:pathLst>
              </a:custGeom>
              <a:solidFill>
                <a:srgbClr val="FF7C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7" name="Freeform 8">
                <a:extLst>
                  <a:ext uri="{FF2B5EF4-FFF2-40B4-BE49-F238E27FC236}">
                    <a16:creationId xmlns:a16="http://schemas.microsoft.com/office/drawing/2014/main" id="{2BD3C013-F14E-4EA8-96D1-333010CBD756}"/>
                  </a:ext>
                </a:extLst>
              </p:cNvPr>
              <p:cNvSpPr>
                <a:spLocks/>
              </p:cNvSpPr>
              <p:nvPr/>
            </p:nvSpPr>
            <p:spPr bwMode="auto">
              <a:xfrm rot="382501">
                <a:off x="3828852" y="-276872"/>
                <a:ext cx="4969131" cy="1648738"/>
              </a:xfrm>
              <a:custGeom>
                <a:avLst/>
                <a:gdLst>
                  <a:gd name="T0" fmla="*/ 3 w 1047"/>
                  <a:gd name="T1" fmla="*/ 95 h 466"/>
                  <a:gd name="T2" fmla="*/ 6 w 1047"/>
                  <a:gd name="T3" fmla="*/ 130 h 466"/>
                  <a:gd name="T4" fmla="*/ 27 w 1047"/>
                  <a:gd name="T5" fmla="*/ 245 h 466"/>
                  <a:gd name="T6" fmla="*/ 29 w 1047"/>
                  <a:gd name="T7" fmla="*/ 252 h 466"/>
                  <a:gd name="T8" fmla="*/ 112 w 1047"/>
                  <a:gd name="T9" fmla="*/ 172 h 466"/>
                  <a:gd name="T10" fmla="*/ 852 w 1047"/>
                  <a:gd name="T11" fmla="*/ 398 h 466"/>
                  <a:gd name="T12" fmla="*/ 941 w 1047"/>
                  <a:gd name="T13" fmla="*/ 282 h 466"/>
                  <a:gd name="T14" fmla="*/ 99 w 1047"/>
                  <a:gd name="T15" fmla="*/ 22 h 466"/>
                  <a:gd name="T16" fmla="*/ 3 w 1047"/>
                  <a:gd name="T17" fmla="*/ 95 h 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47" h="466">
                    <a:moveTo>
                      <a:pt x="3" y="95"/>
                    </a:moveTo>
                    <a:cubicBezTo>
                      <a:pt x="6" y="130"/>
                      <a:pt x="6" y="130"/>
                      <a:pt x="6" y="130"/>
                    </a:cubicBezTo>
                    <a:cubicBezTo>
                      <a:pt x="16" y="201"/>
                      <a:pt x="16" y="204"/>
                      <a:pt x="27" y="245"/>
                    </a:cubicBezTo>
                    <a:cubicBezTo>
                      <a:pt x="29" y="252"/>
                      <a:pt x="29" y="252"/>
                      <a:pt x="29" y="252"/>
                    </a:cubicBezTo>
                    <a:cubicBezTo>
                      <a:pt x="17" y="210"/>
                      <a:pt x="43" y="180"/>
                      <a:pt x="112" y="172"/>
                    </a:cubicBezTo>
                    <a:cubicBezTo>
                      <a:pt x="272" y="152"/>
                      <a:pt x="602" y="252"/>
                      <a:pt x="852" y="398"/>
                    </a:cubicBezTo>
                    <a:cubicBezTo>
                      <a:pt x="950" y="466"/>
                      <a:pt x="1047" y="334"/>
                      <a:pt x="941" y="282"/>
                    </a:cubicBezTo>
                    <a:cubicBezTo>
                      <a:pt x="658" y="116"/>
                      <a:pt x="281" y="0"/>
                      <a:pt x="99" y="22"/>
                    </a:cubicBezTo>
                    <a:cubicBezTo>
                      <a:pt x="32" y="30"/>
                      <a:pt x="0" y="57"/>
                      <a:pt x="3" y="95"/>
                    </a:cubicBezTo>
                    <a:close/>
                  </a:path>
                </a:pathLst>
              </a:custGeom>
              <a:solidFill>
                <a:srgbClr val="66CCF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8" name="Freeform 9">
                <a:extLst>
                  <a:ext uri="{FF2B5EF4-FFF2-40B4-BE49-F238E27FC236}">
                    <a16:creationId xmlns:a16="http://schemas.microsoft.com/office/drawing/2014/main" id="{CDD47547-07BD-476E-B7CF-392DDF606CE4}"/>
                  </a:ext>
                </a:extLst>
              </p:cNvPr>
              <p:cNvSpPr>
                <a:spLocks/>
              </p:cNvSpPr>
              <p:nvPr/>
            </p:nvSpPr>
            <p:spPr bwMode="auto">
              <a:xfrm rot="400657">
                <a:off x="4398828" y="-885051"/>
                <a:ext cx="4389946" cy="1431183"/>
              </a:xfrm>
              <a:custGeom>
                <a:avLst/>
                <a:gdLst>
                  <a:gd name="T0" fmla="*/ 20 w 989"/>
                  <a:gd name="T1" fmla="*/ 81 h 398"/>
                  <a:gd name="T2" fmla="*/ 18 w 989"/>
                  <a:gd name="T3" fmla="*/ 93 h 398"/>
                  <a:gd name="T4" fmla="*/ 1 w 989"/>
                  <a:gd name="T5" fmla="*/ 211 h 398"/>
                  <a:gd name="T6" fmla="*/ 0 w 989"/>
                  <a:gd name="T7" fmla="*/ 241 h 398"/>
                  <a:gd name="T8" fmla="*/ 99 w 989"/>
                  <a:gd name="T9" fmla="*/ 170 h 398"/>
                  <a:gd name="T10" fmla="*/ 799 w 989"/>
                  <a:gd name="T11" fmla="*/ 350 h 398"/>
                  <a:gd name="T12" fmla="*/ 873 w 989"/>
                  <a:gd name="T13" fmla="*/ 215 h 398"/>
                  <a:gd name="T14" fmla="*/ 124 w 989"/>
                  <a:gd name="T15" fmla="*/ 20 h 398"/>
                  <a:gd name="T16" fmla="*/ 20 w 989"/>
                  <a:gd name="T17" fmla="*/ 81 h 3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89" h="398">
                    <a:moveTo>
                      <a:pt x="20" y="81"/>
                    </a:moveTo>
                    <a:cubicBezTo>
                      <a:pt x="18" y="93"/>
                      <a:pt x="18" y="93"/>
                      <a:pt x="18" y="93"/>
                    </a:cubicBezTo>
                    <a:cubicBezTo>
                      <a:pt x="4" y="167"/>
                      <a:pt x="3" y="169"/>
                      <a:pt x="1" y="211"/>
                    </a:cubicBezTo>
                    <a:cubicBezTo>
                      <a:pt x="0" y="241"/>
                      <a:pt x="0" y="241"/>
                      <a:pt x="0" y="241"/>
                    </a:cubicBezTo>
                    <a:cubicBezTo>
                      <a:pt x="0" y="204"/>
                      <a:pt x="32" y="179"/>
                      <a:pt x="99" y="170"/>
                    </a:cubicBezTo>
                    <a:cubicBezTo>
                      <a:pt x="252" y="152"/>
                      <a:pt x="540" y="229"/>
                      <a:pt x="799" y="350"/>
                    </a:cubicBezTo>
                    <a:cubicBezTo>
                      <a:pt x="894" y="398"/>
                      <a:pt x="989" y="269"/>
                      <a:pt x="873" y="215"/>
                    </a:cubicBezTo>
                    <a:cubicBezTo>
                      <a:pt x="597" y="83"/>
                      <a:pt x="288" y="0"/>
                      <a:pt x="124" y="20"/>
                    </a:cubicBezTo>
                    <a:cubicBezTo>
                      <a:pt x="62" y="28"/>
                      <a:pt x="28" y="49"/>
                      <a:pt x="20" y="81"/>
                    </a:cubicBezTo>
                    <a:close/>
                  </a:path>
                </a:pathLst>
              </a:custGeom>
              <a:solidFill>
                <a:srgbClr val="76AFA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sp>
        <p:nvSpPr>
          <p:cNvPr id="11" name="文本框 32">
            <a:extLst>
              <a:ext uri="{FF2B5EF4-FFF2-40B4-BE49-F238E27FC236}">
                <a16:creationId xmlns:a16="http://schemas.microsoft.com/office/drawing/2014/main" id="{06803217-062A-4519-8827-32F62668182E}"/>
              </a:ext>
            </a:extLst>
          </p:cNvPr>
          <p:cNvSpPr txBox="1"/>
          <p:nvPr/>
        </p:nvSpPr>
        <p:spPr>
          <a:xfrm>
            <a:off x="4042439" y="44613"/>
            <a:ext cx="42883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4000" b="1" u="dbl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招生資格錄取順序</a:t>
            </a:r>
            <a:endParaRPr lang="en-US" altLang="zh-TW" sz="4000" b="1" u="dbl" dirty="0">
              <a:solidFill>
                <a:schemeClr val="tx1">
                  <a:lumMod val="65000"/>
                  <a:lumOff val="3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aphicFrame>
        <p:nvGraphicFramePr>
          <p:cNvPr id="2" name="表格 1">
            <a:extLst>
              <a:ext uri="{FF2B5EF4-FFF2-40B4-BE49-F238E27FC236}">
                <a16:creationId xmlns:a16="http://schemas.microsoft.com/office/drawing/2014/main" id="{2D3E2F14-5EFE-45C8-A31B-0B4796A03F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336000"/>
              </p:ext>
            </p:extLst>
          </p:nvPr>
        </p:nvGraphicFramePr>
        <p:xfrm>
          <a:off x="690282" y="752499"/>
          <a:ext cx="10811436" cy="6025292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{5940675A-B579-460E-94D1-54222C63F5DA}</a:tableStyleId>
              </a:tblPr>
              <a:tblGrid>
                <a:gridCol w="1326777">
                  <a:extLst>
                    <a:ext uri="{9D8B030D-6E8A-4147-A177-3AD203B41FA5}">
                      <a16:colId xmlns:a16="http://schemas.microsoft.com/office/drawing/2014/main" val="1940057468"/>
                    </a:ext>
                  </a:extLst>
                </a:gridCol>
                <a:gridCol w="9484659">
                  <a:extLst>
                    <a:ext uri="{9D8B030D-6E8A-4147-A177-3AD203B41FA5}">
                      <a16:colId xmlns:a16="http://schemas.microsoft.com/office/drawing/2014/main" val="3757827618"/>
                    </a:ext>
                  </a:extLst>
                </a:gridCol>
              </a:tblGrid>
              <a:tr h="260408">
                <a:tc>
                  <a:txBody>
                    <a:bodyPr/>
                    <a:lstStyle/>
                    <a:p>
                      <a:pPr marL="15875" algn="ctr">
                        <a:spcAft>
                          <a:spcPts val="0"/>
                        </a:spcAft>
                      </a:pPr>
                      <a:r>
                        <a:rPr lang="zh-TW" sz="1600" dirty="0">
                          <a:effectLst/>
                        </a:rPr>
                        <a:t>錄取順序</a:t>
                      </a:r>
                      <a:endParaRPr lang="zh-TW" sz="1600" b="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290" algn="ctr">
                        <a:spcAft>
                          <a:spcPts val="0"/>
                        </a:spcAft>
                      </a:pPr>
                      <a:r>
                        <a:rPr lang="zh-TW" sz="1600">
                          <a:effectLst/>
                        </a:rPr>
                        <a:t>對象資格</a:t>
                      </a:r>
                      <a:endParaRPr lang="zh-TW" sz="1600" b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860624939"/>
                  </a:ext>
                </a:extLst>
              </a:tr>
              <a:tr h="489794">
                <a:tc>
                  <a:txBody>
                    <a:bodyPr/>
                    <a:lstStyle/>
                    <a:p>
                      <a:pPr marL="15875" algn="ctr">
                        <a:spcBef>
                          <a:spcPts val="86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1</a:t>
                      </a:r>
                      <a:endParaRPr lang="zh-TW" sz="2000" b="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rgbClr val="FFE7F3"/>
                    </a:solidFill>
                  </a:tcPr>
                </a:tc>
                <a:tc>
                  <a:txBody>
                    <a:bodyPr/>
                    <a:lstStyle/>
                    <a:p>
                      <a:pPr marL="74930" marR="39370" algn="just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3-5 </a:t>
                      </a:r>
                      <a:r>
                        <a:rPr lang="zh-TW" sz="1600" dirty="0">
                          <a:effectLst/>
                        </a:rPr>
                        <a:t>歲法定需要協助幼兒</a:t>
                      </a:r>
                      <a:r>
                        <a:rPr lang="en-US" sz="1600" dirty="0">
                          <a:effectLst/>
                        </a:rPr>
                        <a:t>—</a:t>
                      </a:r>
                      <a:r>
                        <a:rPr lang="zh-TW" sz="1600" dirty="0">
                          <a:effectLst/>
                        </a:rPr>
                        <a:t>低收入戶子女</a:t>
                      </a:r>
                      <a:r>
                        <a:rPr lang="en-US" altLang="zh-TW" sz="1600" dirty="0">
                          <a:effectLst/>
                        </a:rPr>
                        <a:t>/</a:t>
                      </a:r>
                      <a:r>
                        <a:rPr lang="zh-TW" sz="1600" dirty="0">
                          <a:effectLst/>
                        </a:rPr>
                        <a:t>中低收入戶子女</a:t>
                      </a:r>
                      <a:r>
                        <a:rPr lang="en-US" altLang="zh-TW" sz="1600" dirty="0">
                          <a:effectLst/>
                        </a:rPr>
                        <a:t>/</a:t>
                      </a:r>
                      <a:r>
                        <a:rPr lang="zh-TW" sz="1600" dirty="0">
                          <a:effectLst/>
                        </a:rPr>
                        <a:t>原住民</a:t>
                      </a:r>
                      <a:r>
                        <a:rPr lang="en-US" altLang="zh-TW" sz="1600" dirty="0">
                          <a:effectLst/>
                        </a:rPr>
                        <a:t>/</a:t>
                      </a:r>
                      <a:r>
                        <a:rPr lang="zh-TW" sz="1600" dirty="0">
                          <a:effectLst/>
                        </a:rPr>
                        <a:t>特殊境遇家庭子女</a:t>
                      </a:r>
                      <a:r>
                        <a:rPr lang="en-US" altLang="zh-TW" sz="1600" dirty="0">
                          <a:effectLst/>
                        </a:rPr>
                        <a:t>/</a:t>
                      </a:r>
                      <a:r>
                        <a:rPr lang="zh-TW" sz="1600" dirty="0">
                          <a:effectLst/>
                        </a:rPr>
                        <a:t>父、母或監護人為中度以上身心障礙者子女。</a:t>
                      </a:r>
                      <a:endParaRPr lang="zh-TW" sz="1600" b="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rgbClr val="FFE7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7577984"/>
                  </a:ext>
                </a:extLst>
              </a:tr>
              <a:tr h="470203">
                <a:tc>
                  <a:txBody>
                    <a:bodyPr/>
                    <a:lstStyle/>
                    <a:p>
                      <a:pPr marL="15875" algn="ctr">
                        <a:spcBef>
                          <a:spcPts val="495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2</a:t>
                      </a:r>
                      <a:endParaRPr lang="zh-TW" sz="2000" b="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rgbClr val="FFE7F3"/>
                    </a:solidFill>
                  </a:tcPr>
                </a:tc>
                <a:tc>
                  <a:txBody>
                    <a:bodyPr/>
                    <a:lstStyle/>
                    <a:p>
                      <a:pPr marL="74930" algn="just">
                        <a:spcBef>
                          <a:spcPts val="175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3-5</a:t>
                      </a:r>
                      <a:r>
                        <a:rPr lang="zh-TW" sz="1600" dirty="0">
                          <a:effectLst/>
                        </a:rPr>
                        <a:t>歲法定需要協助幼兒</a:t>
                      </a:r>
                      <a:r>
                        <a:rPr lang="en-US" sz="1600" dirty="0">
                          <a:effectLst/>
                        </a:rPr>
                        <a:t>—</a:t>
                      </a:r>
                      <a:r>
                        <a:rPr lang="zh-TW" sz="1600" dirty="0">
                          <a:effectLst/>
                        </a:rPr>
                        <a:t>經直轄市、縣</a:t>
                      </a:r>
                      <a:r>
                        <a:rPr lang="en-US" sz="1600" dirty="0">
                          <a:effectLst/>
                        </a:rPr>
                        <a:t>/</a:t>
                      </a:r>
                      <a:r>
                        <a:rPr lang="zh-TW" sz="1600" dirty="0">
                          <a:effectLst/>
                        </a:rPr>
                        <a:t>市社政主管機關安置於本市之幼兒。</a:t>
                      </a:r>
                      <a:endParaRPr lang="zh-TW" sz="1600" b="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rgbClr val="FFE7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9476436"/>
                  </a:ext>
                </a:extLst>
              </a:tr>
              <a:tr h="369795">
                <a:tc>
                  <a:txBody>
                    <a:bodyPr/>
                    <a:lstStyle/>
                    <a:p>
                      <a:pPr marL="15875" algn="ctr">
                        <a:spcBef>
                          <a:spcPts val="495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3</a:t>
                      </a:r>
                      <a:endParaRPr lang="zh-TW" sz="2000" b="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rgbClr val="FFE7F3"/>
                    </a:solidFill>
                  </a:tcPr>
                </a:tc>
                <a:tc>
                  <a:txBody>
                    <a:bodyPr/>
                    <a:lstStyle/>
                    <a:p>
                      <a:pPr marL="74930" algn="just">
                        <a:spcBef>
                          <a:spcPts val="18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3-5</a:t>
                      </a:r>
                      <a:r>
                        <a:rPr lang="zh-TW" sz="1600" dirty="0">
                          <a:effectLst/>
                        </a:rPr>
                        <a:t>歲法定需要協助幼兒</a:t>
                      </a:r>
                      <a:r>
                        <a:rPr lang="en-US" sz="1600" dirty="0">
                          <a:effectLst/>
                        </a:rPr>
                        <a:t>—</a:t>
                      </a:r>
                      <a:r>
                        <a:rPr lang="zh-TW" sz="1600" dirty="0">
                          <a:effectLst/>
                        </a:rPr>
                        <a:t>危機家庭幼兒。</a:t>
                      </a:r>
                      <a:endParaRPr lang="zh-TW" sz="1600" b="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rgbClr val="FFE7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2669471"/>
                  </a:ext>
                </a:extLst>
              </a:tr>
              <a:tr h="369795">
                <a:tc>
                  <a:txBody>
                    <a:bodyPr/>
                    <a:lstStyle/>
                    <a:p>
                      <a:pPr marL="15875" algn="ctr">
                        <a:spcBef>
                          <a:spcPts val="495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4</a:t>
                      </a:r>
                      <a:endParaRPr lang="zh-TW" sz="2000" b="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rgbClr val="FFE7F3"/>
                    </a:solidFill>
                  </a:tcPr>
                </a:tc>
                <a:tc>
                  <a:txBody>
                    <a:bodyPr/>
                    <a:lstStyle/>
                    <a:p>
                      <a:pPr marL="74930" algn="just">
                        <a:spcBef>
                          <a:spcPts val="175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3-5</a:t>
                      </a:r>
                      <a:r>
                        <a:rPr lang="zh-TW" sz="1600" dirty="0">
                          <a:effectLst/>
                        </a:rPr>
                        <a:t>歲法定需要協助幼兒</a:t>
                      </a:r>
                      <a:r>
                        <a:rPr lang="en-US" sz="1600" dirty="0">
                          <a:effectLst/>
                        </a:rPr>
                        <a:t>—</a:t>
                      </a:r>
                      <a:r>
                        <a:rPr lang="zh-TW" sz="1600" dirty="0">
                          <a:effectLst/>
                        </a:rPr>
                        <a:t>兄弟姊妹為身心障礙且就讀同一幼兒園 。</a:t>
                      </a:r>
                      <a:endParaRPr lang="zh-TW" sz="1600" b="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rgbClr val="FFE7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830818"/>
                  </a:ext>
                </a:extLst>
              </a:tr>
              <a:tr h="369795">
                <a:tc>
                  <a:txBody>
                    <a:bodyPr/>
                    <a:lstStyle/>
                    <a:p>
                      <a:pPr marL="15875" algn="ctr">
                        <a:spcBef>
                          <a:spcPts val="495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5</a:t>
                      </a:r>
                      <a:endParaRPr lang="zh-TW" sz="2000" b="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rgbClr val="FFE7F3"/>
                    </a:solidFill>
                  </a:tcPr>
                </a:tc>
                <a:tc>
                  <a:txBody>
                    <a:bodyPr/>
                    <a:lstStyle/>
                    <a:p>
                      <a:pPr marL="74930" algn="just"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3-5</a:t>
                      </a:r>
                      <a:r>
                        <a:rPr lang="zh-TW" sz="1600" dirty="0">
                          <a:effectLst/>
                        </a:rPr>
                        <a:t>歲幼兒為教職員工子女（依父母所任職學校登記）。</a:t>
                      </a:r>
                      <a:endParaRPr lang="zh-TW" sz="1600" b="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rgbClr val="FFE7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0974175"/>
                  </a:ext>
                </a:extLst>
              </a:tr>
              <a:tr h="369795">
                <a:tc>
                  <a:txBody>
                    <a:bodyPr/>
                    <a:lstStyle/>
                    <a:p>
                      <a:pPr marL="15875" algn="ctr">
                        <a:spcBef>
                          <a:spcPts val="495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6</a:t>
                      </a:r>
                      <a:endParaRPr lang="zh-TW" sz="2000" b="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rgbClr val="D5FFF1"/>
                    </a:solidFill>
                  </a:tcPr>
                </a:tc>
                <a:tc>
                  <a:txBody>
                    <a:bodyPr/>
                    <a:lstStyle/>
                    <a:p>
                      <a:pPr marL="74930" algn="just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5</a:t>
                      </a:r>
                      <a:r>
                        <a:rPr lang="zh-TW" sz="1600" dirty="0">
                          <a:effectLst/>
                        </a:rPr>
                        <a:t>歲優先錄取幼兒：</a:t>
                      </a:r>
                      <a:r>
                        <a:rPr lang="en-US" sz="1600" dirty="0">
                          <a:effectLst/>
                        </a:rPr>
                        <a:t>5</a:t>
                      </a:r>
                      <a:r>
                        <a:rPr lang="zh-TW" sz="1600" dirty="0">
                          <a:effectLst/>
                        </a:rPr>
                        <a:t>歲新住民子女；</a:t>
                      </a:r>
                      <a:r>
                        <a:rPr lang="en-US" sz="1600" dirty="0">
                          <a:effectLst/>
                        </a:rPr>
                        <a:t>5</a:t>
                      </a:r>
                      <a:r>
                        <a:rPr lang="zh-TW" sz="1600" dirty="0">
                          <a:effectLst/>
                        </a:rPr>
                        <a:t>歲幼兒為</a:t>
                      </a:r>
                      <a:r>
                        <a:rPr lang="en-US" sz="1600" dirty="0">
                          <a:effectLst/>
                        </a:rPr>
                        <a:t>3</a:t>
                      </a:r>
                      <a:r>
                        <a:rPr lang="zh-TW" sz="1600" dirty="0">
                          <a:effectLst/>
                        </a:rPr>
                        <a:t>胎家庭子女。</a:t>
                      </a:r>
                      <a:endParaRPr lang="zh-TW" sz="1600" b="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rgbClr val="D5FF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8654776"/>
                  </a:ext>
                </a:extLst>
              </a:tr>
              <a:tr h="369795">
                <a:tc>
                  <a:txBody>
                    <a:bodyPr/>
                    <a:lstStyle/>
                    <a:p>
                      <a:pPr marL="15875" algn="ctr">
                        <a:spcBef>
                          <a:spcPts val="495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7</a:t>
                      </a:r>
                      <a:endParaRPr lang="zh-TW" sz="2000" b="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rgbClr val="D5FFF1"/>
                    </a:solidFill>
                  </a:tcPr>
                </a:tc>
                <a:tc>
                  <a:txBody>
                    <a:bodyPr/>
                    <a:lstStyle/>
                    <a:p>
                      <a:pPr marL="74930" algn="just">
                        <a:spcBef>
                          <a:spcPts val="165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5</a:t>
                      </a:r>
                      <a:r>
                        <a:rPr lang="zh-TW" sz="1600" dirty="0">
                          <a:effectLst/>
                        </a:rPr>
                        <a:t>歲幼兒之兄或姊就讀該幼兒園或該國小一或二年級。</a:t>
                      </a:r>
                      <a:endParaRPr lang="zh-TW" sz="1600" b="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rgbClr val="D5FF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6688859"/>
                  </a:ext>
                </a:extLst>
              </a:tr>
              <a:tr h="367347">
                <a:tc>
                  <a:txBody>
                    <a:bodyPr/>
                    <a:lstStyle/>
                    <a:p>
                      <a:pPr marL="15875" algn="ctr">
                        <a:spcBef>
                          <a:spcPts val="485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8</a:t>
                      </a:r>
                      <a:endParaRPr lang="zh-TW" sz="2000" b="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rgbClr val="D5FFF1"/>
                    </a:solidFill>
                  </a:tcPr>
                </a:tc>
                <a:tc>
                  <a:txBody>
                    <a:bodyPr/>
                    <a:lstStyle/>
                    <a:p>
                      <a:pPr marL="74930" algn="just">
                        <a:spcBef>
                          <a:spcPts val="165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5</a:t>
                      </a:r>
                      <a:r>
                        <a:rPr lang="zh-TW" sz="1600" dirty="0">
                          <a:effectLst/>
                        </a:rPr>
                        <a:t>歲一般幼兒</a:t>
                      </a:r>
                      <a:r>
                        <a:rPr lang="zh-TW" sz="1600" b="1" dirty="0">
                          <a:solidFill>
                            <a:srgbClr val="FF0000"/>
                          </a:solidFill>
                          <a:effectLst/>
                        </a:rPr>
                        <a:t>（依學區限制登記）</a:t>
                      </a:r>
                      <a:r>
                        <a:rPr lang="zh-TW" sz="1600" dirty="0">
                          <a:effectLst/>
                        </a:rPr>
                        <a:t>。</a:t>
                      </a:r>
                      <a:endParaRPr lang="zh-TW" sz="1600" b="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rgbClr val="D5FF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8257017"/>
                  </a:ext>
                </a:extLst>
              </a:tr>
              <a:tr h="369795">
                <a:tc>
                  <a:txBody>
                    <a:bodyPr/>
                    <a:lstStyle/>
                    <a:p>
                      <a:pPr marL="15875" algn="ctr">
                        <a:spcBef>
                          <a:spcPts val="495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9</a:t>
                      </a:r>
                      <a:endParaRPr lang="zh-TW" sz="2000" b="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rgbClr val="D5FFF1"/>
                    </a:solidFill>
                  </a:tcPr>
                </a:tc>
                <a:tc>
                  <a:txBody>
                    <a:bodyPr/>
                    <a:lstStyle/>
                    <a:p>
                      <a:pPr marL="74930" algn="just">
                        <a:spcBef>
                          <a:spcPts val="18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5</a:t>
                      </a:r>
                      <a:r>
                        <a:rPr lang="zh-TW" sz="1600" dirty="0">
                          <a:effectLst/>
                        </a:rPr>
                        <a:t>歲一般幼兒</a:t>
                      </a:r>
                      <a:r>
                        <a:rPr lang="zh-TW" sz="1600" b="1" dirty="0">
                          <a:solidFill>
                            <a:srgbClr val="FF0000"/>
                          </a:solidFill>
                          <a:effectLst/>
                        </a:rPr>
                        <a:t>（未依學區限制登記）</a:t>
                      </a:r>
                      <a:r>
                        <a:rPr lang="zh-TW" sz="1600" dirty="0">
                          <a:effectLst/>
                        </a:rPr>
                        <a:t>。</a:t>
                      </a:r>
                      <a:endParaRPr lang="zh-TW" sz="1600" b="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rgbClr val="D5FF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2415371"/>
                  </a:ext>
                </a:extLst>
              </a:tr>
              <a:tr h="369795">
                <a:tc>
                  <a:txBody>
                    <a:bodyPr/>
                    <a:lstStyle/>
                    <a:p>
                      <a:pPr marL="15875" algn="ctr">
                        <a:spcBef>
                          <a:spcPts val="495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10</a:t>
                      </a:r>
                      <a:endParaRPr lang="zh-TW" sz="2000" b="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rgbClr val="EBEBFF"/>
                    </a:solidFill>
                  </a:tcPr>
                </a:tc>
                <a:tc>
                  <a:txBody>
                    <a:bodyPr/>
                    <a:lstStyle/>
                    <a:p>
                      <a:pPr marL="74930" algn="just">
                        <a:spcBef>
                          <a:spcPts val="175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4</a:t>
                      </a:r>
                      <a:r>
                        <a:rPr lang="zh-TW" sz="1600" dirty="0">
                          <a:effectLst/>
                        </a:rPr>
                        <a:t>歲幼兒為</a:t>
                      </a:r>
                      <a:r>
                        <a:rPr lang="en-US" sz="1600" dirty="0">
                          <a:effectLst/>
                        </a:rPr>
                        <a:t>3</a:t>
                      </a:r>
                      <a:r>
                        <a:rPr lang="zh-TW" sz="1600" dirty="0">
                          <a:effectLst/>
                        </a:rPr>
                        <a:t>胎家庭子女。</a:t>
                      </a:r>
                      <a:endParaRPr lang="zh-TW" sz="1600" b="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rgbClr val="EBEB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1732192"/>
                  </a:ext>
                </a:extLst>
              </a:tr>
              <a:tr h="369795">
                <a:tc>
                  <a:txBody>
                    <a:bodyPr/>
                    <a:lstStyle/>
                    <a:p>
                      <a:pPr marL="15875" marR="5715" algn="ctr">
                        <a:spcBef>
                          <a:spcPts val="495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11</a:t>
                      </a:r>
                      <a:endParaRPr lang="zh-TW" sz="2000" b="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rgbClr val="EBEBFF"/>
                    </a:solidFill>
                  </a:tcPr>
                </a:tc>
                <a:tc>
                  <a:txBody>
                    <a:bodyPr/>
                    <a:lstStyle/>
                    <a:p>
                      <a:pPr marL="74930" algn="just">
                        <a:spcBef>
                          <a:spcPts val="18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4</a:t>
                      </a:r>
                      <a:r>
                        <a:rPr lang="zh-TW" sz="1600" dirty="0">
                          <a:effectLst/>
                        </a:rPr>
                        <a:t>歲幼兒之兄或姊就讀該幼兒園或該國小一或二年級。</a:t>
                      </a:r>
                      <a:endParaRPr lang="zh-TW" sz="1600" b="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rgbClr val="EBEB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7976051"/>
                  </a:ext>
                </a:extLst>
              </a:tr>
              <a:tr h="369795">
                <a:tc>
                  <a:txBody>
                    <a:bodyPr/>
                    <a:lstStyle/>
                    <a:p>
                      <a:pPr marL="15875" algn="ctr">
                        <a:spcBef>
                          <a:spcPts val="495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12</a:t>
                      </a:r>
                      <a:endParaRPr lang="zh-TW" sz="2000" b="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rgbClr val="EBEBFF"/>
                    </a:solidFill>
                  </a:tcPr>
                </a:tc>
                <a:tc>
                  <a:txBody>
                    <a:bodyPr/>
                    <a:lstStyle/>
                    <a:p>
                      <a:pPr marL="74930" algn="just">
                        <a:spcBef>
                          <a:spcPts val="175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4</a:t>
                      </a:r>
                      <a:r>
                        <a:rPr lang="zh-TW" sz="1600" dirty="0">
                          <a:effectLst/>
                        </a:rPr>
                        <a:t>歲一般幼兒。</a:t>
                      </a:r>
                      <a:endParaRPr lang="zh-TW" sz="1600" b="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rgbClr val="EBEB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45870"/>
                  </a:ext>
                </a:extLst>
              </a:tr>
              <a:tr h="369795">
                <a:tc>
                  <a:txBody>
                    <a:bodyPr/>
                    <a:lstStyle/>
                    <a:p>
                      <a:pPr marL="15875" algn="ctr">
                        <a:spcBef>
                          <a:spcPts val="495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13</a:t>
                      </a:r>
                      <a:endParaRPr lang="zh-TW" sz="2000" b="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4930" algn="just">
                        <a:spcBef>
                          <a:spcPts val="175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3</a:t>
                      </a:r>
                      <a:r>
                        <a:rPr lang="zh-TW" sz="1600" dirty="0">
                          <a:effectLst/>
                        </a:rPr>
                        <a:t>歲幼兒為</a:t>
                      </a:r>
                      <a:r>
                        <a:rPr lang="en-US" sz="1600" dirty="0">
                          <a:effectLst/>
                        </a:rPr>
                        <a:t> 3 </a:t>
                      </a:r>
                      <a:r>
                        <a:rPr lang="zh-TW" sz="1600" dirty="0">
                          <a:effectLst/>
                        </a:rPr>
                        <a:t>胎家庭子女。</a:t>
                      </a:r>
                      <a:endParaRPr lang="zh-TW" sz="1600" b="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1148671"/>
                  </a:ext>
                </a:extLst>
              </a:tr>
              <a:tr h="369795">
                <a:tc>
                  <a:txBody>
                    <a:bodyPr/>
                    <a:lstStyle/>
                    <a:p>
                      <a:pPr marL="15875" algn="ctr"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14</a:t>
                      </a:r>
                      <a:endParaRPr lang="zh-TW" sz="2000" b="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4930" algn="just">
                        <a:spcBef>
                          <a:spcPts val="18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3</a:t>
                      </a:r>
                      <a:r>
                        <a:rPr lang="zh-TW" sz="1600" dirty="0">
                          <a:effectLst/>
                        </a:rPr>
                        <a:t>歲幼兒之兄或姊就讀該幼兒園或該國小一或二年級。</a:t>
                      </a:r>
                      <a:endParaRPr lang="zh-TW" sz="1600" b="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3827214"/>
                  </a:ext>
                </a:extLst>
              </a:tr>
              <a:tr h="369795">
                <a:tc>
                  <a:txBody>
                    <a:bodyPr/>
                    <a:lstStyle/>
                    <a:p>
                      <a:pPr marL="15875" algn="ctr">
                        <a:spcBef>
                          <a:spcPts val="495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15</a:t>
                      </a:r>
                      <a:endParaRPr lang="zh-TW" sz="2000" b="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4930" algn="just">
                        <a:spcBef>
                          <a:spcPts val="175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3</a:t>
                      </a:r>
                      <a:r>
                        <a:rPr lang="zh-TW" sz="1600" dirty="0">
                          <a:effectLst/>
                        </a:rPr>
                        <a:t>歲一般幼兒。</a:t>
                      </a:r>
                      <a:endParaRPr lang="zh-TW" sz="1600" b="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02761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7289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群組 51">
            <a:extLst>
              <a:ext uri="{FF2B5EF4-FFF2-40B4-BE49-F238E27FC236}">
                <a16:creationId xmlns:a16="http://schemas.microsoft.com/office/drawing/2014/main" id="{E4E5D804-617A-43CE-9173-3B82C21DE64D}"/>
              </a:ext>
            </a:extLst>
          </p:cNvPr>
          <p:cNvGrpSpPr/>
          <p:nvPr/>
        </p:nvGrpSpPr>
        <p:grpSpPr>
          <a:xfrm>
            <a:off x="-883182" y="-883233"/>
            <a:ext cx="4969131" cy="2468144"/>
            <a:chOff x="3828852" y="-885051"/>
            <a:chExt cx="4969131" cy="2468144"/>
          </a:xfrm>
        </p:grpSpPr>
        <p:sp>
          <p:nvSpPr>
            <p:cNvPr id="53" name="Freeform 7">
              <a:extLst>
                <a:ext uri="{FF2B5EF4-FFF2-40B4-BE49-F238E27FC236}">
                  <a16:creationId xmlns:a16="http://schemas.microsoft.com/office/drawing/2014/main" id="{266561D0-5BA1-4CE7-B2D5-536F85375D51}"/>
                </a:ext>
              </a:extLst>
            </p:cNvPr>
            <p:cNvSpPr>
              <a:spLocks/>
            </p:cNvSpPr>
            <p:nvPr/>
          </p:nvSpPr>
          <p:spPr bwMode="auto">
            <a:xfrm rot="382501">
              <a:off x="4038334" y="327734"/>
              <a:ext cx="2610238" cy="845895"/>
            </a:xfrm>
            <a:custGeom>
              <a:avLst/>
              <a:gdLst>
                <a:gd name="T0" fmla="*/ 18 w 550"/>
                <a:gd name="T1" fmla="*/ 94 h 239"/>
                <a:gd name="T2" fmla="*/ 34 w 550"/>
                <a:gd name="T3" fmla="*/ 132 h 239"/>
                <a:gd name="T4" fmla="*/ 95 w 550"/>
                <a:gd name="T5" fmla="*/ 238 h 239"/>
                <a:gd name="T6" fmla="*/ 141 w 550"/>
                <a:gd name="T7" fmla="*/ 151 h 239"/>
                <a:gd name="T8" fmla="*/ 444 w 550"/>
                <a:gd name="T9" fmla="*/ 207 h 239"/>
                <a:gd name="T10" fmla="*/ 466 w 550"/>
                <a:gd name="T11" fmla="*/ 79 h 239"/>
                <a:gd name="T12" fmla="*/ 92 w 550"/>
                <a:gd name="T13" fmla="*/ 11 h 239"/>
                <a:gd name="T14" fmla="*/ 18 w 550"/>
                <a:gd name="T15" fmla="*/ 94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0" h="239">
                  <a:moveTo>
                    <a:pt x="18" y="94"/>
                  </a:moveTo>
                  <a:cubicBezTo>
                    <a:pt x="34" y="132"/>
                    <a:pt x="34" y="132"/>
                    <a:pt x="34" y="132"/>
                  </a:cubicBezTo>
                  <a:cubicBezTo>
                    <a:pt x="63" y="188"/>
                    <a:pt x="66" y="195"/>
                    <a:pt x="95" y="238"/>
                  </a:cubicBezTo>
                  <a:cubicBezTo>
                    <a:pt x="63" y="192"/>
                    <a:pt x="76" y="158"/>
                    <a:pt x="141" y="151"/>
                  </a:cubicBezTo>
                  <a:cubicBezTo>
                    <a:pt x="211" y="142"/>
                    <a:pt x="325" y="165"/>
                    <a:pt x="444" y="207"/>
                  </a:cubicBezTo>
                  <a:cubicBezTo>
                    <a:pt x="518" y="239"/>
                    <a:pt x="550" y="114"/>
                    <a:pt x="466" y="79"/>
                  </a:cubicBezTo>
                  <a:cubicBezTo>
                    <a:pt x="318" y="28"/>
                    <a:pt x="178" y="0"/>
                    <a:pt x="92" y="11"/>
                  </a:cubicBezTo>
                  <a:cubicBezTo>
                    <a:pt x="23" y="19"/>
                    <a:pt x="0" y="50"/>
                    <a:pt x="18" y="94"/>
                  </a:cubicBezTo>
                  <a:close/>
                </a:path>
              </a:pathLst>
            </a:custGeom>
            <a:solidFill>
              <a:srgbClr val="FFC53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grpSp>
          <p:nvGrpSpPr>
            <p:cNvPr id="54" name="群組 53">
              <a:extLst>
                <a:ext uri="{FF2B5EF4-FFF2-40B4-BE49-F238E27FC236}">
                  <a16:creationId xmlns:a16="http://schemas.microsoft.com/office/drawing/2014/main" id="{B71D45C7-27FD-4532-B9EB-C5BB19EA9A79}"/>
                </a:ext>
              </a:extLst>
            </p:cNvPr>
            <p:cNvGrpSpPr/>
            <p:nvPr/>
          </p:nvGrpSpPr>
          <p:grpSpPr>
            <a:xfrm>
              <a:off x="3828852" y="-885051"/>
              <a:ext cx="4969131" cy="2468144"/>
              <a:chOff x="3828852" y="-885051"/>
              <a:chExt cx="4969131" cy="2468144"/>
            </a:xfrm>
          </p:grpSpPr>
          <p:sp>
            <p:nvSpPr>
              <p:cNvPr id="66" name="Freeform 6">
                <a:extLst>
                  <a:ext uri="{FF2B5EF4-FFF2-40B4-BE49-F238E27FC236}">
                    <a16:creationId xmlns:a16="http://schemas.microsoft.com/office/drawing/2014/main" id="{F39AC356-6F04-469F-9627-3457699D4D44}"/>
                  </a:ext>
                </a:extLst>
              </p:cNvPr>
              <p:cNvSpPr>
                <a:spLocks/>
              </p:cNvSpPr>
              <p:nvPr/>
            </p:nvSpPr>
            <p:spPr bwMode="auto">
              <a:xfrm rot="382501">
                <a:off x="4501167" y="1009467"/>
                <a:ext cx="1565830" cy="573626"/>
              </a:xfrm>
              <a:custGeom>
                <a:avLst/>
                <a:gdLst>
                  <a:gd name="T0" fmla="*/ 72 w 330"/>
                  <a:gd name="T1" fmla="*/ 3 h 162"/>
                  <a:gd name="T2" fmla="*/ 175 w 330"/>
                  <a:gd name="T3" fmla="*/ 9 h 162"/>
                  <a:gd name="T4" fmla="*/ 220 w 330"/>
                  <a:gd name="T5" fmla="*/ 128 h 162"/>
                  <a:gd name="T6" fmla="*/ 102 w 330"/>
                  <a:gd name="T7" fmla="*/ 162 h 162"/>
                  <a:gd name="T8" fmla="*/ 102 w 330"/>
                  <a:gd name="T9" fmla="*/ 162 h 162"/>
                  <a:gd name="T10" fmla="*/ 40 w 330"/>
                  <a:gd name="T11" fmla="*/ 96 h 162"/>
                  <a:gd name="T12" fmla="*/ 72 w 330"/>
                  <a:gd name="T13" fmla="*/ 3 h 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0" h="162">
                    <a:moveTo>
                      <a:pt x="72" y="3"/>
                    </a:moveTo>
                    <a:cubicBezTo>
                      <a:pt x="100" y="0"/>
                      <a:pt x="135" y="2"/>
                      <a:pt x="175" y="9"/>
                    </a:cubicBezTo>
                    <a:cubicBezTo>
                      <a:pt x="281" y="20"/>
                      <a:pt x="330" y="146"/>
                      <a:pt x="220" y="128"/>
                    </a:cubicBezTo>
                    <a:cubicBezTo>
                      <a:pt x="194" y="124"/>
                      <a:pt x="53" y="110"/>
                      <a:pt x="102" y="162"/>
                    </a:cubicBezTo>
                    <a:cubicBezTo>
                      <a:pt x="102" y="162"/>
                      <a:pt x="102" y="162"/>
                      <a:pt x="102" y="162"/>
                    </a:cubicBezTo>
                    <a:cubicBezTo>
                      <a:pt x="102" y="162"/>
                      <a:pt x="54" y="112"/>
                      <a:pt x="40" y="96"/>
                    </a:cubicBezTo>
                    <a:cubicBezTo>
                      <a:pt x="0" y="47"/>
                      <a:pt x="8" y="11"/>
                      <a:pt x="72" y="3"/>
                    </a:cubicBezTo>
                    <a:close/>
                  </a:path>
                </a:pathLst>
              </a:custGeom>
              <a:solidFill>
                <a:srgbClr val="FF7C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7" name="Freeform 8">
                <a:extLst>
                  <a:ext uri="{FF2B5EF4-FFF2-40B4-BE49-F238E27FC236}">
                    <a16:creationId xmlns:a16="http://schemas.microsoft.com/office/drawing/2014/main" id="{2BD3C013-F14E-4EA8-96D1-333010CBD756}"/>
                  </a:ext>
                </a:extLst>
              </p:cNvPr>
              <p:cNvSpPr>
                <a:spLocks/>
              </p:cNvSpPr>
              <p:nvPr/>
            </p:nvSpPr>
            <p:spPr bwMode="auto">
              <a:xfrm rot="382501">
                <a:off x="3828852" y="-276872"/>
                <a:ext cx="4969131" cy="1648738"/>
              </a:xfrm>
              <a:custGeom>
                <a:avLst/>
                <a:gdLst>
                  <a:gd name="T0" fmla="*/ 3 w 1047"/>
                  <a:gd name="T1" fmla="*/ 95 h 466"/>
                  <a:gd name="T2" fmla="*/ 6 w 1047"/>
                  <a:gd name="T3" fmla="*/ 130 h 466"/>
                  <a:gd name="T4" fmla="*/ 27 w 1047"/>
                  <a:gd name="T5" fmla="*/ 245 h 466"/>
                  <a:gd name="T6" fmla="*/ 29 w 1047"/>
                  <a:gd name="T7" fmla="*/ 252 h 466"/>
                  <a:gd name="T8" fmla="*/ 112 w 1047"/>
                  <a:gd name="T9" fmla="*/ 172 h 466"/>
                  <a:gd name="T10" fmla="*/ 852 w 1047"/>
                  <a:gd name="T11" fmla="*/ 398 h 466"/>
                  <a:gd name="T12" fmla="*/ 941 w 1047"/>
                  <a:gd name="T13" fmla="*/ 282 h 466"/>
                  <a:gd name="T14" fmla="*/ 99 w 1047"/>
                  <a:gd name="T15" fmla="*/ 22 h 466"/>
                  <a:gd name="T16" fmla="*/ 3 w 1047"/>
                  <a:gd name="T17" fmla="*/ 95 h 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47" h="466">
                    <a:moveTo>
                      <a:pt x="3" y="95"/>
                    </a:moveTo>
                    <a:cubicBezTo>
                      <a:pt x="6" y="130"/>
                      <a:pt x="6" y="130"/>
                      <a:pt x="6" y="130"/>
                    </a:cubicBezTo>
                    <a:cubicBezTo>
                      <a:pt x="16" y="201"/>
                      <a:pt x="16" y="204"/>
                      <a:pt x="27" y="245"/>
                    </a:cubicBezTo>
                    <a:cubicBezTo>
                      <a:pt x="29" y="252"/>
                      <a:pt x="29" y="252"/>
                      <a:pt x="29" y="252"/>
                    </a:cubicBezTo>
                    <a:cubicBezTo>
                      <a:pt x="17" y="210"/>
                      <a:pt x="43" y="180"/>
                      <a:pt x="112" y="172"/>
                    </a:cubicBezTo>
                    <a:cubicBezTo>
                      <a:pt x="272" y="152"/>
                      <a:pt x="602" y="252"/>
                      <a:pt x="852" y="398"/>
                    </a:cubicBezTo>
                    <a:cubicBezTo>
                      <a:pt x="950" y="466"/>
                      <a:pt x="1047" y="334"/>
                      <a:pt x="941" y="282"/>
                    </a:cubicBezTo>
                    <a:cubicBezTo>
                      <a:pt x="658" y="116"/>
                      <a:pt x="281" y="0"/>
                      <a:pt x="99" y="22"/>
                    </a:cubicBezTo>
                    <a:cubicBezTo>
                      <a:pt x="32" y="30"/>
                      <a:pt x="0" y="57"/>
                      <a:pt x="3" y="95"/>
                    </a:cubicBezTo>
                    <a:close/>
                  </a:path>
                </a:pathLst>
              </a:custGeom>
              <a:solidFill>
                <a:srgbClr val="66CCF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8" name="Freeform 9">
                <a:extLst>
                  <a:ext uri="{FF2B5EF4-FFF2-40B4-BE49-F238E27FC236}">
                    <a16:creationId xmlns:a16="http://schemas.microsoft.com/office/drawing/2014/main" id="{CDD47547-07BD-476E-B7CF-392DDF606CE4}"/>
                  </a:ext>
                </a:extLst>
              </p:cNvPr>
              <p:cNvSpPr>
                <a:spLocks/>
              </p:cNvSpPr>
              <p:nvPr/>
            </p:nvSpPr>
            <p:spPr bwMode="auto">
              <a:xfrm rot="400657">
                <a:off x="4398828" y="-885051"/>
                <a:ext cx="4389946" cy="1431183"/>
              </a:xfrm>
              <a:custGeom>
                <a:avLst/>
                <a:gdLst>
                  <a:gd name="T0" fmla="*/ 20 w 989"/>
                  <a:gd name="T1" fmla="*/ 81 h 398"/>
                  <a:gd name="T2" fmla="*/ 18 w 989"/>
                  <a:gd name="T3" fmla="*/ 93 h 398"/>
                  <a:gd name="T4" fmla="*/ 1 w 989"/>
                  <a:gd name="T5" fmla="*/ 211 h 398"/>
                  <a:gd name="T6" fmla="*/ 0 w 989"/>
                  <a:gd name="T7" fmla="*/ 241 h 398"/>
                  <a:gd name="T8" fmla="*/ 99 w 989"/>
                  <a:gd name="T9" fmla="*/ 170 h 398"/>
                  <a:gd name="T10" fmla="*/ 799 w 989"/>
                  <a:gd name="T11" fmla="*/ 350 h 398"/>
                  <a:gd name="T12" fmla="*/ 873 w 989"/>
                  <a:gd name="T13" fmla="*/ 215 h 398"/>
                  <a:gd name="T14" fmla="*/ 124 w 989"/>
                  <a:gd name="T15" fmla="*/ 20 h 398"/>
                  <a:gd name="T16" fmla="*/ 20 w 989"/>
                  <a:gd name="T17" fmla="*/ 81 h 3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89" h="398">
                    <a:moveTo>
                      <a:pt x="20" y="81"/>
                    </a:moveTo>
                    <a:cubicBezTo>
                      <a:pt x="18" y="93"/>
                      <a:pt x="18" y="93"/>
                      <a:pt x="18" y="93"/>
                    </a:cubicBezTo>
                    <a:cubicBezTo>
                      <a:pt x="4" y="167"/>
                      <a:pt x="3" y="169"/>
                      <a:pt x="1" y="211"/>
                    </a:cubicBezTo>
                    <a:cubicBezTo>
                      <a:pt x="0" y="241"/>
                      <a:pt x="0" y="241"/>
                      <a:pt x="0" y="241"/>
                    </a:cubicBezTo>
                    <a:cubicBezTo>
                      <a:pt x="0" y="204"/>
                      <a:pt x="32" y="179"/>
                      <a:pt x="99" y="170"/>
                    </a:cubicBezTo>
                    <a:cubicBezTo>
                      <a:pt x="252" y="152"/>
                      <a:pt x="540" y="229"/>
                      <a:pt x="799" y="350"/>
                    </a:cubicBezTo>
                    <a:cubicBezTo>
                      <a:pt x="894" y="398"/>
                      <a:pt x="989" y="269"/>
                      <a:pt x="873" y="215"/>
                    </a:cubicBezTo>
                    <a:cubicBezTo>
                      <a:pt x="597" y="83"/>
                      <a:pt x="288" y="0"/>
                      <a:pt x="124" y="20"/>
                    </a:cubicBezTo>
                    <a:cubicBezTo>
                      <a:pt x="62" y="28"/>
                      <a:pt x="28" y="49"/>
                      <a:pt x="20" y="81"/>
                    </a:cubicBezTo>
                    <a:close/>
                  </a:path>
                </a:pathLst>
              </a:custGeom>
              <a:solidFill>
                <a:srgbClr val="76AFA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grpSp>
        <p:nvGrpSpPr>
          <p:cNvPr id="100" name="群組 99">
            <a:extLst>
              <a:ext uri="{FF2B5EF4-FFF2-40B4-BE49-F238E27FC236}">
                <a16:creationId xmlns:a16="http://schemas.microsoft.com/office/drawing/2014/main" id="{29377BAD-CBB4-4DDD-8A7F-5809C5625827}"/>
              </a:ext>
            </a:extLst>
          </p:cNvPr>
          <p:cNvGrpSpPr/>
          <p:nvPr/>
        </p:nvGrpSpPr>
        <p:grpSpPr>
          <a:xfrm>
            <a:off x="8599173" y="4828790"/>
            <a:ext cx="1800000" cy="1800000"/>
            <a:chOff x="10261033" y="1670069"/>
            <a:chExt cx="1800000" cy="1800000"/>
          </a:xfrm>
        </p:grpSpPr>
        <p:sp>
          <p:nvSpPr>
            <p:cNvPr id="112" name="椭圆 41">
              <a:extLst>
                <a:ext uri="{FF2B5EF4-FFF2-40B4-BE49-F238E27FC236}">
                  <a16:creationId xmlns:a16="http://schemas.microsoft.com/office/drawing/2014/main" id="{AAFFB1D2-B470-444B-9B8D-5E0B5A103039}"/>
                </a:ext>
              </a:extLst>
            </p:cNvPr>
            <p:cNvSpPr/>
            <p:nvPr/>
          </p:nvSpPr>
          <p:spPr bwMode="auto">
            <a:xfrm>
              <a:off x="10261033" y="1670069"/>
              <a:ext cx="1800000" cy="180000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113" name="文本框 42">
              <a:extLst>
                <a:ext uri="{FF2B5EF4-FFF2-40B4-BE49-F238E27FC236}">
                  <a16:creationId xmlns:a16="http://schemas.microsoft.com/office/drawing/2014/main" id="{C25B5FA2-FD18-4F62-B3F9-2F132AF5799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363378" y="2203680"/>
              <a:ext cx="1595309" cy="769441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微软雅黑 Light" pitchFamily="34" charset="-122"/>
                  <a:ea typeface="微软雅黑 Light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微软雅黑 Light" pitchFamily="34" charset="-122"/>
                  <a:ea typeface="微软雅黑 Light" pitchFamily="3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微软雅黑 Light" pitchFamily="34" charset="-122"/>
                  <a:ea typeface="微软雅黑 Light" pitchFamily="3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微软雅黑 Light" pitchFamily="34" charset="-122"/>
                  <a:ea typeface="微软雅黑 Light" pitchFamily="3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微软雅黑 Light" pitchFamily="34" charset="-122"/>
                  <a:ea typeface="微软雅黑 Light" pitchFamily="3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微软雅黑 Light" pitchFamily="34" charset="-122"/>
                  <a:ea typeface="微软雅黑 Light" pitchFamily="3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微软雅黑 Light" pitchFamily="34" charset="-122"/>
                  <a:ea typeface="微软雅黑 Light" pitchFamily="3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微软雅黑 Light" pitchFamily="34" charset="-122"/>
                  <a:ea typeface="微软雅黑 Light" pitchFamily="3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微软雅黑 Light" pitchFamily="34" charset="-122"/>
                  <a:ea typeface="微软雅黑 Light" pitchFamily="34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TW" altLang="en-US" sz="2200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sym typeface="微软雅黑" panose="020B0503020204020204" pitchFamily="34" charset="-122"/>
                </a:rPr>
                <a:t>連碧霞廚工</a:t>
              </a:r>
            </a:p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TW" altLang="en-US" sz="2200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sym typeface="微软雅黑" panose="020B0503020204020204" pitchFamily="34" charset="-122"/>
                </a:rPr>
                <a:t>蘇麗芳廚工</a:t>
              </a:r>
              <a:endParaRPr lang="en-US" altLang="zh-TW" sz="22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117" name="群組 116">
            <a:extLst>
              <a:ext uri="{FF2B5EF4-FFF2-40B4-BE49-F238E27FC236}">
                <a16:creationId xmlns:a16="http://schemas.microsoft.com/office/drawing/2014/main" id="{0EBCED19-BA88-4BF8-B1F3-7080B05287CE}"/>
              </a:ext>
            </a:extLst>
          </p:cNvPr>
          <p:cNvGrpSpPr/>
          <p:nvPr/>
        </p:nvGrpSpPr>
        <p:grpSpPr>
          <a:xfrm>
            <a:off x="271348" y="37186"/>
            <a:ext cx="11754294" cy="4759708"/>
            <a:chOff x="-2065467" y="105267"/>
            <a:chExt cx="11754294" cy="4759708"/>
          </a:xfrm>
        </p:grpSpPr>
        <p:cxnSp>
          <p:nvCxnSpPr>
            <p:cNvPr id="106" name="直線接點 105">
              <a:extLst>
                <a:ext uri="{FF2B5EF4-FFF2-40B4-BE49-F238E27FC236}">
                  <a16:creationId xmlns:a16="http://schemas.microsoft.com/office/drawing/2014/main" id="{CD94A76E-09AE-4B11-AE17-B4BE81AC0648}"/>
                </a:ext>
              </a:extLst>
            </p:cNvPr>
            <p:cNvCxnSpPr>
              <a:cxnSpLocks/>
            </p:cNvCxnSpPr>
            <p:nvPr/>
          </p:nvCxnSpPr>
          <p:spPr>
            <a:xfrm>
              <a:off x="8210575" y="2095151"/>
              <a:ext cx="0" cy="443193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116" name="群組 115">
              <a:extLst>
                <a:ext uri="{FF2B5EF4-FFF2-40B4-BE49-F238E27FC236}">
                  <a16:creationId xmlns:a16="http://schemas.microsoft.com/office/drawing/2014/main" id="{28ACE8EE-F129-47B2-8635-A0F5DCD43372}"/>
                </a:ext>
              </a:extLst>
            </p:cNvPr>
            <p:cNvGrpSpPr/>
            <p:nvPr/>
          </p:nvGrpSpPr>
          <p:grpSpPr>
            <a:xfrm>
              <a:off x="-2065467" y="105267"/>
              <a:ext cx="11754294" cy="4759708"/>
              <a:chOff x="105717" y="108164"/>
              <a:chExt cx="11754294" cy="4759708"/>
            </a:xfrm>
          </p:grpSpPr>
          <p:grpSp>
            <p:nvGrpSpPr>
              <p:cNvPr id="115" name="群組 114">
                <a:extLst>
                  <a:ext uri="{FF2B5EF4-FFF2-40B4-BE49-F238E27FC236}">
                    <a16:creationId xmlns:a16="http://schemas.microsoft.com/office/drawing/2014/main" id="{0749DE4D-A814-4B56-87A0-B243208E863F}"/>
                  </a:ext>
                </a:extLst>
              </p:cNvPr>
              <p:cNvGrpSpPr/>
              <p:nvPr/>
            </p:nvGrpSpPr>
            <p:grpSpPr>
              <a:xfrm>
                <a:off x="1461296" y="1822067"/>
                <a:ext cx="8920463" cy="719174"/>
                <a:chOff x="1461296" y="1822067"/>
                <a:chExt cx="8920463" cy="719174"/>
              </a:xfrm>
            </p:grpSpPr>
            <p:cxnSp>
              <p:nvCxnSpPr>
                <p:cNvPr id="11" name="直線接點 10">
                  <a:extLst>
                    <a:ext uri="{FF2B5EF4-FFF2-40B4-BE49-F238E27FC236}">
                      <a16:creationId xmlns:a16="http://schemas.microsoft.com/office/drawing/2014/main" id="{2BAD3C8B-C6CA-491C-A751-F6BDA3A6066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035656" y="1822067"/>
                  <a:ext cx="0" cy="274363"/>
                </a:xfrm>
                <a:prstGeom prst="line">
                  <a:avLst/>
                </a:prstGeom>
                <a:ln w="19050"/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直線接點 20">
                  <a:extLst>
                    <a:ext uri="{FF2B5EF4-FFF2-40B4-BE49-F238E27FC236}">
                      <a16:creationId xmlns:a16="http://schemas.microsoft.com/office/drawing/2014/main" id="{69B9750E-A2EC-41DB-9412-F5812D5CE2D4}"/>
                    </a:ext>
                  </a:extLst>
                </p:cNvPr>
                <p:cNvCxnSpPr/>
                <p:nvPr/>
              </p:nvCxnSpPr>
              <p:spPr>
                <a:xfrm>
                  <a:off x="6484599" y="2098048"/>
                  <a:ext cx="3897160" cy="0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直線接點 48">
                  <a:extLst>
                    <a:ext uri="{FF2B5EF4-FFF2-40B4-BE49-F238E27FC236}">
                      <a16:creationId xmlns:a16="http://schemas.microsoft.com/office/drawing/2014/main" id="{EE6DB229-CF7D-4CE3-9712-DD1FC1CE5B2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476961" y="2075046"/>
                  <a:ext cx="1" cy="356357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直線接點 100">
                  <a:extLst>
                    <a:ext uri="{FF2B5EF4-FFF2-40B4-BE49-F238E27FC236}">
                      <a16:creationId xmlns:a16="http://schemas.microsoft.com/office/drawing/2014/main" id="{C2FA0C27-12B2-4097-B5A6-88928EA6285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472924" y="2098048"/>
                  <a:ext cx="0" cy="419549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直線接點 102">
                  <a:extLst>
                    <a:ext uri="{FF2B5EF4-FFF2-40B4-BE49-F238E27FC236}">
                      <a16:creationId xmlns:a16="http://schemas.microsoft.com/office/drawing/2014/main" id="{032CE878-DEBB-4169-B43C-A09603805E4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509627" y="2098048"/>
                  <a:ext cx="0" cy="443193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直線接點 18">
                  <a:extLst>
                    <a:ext uri="{FF2B5EF4-FFF2-40B4-BE49-F238E27FC236}">
                      <a16:creationId xmlns:a16="http://schemas.microsoft.com/office/drawing/2014/main" id="{2AD27496-58F8-46A3-8C3B-5D03A13BBA2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461296" y="2098048"/>
                  <a:ext cx="5063004" cy="0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" name="群組 14">
                <a:extLst>
                  <a:ext uri="{FF2B5EF4-FFF2-40B4-BE49-F238E27FC236}">
                    <a16:creationId xmlns:a16="http://schemas.microsoft.com/office/drawing/2014/main" id="{FFA29BB6-D5EA-4445-896A-C50E585F48A9}"/>
                  </a:ext>
                </a:extLst>
              </p:cNvPr>
              <p:cNvGrpSpPr/>
              <p:nvPr/>
            </p:nvGrpSpPr>
            <p:grpSpPr>
              <a:xfrm>
                <a:off x="105717" y="2238931"/>
                <a:ext cx="11754294" cy="2628941"/>
                <a:chOff x="265828" y="2506287"/>
                <a:chExt cx="11754294" cy="2628941"/>
              </a:xfrm>
            </p:grpSpPr>
            <p:grpSp>
              <p:nvGrpSpPr>
                <p:cNvPr id="41" name="组合 40"/>
                <p:cNvGrpSpPr>
                  <a:grpSpLocks/>
                </p:cNvGrpSpPr>
                <p:nvPr/>
              </p:nvGrpSpPr>
              <p:grpSpPr bwMode="auto">
                <a:xfrm>
                  <a:off x="265828" y="2506287"/>
                  <a:ext cx="2742487" cy="2542105"/>
                  <a:chOff x="3846073" y="3125481"/>
                  <a:chExt cx="1494309" cy="1383843"/>
                </a:xfrm>
              </p:grpSpPr>
              <p:sp>
                <p:nvSpPr>
                  <p:cNvPr id="42" name="椭圆 41"/>
                  <p:cNvSpPr/>
                  <p:nvPr/>
                </p:nvSpPr>
                <p:spPr>
                  <a:xfrm>
                    <a:off x="3846073" y="3125481"/>
                    <a:ext cx="1494309" cy="1383843"/>
                  </a:xfrm>
                  <a:prstGeom prst="ellipse">
                    <a:avLst/>
                  </a:prstGeom>
                  <a:solidFill>
                    <a:srgbClr val="FF7C8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5401" name="文本框 4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158604" y="3594932"/>
                    <a:ext cx="869242" cy="41886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charset="0"/>
                      <a:buChar char="•"/>
                      <a:defRPr sz="2800">
                        <a:solidFill>
                          <a:schemeClr val="tx1"/>
                        </a:solidFill>
                        <a:latin typeface="微软雅黑 Light" pitchFamily="34" charset="-122"/>
                        <a:ea typeface="微软雅黑 Light" pitchFamily="34" charset="-122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charset="0"/>
                      <a:buChar char="•"/>
                      <a:defRPr sz="2400">
                        <a:solidFill>
                          <a:schemeClr val="tx1"/>
                        </a:solidFill>
                        <a:latin typeface="微软雅黑 Light" pitchFamily="34" charset="-122"/>
                        <a:ea typeface="微软雅黑 Light" pitchFamily="34" charset="-122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charset="0"/>
                      <a:buChar char="•"/>
                      <a:defRPr sz="2000">
                        <a:solidFill>
                          <a:schemeClr val="tx1"/>
                        </a:solidFill>
                        <a:latin typeface="微软雅黑 Light" pitchFamily="34" charset="-122"/>
                        <a:ea typeface="微软雅黑 Light" pitchFamily="34" charset="-122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charset="0"/>
                      <a:buChar char="•"/>
                      <a:defRPr>
                        <a:solidFill>
                          <a:schemeClr val="tx1"/>
                        </a:solidFill>
                        <a:latin typeface="微软雅黑 Light" pitchFamily="34" charset="-122"/>
                        <a:ea typeface="微软雅黑 Light" pitchFamily="34" charset="-122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charset="0"/>
                      <a:buChar char="•"/>
                      <a:defRPr>
                        <a:solidFill>
                          <a:schemeClr val="tx1"/>
                        </a:solidFill>
                        <a:latin typeface="微软雅黑 Light" pitchFamily="34" charset="-122"/>
                        <a:ea typeface="微软雅黑 Light" pitchFamily="34" charset="-122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charset="0"/>
                      <a:buChar char="•"/>
                      <a:defRPr>
                        <a:solidFill>
                          <a:schemeClr val="tx1"/>
                        </a:solidFill>
                        <a:latin typeface="微软雅黑 Light" pitchFamily="34" charset="-122"/>
                        <a:ea typeface="微软雅黑 Light" pitchFamily="34" charset="-122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charset="0"/>
                      <a:buChar char="•"/>
                      <a:defRPr>
                        <a:solidFill>
                          <a:schemeClr val="tx1"/>
                        </a:solidFill>
                        <a:latin typeface="微软雅黑 Light" pitchFamily="34" charset="-122"/>
                        <a:ea typeface="微软雅黑 Light" pitchFamily="34" charset="-122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charset="0"/>
                      <a:buChar char="•"/>
                      <a:defRPr>
                        <a:solidFill>
                          <a:schemeClr val="tx1"/>
                        </a:solidFill>
                        <a:latin typeface="微软雅黑 Light" pitchFamily="34" charset="-122"/>
                        <a:ea typeface="微软雅黑 Light" pitchFamily="34" charset="-122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charset="0"/>
                      <a:buChar char="•"/>
                      <a:defRPr>
                        <a:solidFill>
                          <a:schemeClr val="tx1"/>
                        </a:solidFill>
                        <a:latin typeface="微软雅黑 Light" pitchFamily="34" charset="-122"/>
                        <a:ea typeface="微软雅黑 Light" pitchFamily="34" charset="-122"/>
                      </a:defRPr>
                    </a:lvl9pPr>
                  </a:lstStyle>
                  <a:p>
                    <a:pPr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r>
                      <a:rPr lang="zh-TW" altLang="en-US" sz="22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  <a:sym typeface="微软雅黑" panose="020B0503020204020204" pitchFamily="34" charset="-122"/>
                      </a:rPr>
                      <a:t>王芝華老師</a:t>
                    </a:r>
                    <a:endParaRPr lang="en-US" altLang="zh-TW" sz="2200" b="1" dirty="0">
                      <a:latin typeface="微軟正黑體" panose="020B0604030504040204" pitchFamily="34" charset="-120"/>
                      <a:ea typeface="微軟正黑體" panose="020B0604030504040204" pitchFamily="34" charset="-120"/>
                      <a:sym typeface="微软雅黑" panose="020B0503020204020204" pitchFamily="34" charset="-122"/>
                    </a:endParaRPr>
                  </a:p>
                  <a:p>
                    <a:pPr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r>
                      <a:rPr lang="zh-TW" altLang="en-US" sz="22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  <a:sym typeface="微软雅黑" panose="020B0503020204020204" pitchFamily="34" charset="-122"/>
                      </a:rPr>
                      <a:t>楊川慧老師</a:t>
                    </a:r>
                    <a:endParaRPr lang="en-US" altLang="zh-TW" sz="2200" b="1" dirty="0">
                      <a:latin typeface="微軟正黑體" panose="020B0604030504040204" pitchFamily="34" charset="-120"/>
                      <a:ea typeface="微軟正黑體" panose="020B0604030504040204" pitchFamily="34" charset="-120"/>
                      <a:sym typeface="微软雅黑" panose="020B0503020204020204" pitchFamily="34" charset="-122"/>
                    </a:endParaRPr>
                  </a:p>
                </p:txBody>
              </p:sp>
            </p:grpSp>
            <p:grpSp>
              <p:nvGrpSpPr>
                <p:cNvPr id="82" name="组合 40">
                  <a:extLst>
                    <a:ext uri="{FF2B5EF4-FFF2-40B4-BE49-F238E27FC236}">
                      <a16:creationId xmlns:a16="http://schemas.microsoft.com/office/drawing/2014/main" id="{3CA3FCC3-B444-4B05-9E27-D76C7CCEE640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319362" y="2567160"/>
                  <a:ext cx="2742487" cy="2542105"/>
                  <a:chOff x="3846073" y="3125481"/>
                  <a:chExt cx="1494309" cy="1383843"/>
                </a:xfrm>
              </p:grpSpPr>
              <p:sp>
                <p:nvSpPr>
                  <p:cNvPr id="83" name="椭圆 41">
                    <a:extLst>
                      <a:ext uri="{FF2B5EF4-FFF2-40B4-BE49-F238E27FC236}">
                        <a16:creationId xmlns:a16="http://schemas.microsoft.com/office/drawing/2014/main" id="{B5935BCC-09C4-4518-BB82-FCE2C7742576}"/>
                      </a:ext>
                    </a:extLst>
                  </p:cNvPr>
                  <p:cNvSpPr/>
                  <p:nvPr/>
                </p:nvSpPr>
                <p:spPr>
                  <a:xfrm>
                    <a:off x="3846073" y="3125481"/>
                    <a:ext cx="1494309" cy="1383843"/>
                  </a:xfrm>
                  <a:prstGeom prst="ellipse">
                    <a:avLst/>
                  </a:prstGeom>
                  <a:solidFill>
                    <a:srgbClr val="FFC53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84" name="文本框 42">
                    <a:extLst>
                      <a:ext uri="{FF2B5EF4-FFF2-40B4-BE49-F238E27FC236}">
                        <a16:creationId xmlns:a16="http://schemas.microsoft.com/office/drawing/2014/main" id="{51A860FE-D93A-4584-94B1-F9F4D004764E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158603" y="3574835"/>
                    <a:ext cx="869242" cy="41886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charset="0"/>
                      <a:buChar char="•"/>
                      <a:defRPr sz="2800">
                        <a:solidFill>
                          <a:schemeClr val="tx1"/>
                        </a:solidFill>
                        <a:latin typeface="微软雅黑 Light" pitchFamily="34" charset="-122"/>
                        <a:ea typeface="微软雅黑 Light" pitchFamily="34" charset="-122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charset="0"/>
                      <a:buChar char="•"/>
                      <a:defRPr sz="2400">
                        <a:solidFill>
                          <a:schemeClr val="tx1"/>
                        </a:solidFill>
                        <a:latin typeface="微软雅黑 Light" pitchFamily="34" charset="-122"/>
                        <a:ea typeface="微软雅黑 Light" pitchFamily="34" charset="-122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charset="0"/>
                      <a:buChar char="•"/>
                      <a:defRPr sz="2000">
                        <a:solidFill>
                          <a:schemeClr val="tx1"/>
                        </a:solidFill>
                        <a:latin typeface="微软雅黑 Light" pitchFamily="34" charset="-122"/>
                        <a:ea typeface="微软雅黑 Light" pitchFamily="34" charset="-122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charset="0"/>
                      <a:buChar char="•"/>
                      <a:defRPr>
                        <a:solidFill>
                          <a:schemeClr val="tx1"/>
                        </a:solidFill>
                        <a:latin typeface="微软雅黑 Light" pitchFamily="34" charset="-122"/>
                        <a:ea typeface="微软雅黑 Light" pitchFamily="34" charset="-122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charset="0"/>
                      <a:buChar char="•"/>
                      <a:defRPr>
                        <a:solidFill>
                          <a:schemeClr val="tx1"/>
                        </a:solidFill>
                        <a:latin typeface="微软雅黑 Light" pitchFamily="34" charset="-122"/>
                        <a:ea typeface="微软雅黑 Light" pitchFamily="34" charset="-122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charset="0"/>
                      <a:buChar char="•"/>
                      <a:defRPr>
                        <a:solidFill>
                          <a:schemeClr val="tx1"/>
                        </a:solidFill>
                        <a:latin typeface="微软雅黑 Light" pitchFamily="34" charset="-122"/>
                        <a:ea typeface="微软雅黑 Light" pitchFamily="34" charset="-122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charset="0"/>
                      <a:buChar char="•"/>
                      <a:defRPr>
                        <a:solidFill>
                          <a:schemeClr val="tx1"/>
                        </a:solidFill>
                        <a:latin typeface="微软雅黑 Light" pitchFamily="34" charset="-122"/>
                        <a:ea typeface="微软雅黑 Light" pitchFamily="34" charset="-122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charset="0"/>
                      <a:buChar char="•"/>
                      <a:defRPr>
                        <a:solidFill>
                          <a:schemeClr val="tx1"/>
                        </a:solidFill>
                        <a:latin typeface="微软雅黑 Light" pitchFamily="34" charset="-122"/>
                        <a:ea typeface="微软雅黑 Light" pitchFamily="34" charset="-122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charset="0"/>
                      <a:buChar char="•"/>
                      <a:defRPr>
                        <a:solidFill>
                          <a:schemeClr val="tx1"/>
                        </a:solidFill>
                        <a:latin typeface="微软雅黑 Light" pitchFamily="34" charset="-122"/>
                        <a:ea typeface="微软雅黑 Light" pitchFamily="34" charset="-122"/>
                      </a:defRPr>
                    </a:lvl9pPr>
                  </a:lstStyle>
                  <a:p>
                    <a:pPr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r>
                      <a:rPr lang="zh-TW" altLang="en-US" sz="22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  <a:sym typeface="微软雅黑" panose="020B0503020204020204" pitchFamily="34" charset="-122"/>
                      </a:rPr>
                      <a:t>周雯蘭老師</a:t>
                    </a:r>
                    <a:endParaRPr lang="en-US" altLang="zh-TW" sz="1100" b="1" dirty="0">
                      <a:latin typeface="微軟正黑體" panose="020B0604030504040204" pitchFamily="34" charset="-120"/>
                      <a:ea typeface="微軟正黑體" panose="020B0604030504040204" pitchFamily="34" charset="-120"/>
                      <a:sym typeface="微软雅黑" panose="020B0503020204020204" pitchFamily="34" charset="-122"/>
                    </a:endParaRPr>
                  </a:p>
                  <a:p>
                    <a:pPr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r>
                      <a:rPr lang="zh-TW" altLang="en-US" sz="22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  <a:sym typeface="微软雅黑" panose="020B0503020204020204" pitchFamily="34" charset="-122"/>
                      </a:rPr>
                      <a:t>杜晏儒老師</a:t>
                    </a:r>
                    <a:endParaRPr lang="en-US" altLang="zh-TW" sz="2200" b="1" dirty="0">
                      <a:latin typeface="微軟正黑體" panose="020B0604030504040204" pitchFamily="34" charset="-120"/>
                      <a:ea typeface="微軟正黑體" panose="020B0604030504040204" pitchFamily="34" charset="-120"/>
                      <a:sym typeface="微软雅黑" panose="020B0503020204020204" pitchFamily="34" charset="-122"/>
                    </a:endParaRPr>
                  </a:p>
                </p:txBody>
              </p:sp>
            </p:grpSp>
            <p:grpSp>
              <p:nvGrpSpPr>
                <p:cNvPr id="85" name="组合 40">
                  <a:extLst>
                    <a:ext uri="{FF2B5EF4-FFF2-40B4-BE49-F238E27FC236}">
                      <a16:creationId xmlns:a16="http://schemas.microsoft.com/office/drawing/2014/main" id="{658476D7-162A-44F7-A68D-ED83DA57FA40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298496" y="2593123"/>
                  <a:ext cx="2742487" cy="2542105"/>
                  <a:chOff x="3846073" y="3125481"/>
                  <a:chExt cx="1494309" cy="1383843"/>
                </a:xfrm>
                <a:solidFill>
                  <a:srgbClr val="66CCFF"/>
                </a:solidFill>
              </p:grpSpPr>
              <p:sp>
                <p:nvSpPr>
                  <p:cNvPr id="86" name="椭圆 41">
                    <a:extLst>
                      <a:ext uri="{FF2B5EF4-FFF2-40B4-BE49-F238E27FC236}">
                        <a16:creationId xmlns:a16="http://schemas.microsoft.com/office/drawing/2014/main" id="{5E5B9F8A-1794-407A-BFEE-AE060140215A}"/>
                      </a:ext>
                    </a:extLst>
                  </p:cNvPr>
                  <p:cNvSpPr/>
                  <p:nvPr/>
                </p:nvSpPr>
                <p:spPr>
                  <a:xfrm>
                    <a:off x="3846073" y="3125481"/>
                    <a:ext cx="1494309" cy="1383843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87" name="文本框 42">
                    <a:extLst>
                      <a:ext uri="{FF2B5EF4-FFF2-40B4-BE49-F238E27FC236}">
                        <a16:creationId xmlns:a16="http://schemas.microsoft.com/office/drawing/2014/main" id="{34699CA2-DA67-42D4-9979-E5D4DE239D67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150072" y="3613836"/>
                    <a:ext cx="869242" cy="418860"/>
                  </a:xfrm>
                  <a:prstGeom prst="rect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charset="0"/>
                      <a:buChar char="•"/>
                      <a:defRPr sz="2800">
                        <a:solidFill>
                          <a:schemeClr val="tx1"/>
                        </a:solidFill>
                        <a:latin typeface="微软雅黑 Light" pitchFamily="34" charset="-122"/>
                        <a:ea typeface="微软雅黑 Light" pitchFamily="34" charset="-122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charset="0"/>
                      <a:buChar char="•"/>
                      <a:defRPr sz="2400">
                        <a:solidFill>
                          <a:schemeClr val="tx1"/>
                        </a:solidFill>
                        <a:latin typeface="微软雅黑 Light" pitchFamily="34" charset="-122"/>
                        <a:ea typeface="微软雅黑 Light" pitchFamily="34" charset="-122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charset="0"/>
                      <a:buChar char="•"/>
                      <a:defRPr sz="2000">
                        <a:solidFill>
                          <a:schemeClr val="tx1"/>
                        </a:solidFill>
                        <a:latin typeface="微软雅黑 Light" pitchFamily="34" charset="-122"/>
                        <a:ea typeface="微软雅黑 Light" pitchFamily="34" charset="-122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charset="0"/>
                      <a:buChar char="•"/>
                      <a:defRPr>
                        <a:solidFill>
                          <a:schemeClr val="tx1"/>
                        </a:solidFill>
                        <a:latin typeface="微软雅黑 Light" pitchFamily="34" charset="-122"/>
                        <a:ea typeface="微软雅黑 Light" pitchFamily="34" charset="-122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charset="0"/>
                      <a:buChar char="•"/>
                      <a:defRPr>
                        <a:solidFill>
                          <a:schemeClr val="tx1"/>
                        </a:solidFill>
                        <a:latin typeface="微软雅黑 Light" pitchFamily="34" charset="-122"/>
                        <a:ea typeface="微软雅黑 Light" pitchFamily="34" charset="-122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charset="0"/>
                      <a:buChar char="•"/>
                      <a:defRPr>
                        <a:solidFill>
                          <a:schemeClr val="tx1"/>
                        </a:solidFill>
                        <a:latin typeface="微软雅黑 Light" pitchFamily="34" charset="-122"/>
                        <a:ea typeface="微软雅黑 Light" pitchFamily="34" charset="-122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charset="0"/>
                      <a:buChar char="•"/>
                      <a:defRPr>
                        <a:solidFill>
                          <a:schemeClr val="tx1"/>
                        </a:solidFill>
                        <a:latin typeface="微软雅黑 Light" pitchFamily="34" charset="-122"/>
                        <a:ea typeface="微软雅黑 Light" pitchFamily="34" charset="-122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charset="0"/>
                      <a:buChar char="•"/>
                      <a:defRPr>
                        <a:solidFill>
                          <a:schemeClr val="tx1"/>
                        </a:solidFill>
                        <a:latin typeface="微软雅黑 Light" pitchFamily="34" charset="-122"/>
                        <a:ea typeface="微软雅黑 Light" pitchFamily="34" charset="-122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charset="0"/>
                      <a:buChar char="•"/>
                      <a:defRPr>
                        <a:solidFill>
                          <a:schemeClr val="tx1"/>
                        </a:solidFill>
                        <a:latin typeface="微软雅黑 Light" pitchFamily="34" charset="-122"/>
                        <a:ea typeface="微软雅黑 Light" pitchFamily="34" charset="-122"/>
                      </a:defRPr>
                    </a:lvl9pPr>
                  </a:lstStyle>
                  <a:p>
                    <a:pPr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r>
                      <a:rPr lang="zh-TW" altLang="en-US" sz="22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  <a:sym typeface="微软雅黑" panose="020B0503020204020204" pitchFamily="34" charset="-122"/>
                      </a:rPr>
                      <a:t>林孝菁老師</a:t>
                    </a:r>
                    <a:endParaRPr lang="en-US" altLang="zh-TW" sz="2200" b="1" dirty="0">
                      <a:latin typeface="微軟正黑體" panose="020B0604030504040204" pitchFamily="34" charset="-120"/>
                      <a:ea typeface="微軟正黑體" panose="020B0604030504040204" pitchFamily="34" charset="-120"/>
                      <a:sym typeface="微软雅黑" panose="020B0503020204020204" pitchFamily="34" charset="-122"/>
                    </a:endParaRPr>
                  </a:p>
                  <a:p>
                    <a:pPr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r>
                      <a:rPr lang="zh-TW" altLang="en-US" sz="22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  <a:sym typeface="微软雅黑" panose="020B0503020204020204" pitchFamily="34" charset="-122"/>
                      </a:rPr>
                      <a:t>葉聖琪老師</a:t>
                    </a:r>
                    <a:endParaRPr lang="en-US" altLang="zh-TW" sz="2200" b="1" dirty="0">
                      <a:latin typeface="微軟正黑體" panose="020B0604030504040204" pitchFamily="34" charset="-120"/>
                      <a:ea typeface="微軟正黑體" panose="020B0604030504040204" pitchFamily="34" charset="-120"/>
                      <a:sym typeface="微软雅黑" panose="020B0503020204020204" pitchFamily="34" charset="-122"/>
                    </a:endParaRPr>
                  </a:p>
                </p:txBody>
              </p:sp>
            </p:grpSp>
            <p:grpSp>
              <p:nvGrpSpPr>
                <p:cNvPr id="88" name="组合 40">
                  <a:extLst>
                    <a:ext uri="{FF2B5EF4-FFF2-40B4-BE49-F238E27FC236}">
                      <a16:creationId xmlns:a16="http://schemas.microsoft.com/office/drawing/2014/main" id="{5B25DF3F-AE5E-453D-8546-18ACB1154BF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9277635" y="2567650"/>
                  <a:ext cx="2742487" cy="2542105"/>
                  <a:chOff x="3846073" y="3125481"/>
                  <a:chExt cx="1494309" cy="1383843"/>
                </a:xfrm>
                <a:solidFill>
                  <a:srgbClr val="76AFAF"/>
                </a:solidFill>
              </p:grpSpPr>
              <p:sp>
                <p:nvSpPr>
                  <p:cNvPr id="89" name="椭圆 41">
                    <a:extLst>
                      <a:ext uri="{FF2B5EF4-FFF2-40B4-BE49-F238E27FC236}">
                        <a16:creationId xmlns:a16="http://schemas.microsoft.com/office/drawing/2014/main" id="{013D9AD9-A1F7-49DD-9844-01D1EB0A03EB}"/>
                      </a:ext>
                    </a:extLst>
                  </p:cNvPr>
                  <p:cNvSpPr/>
                  <p:nvPr/>
                </p:nvSpPr>
                <p:spPr>
                  <a:xfrm>
                    <a:off x="3846073" y="3125481"/>
                    <a:ext cx="1494309" cy="1383843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90" name="文本框 42">
                    <a:extLst>
                      <a:ext uri="{FF2B5EF4-FFF2-40B4-BE49-F238E27FC236}">
                        <a16:creationId xmlns:a16="http://schemas.microsoft.com/office/drawing/2014/main" id="{3D585C39-68EE-4A90-B5DC-D337FFBEA0E4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150076" y="3613836"/>
                    <a:ext cx="869242" cy="418860"/>
                  </a:xfrm>
                  <a:prstGeom prst="rect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charset="0"/>
                      <a:buChar char="•"/>
                      <a:defRPr sz="2800">
                        <a:solidFill>
                          <a:schemeClr val="tx1"/>
                        </a:solidFill>
                        <a:latin typeface="微软雅黑 Light" pitchFamily="34" charset="-122"/>
                        <a:ea typeface="微软雅黑 Light" pitchFamily="34" charset="-122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charset="0"/>
                      <a:buChar char="•"/>
                      <a:defRPr sz="2400">
                        <a:solidFill>
                          <a:schemeClr val="tx1"/>
                        </a:solidFill>
                        <a:latin typeface="微软雅黑 Light" pitchFamily="34" charset="-122"/>
                        <a:ea typeface="微软雅黑 Light" pitchFamily="34" charset="-122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charset="0"/>
                      <a:buChar char="•"/>
                      <a:defRPr sz="2000">
                        <a:solidFill>
                          <a:schemeClr val="tx1"/>
                        </a:solidFill>
                        <a:latin typeface="微软雅黑 Light" pitchFamily="34" charset="-122"/>
                        <a:ea typeface="微软雅黑 Light" pitchFamily="34" charset="-122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charset="0"/>
                      <a:buChar char="•"/>
                      <a:defRPr>
                        <a:solidFill>
                          <a:schemeClr val="tx1"/>
                        </a:solidFill>
                        <a:latin typeface="微软雅黑 Light" pitchFamily="34" charset="-122"/>
                        <a:ea typeface="微软雅黑 Light" pitchFamily="34" charset="-122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charset="0"/>
                      <a:buChar char="•"/>
                      <a:defRPr>
                        <a:solidFill>
                          <a:schemeClr val="tx1"/>
                        </a:solidFill>
                        <a:latin typeface="微软雅黑 Light" pitchFamily="34" charset="-122"/>
                        <a:ea typeface="微软雅黑 Light" pitchFamily="34" charset="-122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charset="0"/>
                      <a:buChar char="•"/>
                      <a:defRPr>
                        <a:solidFill>
                          <a:schemeClr val="tx1"/>
                        </a:solidFill>
                        <a:latin typeface="微软雅黑 Light" pitchFamily="34" charset="-122"/>
                        <a:ea typeface="微软雅黑 Light" pitchFamily="34" charset="-122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charset="0"/>
                      <a:buChar char="•"/>
                      <a:defRPr>
                        <a:solidFill>
                          <a:schemeClr val="tx1"/>
                        </a:solidFill>
                        <a:latin typeface="微软雅黑 Light" pitchFamily="34" charset="-122"/>
                        <a:ea typeface="微软雅黑 Light" pitchFamily="34" charset="-122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charset="0"/>
                      <a:buChar char="•"/>
                      <a:defRPr>
                        <a:solidFill>
                          <a:schemeClr val="tx1"/>
                        </a:solidFill>
                        <a:latin typeface="微软雅黑 Light" pitchFamily="34" charset="-122"/>
                        <a:ea typeface="微软雅黑 Light" pitchFamily="34" charset="-122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charset="0"/>
                      <a:buChar char="•"/>
                      <a:defRPr>
                        <a:solidFill>
                          <a:schemeClr val="tx1"/>
                        </a:solidFill>
                        <a:latin typeface="微软雅黑 Light" pitchFamily="34" charset="-122"/>
                        <a:ea typeface="微软雅黑 Light" pitchFamily="34" charset="-122"/>
                      </a:defRPr>
                    </a:lvl9pPr>
                  </a:lstStyle>
                  <a:p>
                    <a:pPr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r>
                      <a:rPr lang="zh-TW" altLang="en-US" sz="22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  <a:sym typeface="微软雅黑" panose="020B0503020204020204" pitchFamily="34" charset="-122"/>
                      </a:rPr>
                      <a:t>張馥安老師</a:t>
                    </a:r>
                    <a:endParaRPr lang="en-US" altLang="zh-TW" sz="2200" b="1" dirty="0">
                      <a:latin typeface="微軟正黑體" panose="020B0604030504040204" pitchFamily="34" charset="-120"/>
                      <a:ea typeface="微軟正黑體" panose="020B0604030504040204" pitchFamily="34" charset="-120"/>
                      <a:sym typeface="微软雅黑" panose="020B0503020204020204" pitchFamily="34" charset="-122"/>
                    </a:endParaRPr>
                  </a:p>
                  <a:p>
                    <a:pPr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r>
                      <a:rPr lang="zh-TW" altLang="en-US" sz="22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  <a:sym typeface="微软雅黑" panose="020B0503020204020204" pitchFamily="34" charset="-122"/>
                      </a:rPr>
                      <a:t>張瑛珍老師</a:t>
                    </a:r>
                    <a:endParaRPr lang="en-US" altLang="zh-TW" sz="2200" b="1" dirty="0">
                      <a:latin typeface="微軟正黑體" panose="020B0604030504040204" pitchFamily="34" charset="-120"/>
                      <a:ea typeface="微軟正黑體" panose="020B0604030504040204" pitchFamily="34" charset="-120"/>
                      <a:sym typeface="微软雅黑" panose="020B0503020204020204" pitchFamily="34" charset="-122"/>
                    </a:endParaRPr>
                  </a:p>
                </p:txBody>
              </p:sp>
            </p:grpSp>
          </p:grpSp>
          <p:grpSp>
            <p:nvGrpSpPr>
              <p:cNvPr id="3" name="群組 2">
                <a:extLst>
                  <a:ext uri="{FF2B5EF4-FFF2-40B4-BE49-F238E27FC236}">
                    <a16:creationId xmlns:a16="http://schemas.microsoft.com/office/drawing/2014/main" id="{B672F9E6-DD03-4F74-9178-06EA83EE970A}"/>
                  </a:ext>
                </a:extLst>
              </p:cNvPr>
              <p:cNvGrpSpPr/>
              <p:nvPr/>
            </p:nvGrpSpPr>
            <p:grpSpPr>
              <a:xfrm>
                <a:off x="4883600" y="108164"/>
                <a:ext cx="2124000" cy="1799999"/>
                <a:chOff x="2201546" y="1444213"/>
                <a:chExt cx="1900554" cy="1687829"/>
              </a:xfrm>
            </p:grpSpPr>
            <p:grpSp>
              <p:nvGrpSpPr>
                <p:cNvPr id="2" name="群組 1">
                  <a:extLst>
                    <a:ext uri="{FF2B5EF4-FFF2-40B4-BE49-F238E27FC236}">
                      <a16:creationId xmlns:a16="http://schemas.microsoft.com/office/drawing/2014/main" id="{E8F235A0-1367-4BAC-8F7F-F50102159EBC}"/>
                    </a:ext>
                  </a:extLst>
                </p:cNvPr>
                <p:cNvGrpSpPr/>
                <p:nvPr/>
              </p:nvGrpSpPr>
              <p:grpSpPr>
                <a:xfrm>
                  <a:off x="2201546" y="1444213"/>
                  <a:ext cx="1900554" cy="1687829"/>
                  <a:chOff x="2616200" y="1493838"/>
                  <a:chExt cx="1900554" cy="1687829"/>
                </a:xfrm>
              </p:grpSpPr>
              <p:grpSp>
                <p:nvGrpSpPr>
                  <p:cNvPr id="69" name="组合 68"/>
                  <p:cNvGrpSpPr>
                    <a:grpSpLocks/>
                  </p:cNvGrpSpPr>
                  <p:nvPr/>
                </p:nvGrpSpPr>
                <p:grpSpPr bwMode="auto">
                  <a:xfrm>
                    <a:off x="2828924" y="1493838"/>
                    <a:ext cx="1687830" cy="1687829"/>
                    <a:chOff x="2828925" y="1493521"/>
                    <a:chExt cx="1407130" cy="1407127"/>
                  </a:xfrm>
                </p:grpSpPr>
                <p:sp>
                  <p:nvSpPr>
                    <p:cNvPr id="6" name="椭圆 5"/>
                    <p:cNvSpPr/>
                    <p:nvPr/>
                  </p:nvSpPr>
                  <p:spPr>
                    <a:xfrm>
                      <a:off x="2828925" y="1493521"/>
                      <a:ext cx="1407130" cy="1407127"/>
                    </a:xfrm>
                    <a:prstGeom prst="ellipse">
                      <a:avLst/>
                    </a:prstGeom>
                    <a:solidFill>
                      <a:schemeClr val="accent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zh-CN" altLang="en-US" dirty="0"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p:txBody>
                </p:sp>
                <p:sp>
                  <p:nvSpPr>
                    <p:cNvPr id="15415" name="文本框 10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3033114" y="1822910"/>
                      <a:ext cx="998748" cy="79398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charset="0"/>
                        <a:buChar char="•"/>
                        <a:defRPr sz="2800">
                          <a:solidFill>
                            <a:schemeClr val="tx1"/>
                          </a:solidFill>
                          <a:latin typeface="微软雅黑 Light" pitchFamily="34" charset="-122"/>
                          <a:ea typeface="微软雅黑 Light" pitchFamily="34" charset="-122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buChar char="•"/>
                        <a:defRPr sz="2400">
                          <a:solidFill>
                            <a:schemeClr val="tx1"/>
                          </a:solidFill>
                          <a:latin typeface="微软雅黑 Light" pitchFamily="34" charset="-122"/>
                          <a:ea typeface="微软雅黑 Light" pitchFamily="34" charset="-122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buChar char="•"/>
                        <a:defRPr sz="2000">
                          <a:solidFill>
                            <a:schemeClr val="tx1"/>
                          </a:solidFill>
                          <a:latin typeface="微软雅黑 Light" pitchFamily="34" charset="-122"/>
                          <a:ea typeface="微软雅黑 Light" pitchFamily="34" charset="-122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buChar char="•"/>
                        <a:defRPr>
                          <a:solidFill>
                            <a:schemeClr val="tx1"/>
                          </a:solidFill>
                          <a:latin typeface="微软雅黑 Light" pitchFamily="34" charset="-122"/>
                          <a:ea typeface="微软雅黑 Light" pitchFamily="34" charset="-122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buChar char="•"/>
                        <a:defRPr>
                          <a:solidFill>
                            <a:schemeClr val="tx1"/>
                          </a:solidFill>
                          <a:latin typeface="微软雅黑 Light" pitchFamily="34" charset="-122"/>
                          <a:ea typeface="微软雅黑 Light" pitchFamily="34" charset="-122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buChar char="•"/>
                        <a:defRPr>
                          <a:solidFill>
                            <a:schemeClr val="tx1"/>
                          </a:solidFill>
                          <a:latin typeface="微软雅黑 Light" pitchFamily="34" charset="-122"/>
                          <a:ea typeface="微软雅黑 Light" pitchFamily="34" charset="-122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buChar char="•"/>
                        <a:defRPr>
                          <a:solidFill>
                            <a:schemeClr val="tx1"/>
                          </a:solidFill>
                          <a:latin typeface="微软雅黑 Light" pitchFamily="34" charset="-122"/>
                          <a:ea typeface="微软雅黑 Light" pitchFamily="34" charset="-122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buChar char="•"/>
                        <a:defRPr>
                          <a:solidFill>
                            <a:schemeClr val="tx1"/>
                          </a:solidFill>
                          <a:latin typeface="微软雅黑 Light" pitchFamily="34" charset="-122"/>
                          <a:ea typeface="微软雅黑 Light" pitchFamily="34" charset="-122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buChar char="•"/>
                        <a:defRPr>
                          <a:solidFill>
                            <a:schemeClr val="tx1"/>
                          </a:solidFill>
                          <a:latin typeface="微软雅黑 Light" pitchFamily="34" charset="-122"/>
                          <a:ea typeface="微软雅黑 Light" pitchFamily="34" charset="-122"/>
                        </a:defRPr>
                      </a:lvl9pPr>
                    </a:lstStyle>
                    <a:p>
                      <a:pPr algn="ctr" ea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zh-TW" altLang="en-US" sz="3000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微软雅黑" panose="020B0503020204020204" pitchFamily="34" charset="-122"/>
                        </a:rPr>
                        <a:t>劉建男</a:t>
                      </a:r>
                      <a:endParaRPr lang="en-US" altLang="zh-TW" sz="3000" dirty="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sym typeface="微软雅黑" panose="020B0503020204020204" pitchFamily="34" charset="-122"/>
                      </a:endParaRPr>
                    </a:p>
                    <a:p>
                      <a:pPr algn="ctr" ea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zh-TW" altLang="en-US" sz="3000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微软雅黑" panose="020B0503020204020204" pitchFamily="34" charset="-122"/>
                        </a:rPr>
                        <a:t>校長</a:t>
                      </a:r>
                      <a:endParaRPr lang="zh-CN" altLang="en-US" sz="3000" dirty="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sym typeface="微软雅黑" panose="020B0503020204020204" pitchFamily="34" charset="-122"/>
                      </a:endParaRPr>
                    </a:p>
                  </p:txBody>
                </p:sp>
              </p:grpSp>
              <p:sp>
                <p:nvSpPr>
                  <p:cNvPr id="8" name="椭圆 7"/>
                  <p:cNvSpPr/>
                  <p:nvPr/>
                </p:nvSpPr>
                <p:spPr>
                  <a:xfrm>
                    <a:off x="2987675" y="1493838"/>
                    <a:ext cx="217488" cy="217487"/>
                  </a:xfrm>
                  <a:prstGeom prst="ellipse">
                    <a:avLst/>
                  </a:pr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9" name="椭圆 8"/>
                  <p:cNvSpPr/>
                  <p:nvPr/>
                </p:nvSpPr>
                <p:spPr>
                  <a:xfrm>
                    <a:off x="2616200" y="2197100"/>
                    <a:ext cx="144463" cy="144463"/>
                  </a:xfrm>
                  <a:prstGeom prst="ellipse">
                    <a:avLst/>
                  </a:pr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0" name="椭圆 9"/>
                  <p:cNvSpPr/>
                  <p:nvPr/>
                </p:nvSpPr>
                <p:spPr>
                  <a:xfrm flipV="1">
                    <a:off x="4270375" y="2625725"/>
                    <a:ext cx="42863" cy="42863"/>
                  </a:xfrm>
                  <a:prstGeom prst="ellipse">
                    <a:avLst/>
                  </a:pr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56" name="椭圆 55"/>
                  <p:cNvSpPr/>
                  <p:nvPr/>
                </p:nvSpPr>
                <p:spPr>
                  <a:xfrm>
                    <a:off x="2797175" y="2554288"/>
                    <a:ext cx="379413" cy="379412"/>
                  </a:xfrm>
                  <a:prstGeom prst="ellipse">
                    <a:avLst/>
                  </a:prstGeom>
                  <a:solidFill>
                    <a:schemeClr val="accent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</p:grpSp>
            <p:sp>
              <p:nvSpPr>
                <p:cNvPr id="55" name="椭圆 54"/>
                <p:cNvSpPr/>
                <p:nvPr/>
              </p:nvSpPr>
              <p:spPr>
                <a:xfrm>
                  <a:off x="3773170" y="1613091"/>
                  <a:ext cx="207963" cy="207963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endParaRPr>
                </a:p>
              </p:txBody>
            </p:sp>
          </p:grpSp>
        </p:grpSp>
      </p:grpSp>
      <p:pic>
        <p:nvPicPr>
          <p:cNvPr id="23554" name="Picture 2" descr="https://3.bp.blogspot.com/-0x_977AINkw/VxC3Vyfz8bI/AAAAAAAA54A/WA8BqFgW0wYxQqPuQRMPd_0PHanm7UaYgCLcB/s800/youchien_sanpo.png">
            <a:extLst>
              <a:ext uri="{FF2B5EF4-FFF2-40B4-BE49-F238E27FC236}">
                <a16:creationId xmlns:a16="http://schemas.microsoft.com/office/drawing/2014/main" id="{52E4DFBB-2F20-4B9D-9F14-58FCACB424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0437" y="4189482"/>
            <a:ext cx="2564916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5" name="群組 44">
            <a:extLst>
              <a:ext uri="{FF2B5EF4-FFF2-40B4-BE49-F238E27FC236}">
                <a16:creationId xmlns:a16="http://schemas.microsoft.com/office/drawing/2014/main" id="{29377BAD-CBB4-4DDD-8A7F-5809C5625827}"/>
              </a:ext>
            </a:extLst>
          </p:cNvPr>
          <p:cNvGrpSpPr/>
          <p:nvPr/>
        </p:nvGrpSpPr>
        <p:grpSpPr>
          <a:xfrm>
            <a:off x="5251846" y="4802827"/>
            <a:ext cx="1800000" cy="1800000"/>
            <a:chOff x="10261033" y="1670069"/>
            <a:chExt cx="1800000" cy="1800000"/>
          </a:xfrm>
          <a:solidFill>
            <a:srgbClr val="9999FF"/>
          </a:solidFill>
        </p:grpSpPr>
        <p:sp>
          <p:nvSpPr>
            <p:cNvPr id="46" name="椭圆 41">
              <a:extLst>
                <a:ext uri="{FF2B5EF4-FFF2-40B4-BE49-F238E27FC236}">
                  <a16:creationId xmlns:a16="http://schemas.microsoft.com/office/drawing/2014/main" id="{AAFFB1D2-B470-444B-9B8D-5E0B5A103039}"/>
                </a:ext>
              </a:extLst>
            </p:cNvPr>
            <p:cNvSpPr/>
            <p:nvPr/>
          </p:nvSpPr>
          <p:spPr bwMode="auto">
            <a:xfrm>
              <a:off x="10261033" y="1670069"/>
              <a:ext cx="1800000" cy="1800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47" name="文本框 42">
              <a:extLst>
                <a:ext uri="{FF2B5EF4-FFF2-40B4-BE49-F238E27FC236}">
                  <a16:creationId xmlns:a16="http://schemas.microsoft.com/office/drawing/2014/main" id="{C25B5FA2-FD18-4F62-B3F9-2F132AF5799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360028" y="2182311"/>
              <a:ext cx="1595309" cy="769441"/>
            </a:xfrm>
            <a:prstGeom prst="rect">
              <a:avLst/>
            </a:prstGeom>
            <a:grpFill/>
            <a:ln>
              <a:noFill/>
            </a:ln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微软雅黑 Light" pitchFamily="34" charset="-122"/>
                  <a:ea typeface="微软雅黑 Light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微软雅黑 Light" pitchFamily="34" charset="-122"/>
                  <a:ea typeface="微软雅黑 Light" pitchFamily="3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微软雅黑 Light" pitchFamily="34" charset="-122"/>
                  <a:ea typeface="微软雅黑 Light" pitchFamily="3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微软雅黑 Light" pitchFamily="34" charset="-122"/>
                  <a:ea typeface="微软雅黑 Light" pitchFamily="3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微软雅黑 Light" pitchFamily="34" charset="-122"/>
                  <a:ea typeface="微软雅黑 Light" pitchFamily="3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微软雅黑 Light" pitchFamily="34" charset="-122"/>
                  <a:ea typeface="微软雅黑 Light" pitchFamily="3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微软雅黑 Light" pitchFamily="34" charset="-122"/>
                  <a:ea typeface="微软雅黑 Light" pitchFamily="3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微软雅黑 Light" pitchFamily="34" charset="-122"/>
                  <a:ea typeface="微软雅黑 Light" pitchFamily="3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微软雅黑 Light" pitchFamily="34" charset="-122"/>
                  <a:ea typeface="微软雅黑 Light" pitchFamily="34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TW" altLang="en-US" sz="2200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sym typeface="微软雅黑" panose="020B0503020204020204" pitchFamily="34" charset="-122"/>
                </a:rPr>
                <a:t>許菀軒老師</a:t>
              </a:r>
              <a:endParaRPr lang="en-US" altLang="zh-TW" sz="22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微软雅黑" panose="020B0503020204020204" pitchFamily="34" charset="-122"/>
              </a:endParaRPr>
            </a:p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TW" altLang="en-US" sz="2200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sym typeface="微软雅黑" panose="020B0503020204020204" pitchFamily="34" charset="-122"/>
                </a:rPr>
                <a:t>（教保員）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55547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群組 51">
            <a:extLst>
              <a:ext uri="{FF2B5EF4-FFF2-40B4-BE49-F238E27FC236}">
                <a16:creationId xmlns:a16="http://schemas.microsoft.com/office/drawing/2014/main" id="{E4E5D804-617A-43CE-9173-3B82C21DE64D}"/>
              </a:ext>
            </a:extLst>
          </p:cNvPr>
          <p:cNvGrpSpPr/>
          <p:nvPr/>
        </p:nvGrpSpPr>
        <p:grpSpPr>
          <a:xfrm>
            <a:off x="-883182" y="-883233"/>
            <a:ext cx="4969131" cy="2468144"/>
            <a:chOff x="3828852" y="-885051"/>
            <a:chExt cx="4969131" cy="2468144"/>
          </a:xfrm>
        </p:grpSpPr>
        <p:sp>
          <p:nvSpPr>
            <p:cNvPr id="53" name="Freeform 7">
              <a:extLst>
                <a:ext uri="{FF2B5EF4-FFF2-40B4-BE49-F238E27FC236}">
                  <a16:creationId xmlns:a16="http://schemas.microsoft.com/office/drawing/2014/main" id="{266561D0-5BA1-4CE7-B2D5-536F85375D51}"/>
                </a:ext>
              </a:extLst>
            </p:cNvPr>
            <p:cNvSpPr>
              <a:spLocks/>
            </p:cNvSpPr>
            <p:nvPr/>
          </p:nvSpPr>
          <p:spPr bwMode="auto">
            <a:xfrm rot="382501">
              <a:off x="4038334" y="327734"/>
              <a:ext cx="2610238" cy="845895"/>
            </a:xfrm>
            <a:custGeom>
              <a:avLst/>
              <a:gdLst>
                <a:gd name="T0" fmla="*/ 18 w 550"/>
                <a:gd name="T1" fmla="*/ 94 h 239"/>
                <a:gd name="T2" fmla="*/ 34 w 550"/>
                <a:gd name="T3" fmla="*/ 132 h 239"/>
                <a:gd name="T4" fmla="*/ 95 w 550"/>
                <a:gd name="T5" fmla="*/ 238 h 239"/>
                <a:gd name="T6" fmla="*/ 141 w 550"/>
                <a:gd name="T7" fmla="*/ 151 h 239"/>
                <a:gd name="T8" fmla="*/ 444 w 550"/>
                <a:gd name="T9" fmla="*/ 207 h 239"/>
                <a:gd name="T10" fmla="*/ 466 w 550"/>
                <a:gd name="T11" fmla="*/ 79 h 239"/>
                <a:gd name="T12" fmla="*/ 92 w 550"/>
                <a:gd name="T13" fmla="*/ 11 h 239"/>
                <a:gd name="T14" fmla="*/ 18 w 550"/>
                <a:gd name="T15" fmla="*/ 94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0" h="239">
                  <a:moveTo>
                    <a:pt x="18" y="94"/>
                  </a:moveTo>
                  <a:cubicBezTo>
                    <a:pt x="34" y="132"/>
                    <a:pt x="34" y="132"/>
                    <a:pt x="34" y="132"/>
                  </a:cubicBezTo>
                  <a:cubicBezTo>
                    <a:pt x="63" y="188"/>
                    <a:pt x="66" y="195"/>
                    <a:pt x="95" y="238"/>
                  </a:cubicBezTo>
                  <a:cubicBezTo>
                    <a:pt x="63" y="192"/>
                    <a:pt x="76" y="158"/>
                    <a:pt x="141" y="151"/>
                  </a:cubicBezTo>
                  <a:cubicBezTo>
                    <a:pt x="211" y="142"/>
                    <a:pt x="325" y="165"/>
                    <a:pt x="444" y="207"/>
                  </a:cubicBezTo>
                  <a:cubicBezTo>
                    <a:pt x="518" y="239"/>
                    <a:pt x="550" y="114"/>
                    <a:pt x="466" y="79"/>
                  </a:cubicBezTo>
                  <a:cubicBezTo>
                    <a:pt x="318" y="28"/>
                    <a:pt x="178" y="0"/>
                    <a:pt x="92" y="11"/>
                  </a:cubicBezTo>
                  <a:cubicBezTo>
                    <a:pt x="23" y="19"/>
                    <a:pt x="0" y="50"/>
                    <a:pt x="18" y="94"/>
                  </a:cubicBezTo>
                  <a:close/>
                </a:path>
              </a:pathLst>
            </a:custGeom>
            <a:solidFill>
              <a:srgbClr val="FFC53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grpSp>
          <p:nvGrpSpPr>
            <p:cNvPr id="54" name="群組 53">
              <a:extLst>
                <a:ext uri="{FF2B5EF4-FFF2-40B4-BE49-F238E27FC236}">
                  <a16:creationId xmlns:a16="http://schemas.microsoft.com/office/drawing/2014/main" id="{B71D45C7-27FD-4532-B9EB-C5BB19EA9A79}"/>
                </a:ext>
              </a:extLst>
            </p:cNvPr>
            <p:cNvGrpSpPr/>
            <p:nvPr/>
          </p:nvGrpSpPr>
          <p:grpSpPr>
            <a:xfrm>
              <a:off x="3828852" y="-885051"/>
              <a:ext cx="4969131" cy="2468144"/>
              <a:chOff x="3828852" y="-885051"/>
              <a:chExt cx="4969131" cy="2468144"/>
            </a:xfrm>
          </p:grpSpPr>
          <p:sp>
            <p:nvSpPr>
              <p:cNvPr id="66" name="Freeform 6">
                <a:extLst>
                  <a:ext uri="{FF2B5EF4-FFF2-40B4-BE49-F238E27FC236}">
                    <a16:creationId xmlns:a16="http://schemas.microsoft.com/office/drawing/2014/main" id="{F39AC356-6F04-469F-9627-3457699D4D44}"/>
                  </a:ext>
                </a:extLst>
              </p:cNvPr>
              <p:cNvSpPr>
                <a:spLocks/>
              </p:cNvSpPr>
              <p:nvPr/>
            </p:nvSpPr>
            <p:spPr bwMode="auto">
              <a:xfrm rot="382501">
                <a:off x="4501167" y="1009467"/>
                <a:ext cx="1565830" cy="573626"/>
              </a:xfrm>
              <a:custGeom>
                <a:avLst/>
                <a:gdLst>
                  <a:gd name="T0" fmla="*/ 72 w 330"/>
                  <a:gd name="T1" fmla="*/ 3 h 162"/>
                  <a:gd name="T2" fmla="*/ 175 w 330"/>
                  <a:gd name="T3" fmla="*/ 9 h 162"/>
                  <a:gd name="T4" fmla="*/ 220 w 330"/>
                  <a:gd name="T5" fmla="*/ 128 h 162"/>
                  <a:gd name="T6" fmla="*/ 102 w 330"/>
                  <a:gd name="T7" fmla="*/ 162 h 162"/>
                  <a:gd name="T8" fmla="*/ 102 w 330"/>
                  <a:gd name="T9" fmla="*/ 162 h 162"/>
                  <a:gd name="T10" fmla="*/ 40 w 330"/>
                  <a:gd name="T11" fmla="*/ 96 h 162"/>
                  <a:gd name="T12" fmla="*/ 72 w 330"/>
                  <a:gd name="T13" fmla="*/ 3 h 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0" h="162">
                    <a:moveTo>
                      <a:pt x="72" y="3"/>
                    </a:moveTo>
                    <a:cubicBezTo>
                      <a:pt x="100" y="0"/>
                      <a:pt x="135" y="2"/>
                      <a:pt x="175" y="9"/>
                    </a:cubicBezTo>
                    <a:cubicBezTo>
                      <a:pt x="281" y="20"/>
                      <a:pt x="330" y="146"/>
                      <a:pt x="220" y="128"/>
                    </a:cubicBezTo>
                    <a:cubicBezTo>
                      <a:pt x="194" y="124"/>
                      <a:pt x="53" y="110"/>
                      <a:pt x="102" y="162"/>
                    </a:cubicBezTo>
                    <a:cubicBezTo>
                      <a:pt x="102" y="162"/>
                      <a:pt x="102" y="162"/>
                      <a:pt x="102" y="162"/>
                    </a:cubicBezTo>
                    <a:cubicBezTo>
                      <a:pt x="102" y="162"/>
                      <a:pt x="54" y="112"/>
                      <a:pt x="40" y="96"/>
                    </a:cubicBezTo>
                    <a:cubicBezTo>
                      <a:pt x="0" y="47"/>
                      <a:pt x="8" y="11"/>
                      <a:pt x="72" y="3"/>
                    </a:cubicBezTo>
                    <a:close/>
                  </a:path>
                </a:pathLst>
              </a:custGeom>
              <a:solidFill>
                <a:srgbClr val="FF7C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7" name="Freeform 8">
                <a:extLst>
                  <a:ext uri="{FF2B5EF4-FFF2-40B4-BE49-F238E27FC236}">
                    <a16:creationId xmlns:a16="http://schemas.microsoft.com/office/drawing/2014/main" id="{2BD3C013-F14E-4EA8-96D1-333010CBD756}"/>
                  </a:ext>
                </a:extLst>
              </p:cNvPr>
              <p:cNvSpPr>
                <a:spLocks/>
              </p:cNvSpPr>
              <p:nvPr/>
            </p:nvSpPr>
            <p:spPr bwMode="auto">
              <a:xfrm rot="382501">
                <a:off x="3828852" y="-276872"/>
                <a:ext cx="4969131" cy="1648738"/>
              </a:xfrm>
              <a:custGeom>
                <a:avLst/>
                <a:gdLst>
                  <a:gd name="T0" fmla="*/ 3 w 1047"/>
                  <a:gd name="T1" fmla="*/ 95 h 466"/>
                  <a:gd name="T2" fmla="*/ 6 w 1047"/>
                  <a:gd name="T3" fmla="*/ 130 h 466"/>
                  <a:gd name="T4" fmla="*/ 27 w 1047"/>
                  <a:gd name="T5" fmla="*/ 245 h 466"/>
                  <a:gd name="T6" fmla="*/ 29 w 1047"/>
                  <a:gd name="T7" fmla="*/ 252 h 466"/>
                  <a:gd name="T8" fmla="*/ 112 w 1047"/>
                  <a:gd name="T9" fmla="*/ 172 h 466"/>
                  <a:gd name="T10" fmla="*/ 852 w 1047"/>
                  <a:gd name="T11" fmla="*/ 398 h 466"/>
                  <a:gd name="T12" fmla="*/ 941 w 1047"/>
                  <a:gd name="T13" fmla="*/ 282 h 466"/>
                  <a:gd name="T14" fmla="*/ 99 w 1047"/>
                  <a:gd name="T15" fmla="*/ 22 h 466"/>
                  <a:gd name="T16" fmla="*/ 3 w 1047"/>
                  <a:gd name="T17" fmla="*/ 95 h 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47" h="466">
                    <a:moveTo>
                      <a:pt x="3" y="95"/>
                    </a:moveTo>
                    <a:cubicBezTo>
                      <a:pt x="6" y="130"/>
                      <a:pt x="6" y="130"/>
                      <a:pt x="6" y="130"/>
                    </a:cubicBezTo>
                    <a:cubicBezTo>
                      <a:pt x="16" y="201"/>
                      <a:pt x="16" y="204"/>
                      <a:pt x="27" y="245"/>
                    </a:cubicBezTo>
                    <a:cubicBezTo>
                      <a:pt x="29" y="252"/>
                      <a:pt x="29" y="252"/>
                      <a:pt x="29" y="252"/>
                    </a:cubicBezTo>
                    <a:cubicBezTo>
                      <a:pt x="17" y="210"/>
                      <a:pt x="43" y="180"/>
                      <a:pt x="112" y="172"/>
                    </a:cubicBezTo>
                    <a:cubicBezTo>
                      <a:pt x="272" y="152"/>
                      <a:pt x="602" y="252"/>
                      <a:pt x="852" y="398"/>
                    </a:cubicBezTo>
                    <a:cubicBezTo>
                      <a:pt x="950" y="466"/>
                      <a:pt x="1047" y="334"/>
                      <a:pt x="941" y="282"/>
                    </a:cubicBezTo>
                    <a:cubicBezTo>
                      <a:pt x="658" y="116"/>
                      <a:pt x="281" y="0"/>
                      <a:pt x="99" y="22"/>
                    </a:cubicBezTo>
                    <a:cubicBezTo>
                      <a:pt x="32" y="30"/>
                      <a:pt x="0" y="57"/>
                      <a:pt x="3" y="95"/>
                    </a:cubicBezTo>
                    <a:close/>
                  </a:path>
                </a:pathLst>
              </a:custGeom>
              <a:solidFill>
                <a:srgbClr val="66CCF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8" name="Freeform 9">
                <a:extLst>
                  <a:ext uri="{FF2B5EF4-FFF2-40B4-BE49-F238E27FC236}">
                    <a16:creationId xmlns:a16="http://schemas.microsoft.com/office/drawing/2014/main" id="{CDD47547-07BD-476E-B7CF-392DDF606CE4}"/>
                  </a:ext>
                </a:extLst>
              </p:cNvPr>
              <p:cNvSpPr>
                <a:spLocks/>
              </p:cNvSpPr>
              <p:nvPr/>
            </p:nvSpPr>
            <p:spPr bwMode="auto">
              <a:xfrm rot="400657">
                <a:off x="4398828" y="-885051"/>
                <a:ext cx="4389946" cy="1431183"/>
              </a:xfrm>
              <a:custGeom>
                <a:avLst/>
                <a:gdLst>
                  <a:gd name="T0" fmla="*/ 20 w 989"/>
                  <a:gd name="T1" fmla="*/ 81 h 398"/>
                  <a:gd name="T2" fmla="*/ 18 w 989"/>
                  <a:gd name="T3" fmla="*/ 93 h 398"/>
                  <a:gd name="T4" fmla="*/ 1 w 989"/>
                  <a:gd name="T5" fmla="*/ 211 h 398"/>
                  <a:gd name="T6" fmla="*/ 0 w 989"/>
                  <a:gd name="T7" fmla="*/ 241 h 398"/>
                  <a:gd name="T8" fmla="*/ 99 w 989"/>
                  <a:gd name="T9" fmla="*/ 170 h 398"/>
                  <a:gd name="T10" fmla="*/ 799 w 989"/>
                  <a:gd name="T11" fmla="*/ 350 h 398"/>
                  <a:gd name="T12" fmla="*/ 873 w 989"/>
                  <a:gd name="T13" fmla="*/ 215 h 398"/>
                  <a:gd name="T14" fmla="*/ 124 w 989"/>
                  <a:gd name="T15" fmla="*/ 20 h 398"/>
                  <a:gd name="T16" fmla="*/ 20 w 989"/>
                  <a:gd name="T17" fmla="*/ 81 h 3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89" h="398">
                    <a:moveTo>
                      <a:pt x="20" y="81"/>
                    </a:moveTo>
                    <a:cubicBezTo>
                      <a:pt x="18" y="93"/>
                      <a:pt x="18" y="93"/>
                      <a:pt x="18" y="93"/>
                    </a:cubicBezTo>
                    <a:cubicBezTo>
                      <a:pt x="4" y="167"/>
                      <a:pt x="3" y="169"/>
                      <a:pt x="1" y="211"/>
                    </a:cubicBezTo>
                    <a:cubicBezTo>
                      <a:pt x="0" y="241"/>
                      <a:pt x="0" y="241"/>
                      <a:pt x="0" y="241"/>
                    </a:cubicBezTo>
                    <a:cubicBezTo>
                      <a:pt x="0" y="204"/>
                      <a:pt x="32" y="179"/>
                      <a:pt x="99" y="170"/>
                    </a:cubicBezTo>
                    <a:cubicBezTo>
                      <a:pt x="252" y="152"/>
                      <a:pt x="540" y="229"/>
                      <a:pt x="799" y="350"/>
                    </a:cubicBezTo>
                    <a:cubicBezTo>
                      <a:pt x="894" y="398"/>
                      <a:pt x="989" y="269"/>
                      <a:pt x="873" y="215"/>
                    </a:cubicBezTo>
                    <a:cubicBezTo>
                      <a:pt x="597" y="83"/>
                      <a:pt x="288" y="0"/>
                      <a:pt x="124" y="20"/>
                    </a:cubicBezTo>
                    <a:cubicBezTo>
                      <a:pt x="62" y="28"/>
                      <a:pt x="28" y="49"/>
                      <a:pt x="20" y="81"/>
                    </a:cubicBezTo>
                    <a:close/>
                  </a:path>
                </a:pathLst>
              </a:custGeom>
              <a:solidFill>
                <a:srgbClr val="76AFA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sp>
        <p:nvSpPr>
          <p:cNvPr id="11" name="文本框 32">
            <a:extLst>
              <a:ext uri="{FF2B5EF4-FFF2-40B4-BE49-F238E27FC236}">
                <a16:creationId xmlns:a16="http://schemas.microsoft.com/office/drawing/2014/main" id="{06803217-062A-4519-8827-32F62668182E}"/>
              </a:ext>
            </a:extLst>
          </p:cNvPr>
          <p:cNvSpPr txBox="1"/>
          <p:nvPr/>
        </p:nvSpPr>
        <p:spPr>
          <a:xfrm>
            <a:off x="4883600" y="258263"/>
            <a:ext cx="26468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b="1" u="dbl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備取登記</a:t>
            </a:r>
            <a:endParaRPr lang="en-US" altLang="zh-TW" sz="4400" b="1" u="dbl" dirty="0">
              <a:solidFill>
                <a:schemeClr val="tx1">
                  <a:lumMod val="65000"/>
                  <a:lumOff val="3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文本框 12">
            <a:extLst>
              <a:ext uri="{FF2B5EF4-FFF2-40B4-BE49-F238E27FC236}">
                <a16:creationId xmlns:a16="http://schemas.microsoft.com/office/drawing/2014/main" id="{870549FE-C49E-4DEC-A04D-323B75CBC636}"/>
              </a:ext>
            </a:extLst>
          </p:cNvPr>
          <p:cNvSpPr txBox="1"/>
          <p:nvPr/>
        </p:nvSpPr>
        <p:spPr>
          <a:xfrm>
            <a:off x="298881" y="1095973"/>
            <a:ext cx="11594237" cy="3267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kumimoji="1"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備取登記於招生工作完成後，於「</a:t>
            </a:r>
            <a:r>
              <a:rPr kumimoji="1" lang="zh-TW" altLang="en-US" sz="2000" b="1" u="sng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招生</a:t>
            </a:r>
            <a:r>
              <a:rPr kumimoji="1" lang="en-US" altLang="zh-TW" sz="2000" b="1" u="sng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e</a:t>
            </a:r>
            <a:r>
              <a:rPr kumimoji="1" lang="zh-TW" altLang="en-US" sz="2000" b="1" u="sng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點通</a:t>
            </a:r>
            <a:r>
              <a:rPr kumimoji="1"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」再次開放「線上備取登記」，抽籤結果依序</a:t>
            </a:r>
            <a:r>
              <a:rPr kumimoji="1" lang="zh-TW" altLang="en-US" sz="2000" b="1" u="sng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排於招生登記階段之備取名單之後</a:t>
            </a:r>
            <a:r>
              <a:rPr kumimoji="1"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。</a:t>
            </a:r>
            <a:endParaRPr kumimoji="1" lang="en-US" altLang="zh-TW" sz="2000" b="1" dirty="0">
              <a:latin typeface="微軟正黑體" panose="020B0604030504040204" pitchFamily="34" charset="-120"/>
              <a:ea typeface="微軟正黑體" panose="020B0604030504040204" pitchFamily="34" charset="-120"/>
              <a:cs typeface="inpin heiti" charset="-122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kumimoji="1"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每位幼兒登記公立幼兒園備取以</a:t>
            </a:r>
            <a:r>
              <a:rPr kumimoji="1"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1</a:t>
            </a:r>
            <a:r>
              <a:rPr kumimoji="1"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園為限，若以具公立幼兒園正取</a:t>
            </a:r>
            <a:r>
              <a:rPr kumimoji="1"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(</a:t>
            </a:r>
            <a:r>
              <a:rPr kumimoji="1"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含直升</a:t>
            </a:r>
            <a:r>
              <a:rPr kumimoji="1"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)</a:t>
            </a:r>
            <a:r>
              <a:rPr kumimoji="1"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、備取資格者，</a:t>
            </a:r>
            <a:r>
              <a:rPr kumimoji="1" lang="zh-TW" altLang="en-US" sz="2000" b="1" u="sng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須先與該園通知放棄該資格</a:t>
            </a:r>
            <a:r>
              <a:rPr kumimoji="1"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，始得申請本階段備取登記。</a:t>
            </a:r>
            <a:endParaRPr kumimoji="1" lang="en-US" altLang="zh-TW" sz="2000" b="1" dirty="0">
              <a:latin typeface="微軟正黑體" panose="020B0604030504040204" pitchFamily="34" charset="-120"/>
              <a:ea typeface="微軟正黑體" panose="020B0604030504040204" pitchFamily="34" charset="-120"/>
              <a:cs typeface="inpin heiti" charset="-122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kumimoji="1"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備取順序：以抽籤方式，</a:t>
            </a:r>
            <a:r>
              <a:rPr kumimoji="1" lang="zh-TW" altLang="en-US" sz="2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並以</a:t>
            </a:r>
            <a:r>
              <a:rPr kumimoji="1" lang="en-US" altLang="zh-TW" sz="2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5</a:t>
            </a:r>
            <a:r>
              <a:rPr kumimoji="1" lang="zh-TW" altLang="en-US" sz="2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歲幼兒優先，再依序</a:t>
            </a:r>
            <a:r>
              <a:rPr kumimoji="1" lang="en-US" altLang="zh-TW" sz="2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4</a:t>
            </a:r>
            <a:r>
              <a:rPr kumimoji="1" lang="zh-TW" altLang="en-US" sz="2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、</a:t>
            </a:r>
            <a:r>
              <a:rPr kumimoji="1" lang="en-US" altLang="zh-TW" sz="2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3</a:t>
            </a:r>
            <a:r>
              <a:rPr kumimoji="1" lang="zh-TW" altLang="en-US" sz="2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歲幼兒</a:t>
            </a:r>
            <a:r>
              <a:rPr kumimoji="1"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。</a:t>
            </a:r>
            <a:endParaRPr kumimoji="1" lang="en-US" altLang="zh-TW" sz="2000" b="1" dirty="0">
              <a:latin typeface="微軟正黑體" panose="020B0604030504040204" pitchFamily="34" charset="-120"/>
              <a:ea typeface="微軟正黑體" panose="020B0604030504040204" pitchFamily="34" charset="-120"/>
              <a:cs typeface="inpin heiti" charset="-122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kumimoji="1"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上述備取名單有效日至</a:t>
            </a:r>
            <a:r>
              <a:rPr kumimoji="1"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113</a:t>
            </a:r>
            <a:r>
              <a:rPr kumimoji="1"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年</a:t>
            </a:r>
            <a:r>
              <a:rPr kumimoji="1"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9</a:t>
            </a:r>
            <a:r>
              <a:rPr kumimoji="1"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月</a:t>
            </a:r>
            <a:r>
              <a:rPr kumimoji="1"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30</a:t>
            </a:r>
            <a:r>
              <a:rPr kumimoji="1"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日</a:t>
            </a:r>
            <a:r>
              <a:rPr kumimoji="1"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(</a:t>
            </a:r>
            <a:r>
              <a:rPr kumimoji="1"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一</a:t>
            </a:r>
            <a:r>
              <a:rPr kumimoji="1"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)</a:t>
            </a:r>
            <a:r>
              <a:rPr kumimoji="1"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止，後續備取方式公告於敦化國小網站</a:t>
            </a:r>
            <a:r>
              <a:rPr kumimoji="1"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(</a:t>
            </a:r>
            <a:r>
              <a:rPr kumimoji="1"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校園公告</a:t>
            </a:r>
            <a:r>
              <a:rPr kumimoji="1"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-</a:t>
            </a:r>
            <a:r>
              <a:rPr kumimoji="1"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公告單位</a:t>
            </a:r>
            <a:r>
              <a:rPr kumimoji="1"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:</a:t>
            </a:r>
            <a:r>
              <a:rPr kumimoji="1"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幼兒園</a:t>
            </a:r>
            <a:r>
              <a:rPr kumimoji="1"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)</a:t>
            </a:r>
            <a:r>
              <a:rPr kumimoji="1"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。</a:t>
            </a:r>
            <a:endParaRPr kumimoji="1" lang="en-US" altLang="zh-TW" sz="2000" b="1" dirty="0">
              <a:latin typeface="微軟正黑體" panose="020B0604030504040204" pitchFamily="34" charset="-120"/>
              <a:ea typeface="微軟正黑體" panose="020B0604030504040204" pitchFamily="34" charset="-120"/>
              <a:cs typeface="inpin heiti" charset="-122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7564" y="78332"/>
            <a:ext cx="1702492" cy="1239415"/>
          </a:xfrm>
          <a:prstGeom prst="rect">
            <a:avLst/>
          </a:prstGeom>
        </p:spPr>
      </p:pic>
      <p:graphicFrame>
        <p:nvGraphicFramePr>
          <p:cNvPr id="3" name="表格 3">
            <a:extLst>
              <a:ext uri="{FF2B5EF4-FFF2-40B4-BE49-F238E27FC236}">
                <a16:creationId xmlns:a16="http://schemas.microsoft.com/office/drawing/2014/main" id="{066C0849-65BF-4300-93F7-2C53E77156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6219560"/>
              </p:ext>
            </p:extLst>
          </p:nvPr>
        </p:nvGraphicFramePr>
        <p:xfrm>
          <a:off x="2596691" y="3853588"/>
          <a:ext cx="9296427" cy="292608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3496537">
                  <a:extLst>
                    <a:ext uri="{9D8B030D-6E8A-4147-A177-3AD203B41FA5}">
                      <a16:colId xmlns:a16="http://schemas.microsoft.com/office/drawing/2014/main" val="315958093"/>
                    </a:ext>
                  </a:extLst>
                </a:gridCol>
                <a:gridCol w="5799890">
                  <a:extLst>
                    <a:ext uri="{9D8B030D-6E8A-4147-A177-3AD203B41FA5}">
                      <a16:colId xmlns:a16="http://schemas.microsoft.com/office/drawing/2014/main" val="257799468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zh-TW" altLang="en-US" sz="2800" b="1" kern="1200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階段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zh-TW" altLang="en-US" sz="2800" b="1" kern="1200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線上備取</a:t>
                      </a:r>
                      <a:r>
                        <a:rPr kumimoji="1" lang="en-US" altLang="zh-TW" sz="2800" b="1" kern="1200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kumimoji="1" lang="zh-TW" altLang="en-US" sz="2800" b="1" kern="1200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招生</a:t>
                      </a:r>
                      <a:r>
                        <a:rPr kumimoji="1" lang="en-US" altLang="zh-TW" sz="2800" b="1" kern="1200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e</a:t>
                      </a:r>
                      <a:r>
                        <a:rPr kumimoji="1" lang="zh-TW" altLang="en-US" sz="2800" b="1" kern="1200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點通</a:t>
                      </a:r>
                      <a:r>
                        <a:rPr kumimoji="1" lang="en-US" altLang="zh-TW" sz="2800" b="1" kern="1200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kumimoji="1" lang="zh-TW" altLang="en-US" sz="2800" b="1" kern="1200" dirty="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86289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zh-TW" altLang="en-US" sz="2800" b="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登記時間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zh-TW" sz="2800" b="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113</a:t>
                      </a:r>
                      <a:r>
                        <a:rPr kumimoji="1" lang="zh-TW" altLang="en-US" sz="2800" b="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年</a:t>
                      </a:r>
                      <a:r>
                        <a:rPr kumimoji="1" lang="en-US" altLang="zh-TW" sz="2800" b="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6</a:t>
                      </a:r>
                      <a:r>
                        <a:rPr kumimoji="1" lang="zh-TW" altLang="en-US" sz="2800" b="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月</a:t>
                      </a:r>
                      <a:r>
                        <a:rPr kumimoji="1" lang="en-US" altLang="zh-TW" sz="2800" b="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</a:t>
                      </a:r>
                      <a:r>
                        <a:rPr kumimoji="1" lang="zh-TW" altLang="en-US" sz="2800" b="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日</a:t>
                      </a:r>
                      <a:r>
                        <a:rPr kumimoji="1" lang="en-US" altLang="zh-TW" sz="2800" b="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kumimoji="1" lang="zh-TW" altLang="en-US" sz="2800" b="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二</a:t>
                      </a:r>
                      <a:r>
                        <a:rPr kumimoji="1" lang="en-US" altLang="zh-TW" sz="2800" b="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r>
                        <a:rPr kumimoji="1" lang="zh-TW" altLang="en-US" sz="2800" b="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上午</a:t>
                      </a:r>
                      <a:r>
                        <a:rPr kumimoji="1" lang="en-US" altLang="zh-TW" sz="2800" b="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9</a:t>
                      </a:r>
                      <a:r>
                        <a:rPr kumimoji="1" lang="zh-TW" altLang="en-US" sz="2800" b="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時至</a:t>
                      </a:r>
                      <a:endParaRPr kumimoji="1" lang="en-US" altLang="zh-TW" sz="2800" b="0" kern="120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/>
                      <a:r>
                        <a:rPr kumimoji="1" lang="en-US" altLang="zh-TW" sz="2800" b="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113</a:t>
                      </a:r>
                      <a:r>
                        <a:rPr kumimoji="1" lang="zh-TW" altLang="en-US" sz="2800" b="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年</a:t>
                      </a:r>
                      <a:r>
                        <a:rPr kumimoji="1" lang="en-US" altLang="zh-TW" sz="2800" b="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6</a:t>
                      </a:r>
                      <a:r>
                        <a:rPr kumimoji="1" lang="zh-TW" altLang="en-US" sz="2800" b="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月</a:t>
                      </a:r>
                      <a:r>
                        <a:rPr kumimoji="1" lang="en-US" altLang="zh-TW" sz="2800" b="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</a:t>
                      </a:r>
                      <a:r>
                        <a:rPr kumimoji="1" lang="zh-TW" altLang="en-US" sz="2800" b="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日</a:t>
                      </a:r>
                      <a:r>
                        <a:rPr kumimoji="1" lang="en-US" altLang="zh-TW" sz="2800" b="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kumimoji="1" lang="zh-TW" altLang="en-US" sz="2800" b="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三</a:t>
                      </a:r>
                      <a:r>
                        <a:rPr kumimoji="1" lang="en-US" altLang="zh-TW" sz="2800" b="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r>
                        <a:rPr kumimoji="1" lang="zh-TW" altLang="en-US" sz="2800" b="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下午</a:t>
                      </a:r>
                      <a:r>
                        <a:rPr kumimoji="1" lang="en-US" altLang="zh-TW" sz="2800" b="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</a:t>
                      </a:r>
                      <a:r>
                        <a:rPr kumimoji="1" lang="zh-TW" altLang="en-US" sz="2800" b="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時止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75486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zh-TW" altLang="en-US" sz="2800" b="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補件時間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zh-TW" sz="2800" b="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113</a:t>
                      </a:r>
                      <a:r>
                        <a:rPr kumimoji="1" lang="zh-TW" altLang="en-US" sz="2800" b="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年</a:t>
                      </a:r>
                      <a:r>
                        <a:rPr kumimoji="1" lang="en-US" altLang="zh-TW" sz="2800" b="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6</a:t>
                      </a:r>
                      <a:r>
                        <a:rPr kumimoji="1" lang="zh-TW" altLang="en-US" sz="2800" b="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月</a:t>
                      </a:r>
                      <a:r>
                        <a:rPr kumimoji="1" lang="en-US" altLang="zh-TW" sz="2800" b="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</a:t>
                      </a:r>
                      <a:r>
                        <a:rPr kumimoji="1" lang="zh-TW" altLang="en-US" sz="2800" b="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日</a:t>
                      </a:r>
                      <a:r>
                        <a:rPr kumimoji="1" lang="en-US" altLang="zh-TW" sz="2800" b="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kumimoji="1" lang="zh-TW" altLang="en-US" sz="2800" b="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二</a:t>
                      </a:r>
                      <a:r>
                        <a:rPr kumimoji="1" lang="en-US" altLang="zh-TW" sz="2800" b="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r>
                        <a:rPr kumimoji="1" lang="zh-TW" altLang="en-US" sz="2800" b="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上午</a:t>
                      </a:r>
                      <a:r>
                        <a:rPr kumimoji="1" lang="en-US" altLang="zh-TW" sz="2800" b="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9</a:t>
                      </a:r>
                      <a:r>
                        <a:rPr kumimoji="1" lang="zh-TW" altLang="en-US" sz="2800" b="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時至</a:t>
                      </a:r>
                      <a:endParaRPr kumimoji="1" lang="en-US" altLang="zh-TW" sz="2800" b="0" kern="120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/>
                      <a:r>
                        <a:rPr kumimoji="1" lang="en-US" altLang="zh-TW" sz="2800" b="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6</a:t>
                      </a:r>
                      <a:r>
                        <a:rPr kumimoji="1" lang="zh-TW" altLang="en-US" sz="2800" b="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月</a:t>
                      </a:r>
                      <a:r>
                        <a:rPr kumimoji="1" lang="en-US" altLang="zh-TW" sz="2800" b="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6</a:t>
                      </a:r>
                      <a:r>
                        <a:rPr kumimoji="1" lang="zh-TW" altLang="en-US" sz="2800" b="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日</a:t>
                      </a:r>
                      <a:r>
                        <a:rPr kumimoji="1" lang="en-US" altLang="zh-TW" sz="2800" b="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kumimoji="1" lang="zh-TW" altLang="en-US" sz="2800" b="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四</a:t>
                      </a:r>
                      <a:r>
                        <a:rPr kumimoji="1" lang="en-US" altLang="zh-TW" sz="2800" b="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r>
                        <a:rPr kumimoji="1" lang="zh-TW" altLang="en-US" sz="2800" b="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中午</a:t>
                      </a:r>
                      <a:r>
                        <a:rPr kumimoji="1" lang="en-US" altLang="zh-TW" sz="2800" b="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12</a:t>
                      </a:r>
                      <a:r>
                        <a:rPr kumimoji="1" lang="zh-TW" altLang="en-US" sz="2800" b="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時止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53154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zh-TW" altLang="en-US" sz="2800" b="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公告備取序位名單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zh-TW" sz="2800" b="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113</a:t>
                      </a:r>
                      <a:r>
                        <a:rPr kumimoji="1" lang="zh-TW" altLang="en-US" sz="2800" b="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年</a:t>
                      </a:r>
                      <a:r>
                        <a:rPr kumimoji="1" lang="en-US" altLang="zh-TW" sz="2800" b="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6</a:t>
                      </a:r>
                      <a:r>
                        <a:rPr kumimoji="1" lang="zh-TW" altLang="en-US" sz="2800" b="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月</a:t>
                      </a:r>
                      <a:r>
                        <a:rPr kumimoji="1" lang="en-US" altLang="zh-TW" sz="2800" b="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6</a:t>
                      </a:r>
                      <a:r>
                        <a:rPr kumimoji="1" lang="zh-TW" altLang="en-US" sz="2800" b="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日</a:t>
                      </a:r>
                      <a:r>
                        <a:rPr kumimoji="1" lang="en-US" altLang="zh-TW" sz="2800" b="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kumimoji="1" lang="zh-TW" altLang="en-US" sz="2800" b="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四</a:t>
                      </a:r>
                      <a:r>
                        <a:rPr kumimoji="1" lang="en-US" altLang="zh-TW" sz="2800" b="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r>
                        <a:rPr kumimoji="1" lang="zh-TW" altLang="en-US" sz="2800" b="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下午</a:t>
                      </a:r>
                      <a:r>
                        <a:rPr kumimoji="1" lang="en-US" altLang="zh-TW" sz="2800" b="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</a:t>
                      </a:r>
                      <a:r>
                        <a:rPr kumimoji="1" lang="zh-TW" altLang="en-US" sz="2800" b="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3518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4068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">
            <a:extLst>
              <a:ext uri="{FF2B5EF4-FFF2-40B4-BE49-F238E27FC236}">
                <a16:creationId xmlns:a16="http://schemas.microsoft.com/office/drawing/2014/main" id="{30446347-BA34-4AC3-967C-D33CA4D01DA1}"/>
              </a:ext>
            </a:extLst>
          </p:cNvPr>
          <p:cNvSpPr/>
          <p:nvPr/>
        </p:nvSpPr>
        <p:spPr>
          <a:xfrm rot="10800000">
            <a:off x="5283200" y="6484938"/>
            <a:ext cx="190500" cy="19208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3" name="椭圆 2">
            <a:extLst>
              <a:ext uri="{FF2B5EF4-FFF2-40B4-BE49-F238E27FC236}">
                <a16:creationId xmlns:a16="http://schemas.microsoft.com/office/drawing/2014/main" id="{6A8E1D0E-7371-4A53-9713-35B21FE0D81D}"/>
              </a:ext>
            </a:extLst>
          </p:cNvPr>
          <p:cNvSpPr/>
          <p:nvPr/>
        </p:nvSpPr>
        <p:spPr>
          <a:xfrm rot="10800000">
            <a:off x="4903788" y="5884863"/>
            <a:ext cx="371475" cy="373062"/>
          </a:xfrm>
          <a:prstGeom prst="ellipse">
            <a:avLst/>
          </a:prstGeom>
          <a:solidFill>
            <a:srgbClr val="66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4" name="椭圆 3">
            <a:extLst>
              <a:ext uri="{FF2B5EF4-FFF2-40B4-BE49-F238E27FC236}">
                <a16:creationId xmlns:a16="http://schemas.microsoft.com/office/drawing/2014/main" id="{EFF590F5-2933-4243-980E-5AAFD4246C5E}"/>
              </a:ext>
            </a:extLst>
          </p:cNvPr>
          <p:cNvSpPr/>
          <p:nvPr/>
        </p:nvSpPr>
        <p:spPr>
          <a:xfrm rot="10800000">
            <a:off x="2100075" y="3578582"/>
            <a:ext cx="485775" cy="48418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995C1DBC-8BFE-481D-835C-4D74235B1DFA}"/>
              </a:ext>
            </a:extLst>
          </p:cNvPr>
          <p:cNvSpPr/>
          <p:nvPr/>
        </p:nvSpPr>
        <p:spPr>
          <a:xfrm rot="10800000">
            <a:off x="2523937" y="3322994"/>
            <a:ext cx="304800" cy="3048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D2C7E2F7-8131-472B-967A-EF5E3FF70296}"/>
              </a:ext>
            </a:extLst>
          </p:cNvPr>
          <p:cNvSpPr/>
          <p:nvPr/>
        </p:nvSpPr>
        <p:spPr>
          <a:xfrm rot="10800000">
            <a:off x="7055389" y="1539545"/>
            <a:ext cx="400050" cy="400050"/>
          </a:xfrm>
          <a:prstGeom prst="ellipse">
            <a:avLst/>
          </a:prstGeom>
          <a:solidFill>
            <a:srgbClr val="66CCFF"/>
          </a:solidFill>
          <a:ln>
            <a:solidFill>
              <a:srgbClr val="66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7" name="椭圆 6">
            <a:extLst>
              <a:ext uri="{FF2B5EF4-FFF2-40B4-BE49-F238E27FC236}">
                <a16:creationId xmlns:a16="http://schemas.microsoft.com/office/drawing/2014/main" id="{5BB212F9-1842-4BA0-AA62-E122B88D6EB9}"/>
              </a:ext>
            </a:extLst>
          </p:cNvPr>
          <p:cNvSpPr/>
          <p:nvPr/>
        </p:nvSpPr>
        <p:spPr>
          <a:xfrm rot="247877" flipH="1">
            <a:off x="5915025" y="6796088"/>
            <a:ext cx="96838" cy="9683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C1E6305D-9059-4689-90BC-5361526AAEAD}"/>
              </a:ext>
            </a:extLst>
          </p:cNvPr>
          <p:cNvSpPr/>
          <p:nvPr/>
        </p:nvSpPr>
        <p:spPr>
          <a:xfrm rot="10800000">
            <a:off x="7226962" y="4414693"/>
            <a:ext cx="404813" cy="404812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172DE2F6-F0B1-4551-B30B-D6EFA2B7B09D}"/>
              </a:ext>
            </a:extLst>
          </p:cNvPr>
          <p:cNvSpPr/>
          <p:nvPr/>
        </p:nvSpPr>
        <p:spPr>
          <a:xfrm rot="10800000">
            <a:off x="5722938" y="6953250"/>
            <a:ext cx="542925" cy="542925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035FCC77-9BA2-47DF-A850-BAFBDDB79A23}"/>
              </a:ext>
            </a:extLst>
          </p:cNvPr>
          <p:cNvGrpSpPr>
            <a:grpSpLocks/>
          </p:cNvGrpSpPr>
          <p:nvPr/>
        </p:nvGrpSpPr>
        <p:grpSpPr bwMode="auto">
          <a:xfrm>
            <a:off x="4166640" y="1549900"/>
            <a:ext cx="3311525" cy="3576599"/>
            <a:chOff x="5591459" y="2770428"/>
            <a:chExt cx="1368690" cy="1477955"/>
          </a:xfrm>
        </p:grpSpPr>
        <p:sp>
          <p:nvSpPr>
            <p:cNvPr id="13" name="椭圆 12">
              <a:extLst>
                <a:ext uri="{FF2B5EF4-FFF2-40B4-BE49-F238E27FC236}">
                  <a16:creationId xmlns:a16="http://schemas.microsoft.com/office/drawing/2014/main" id="{B17A434F-D866-4F8B-9ACB-8CFD18FC58C7}"/>
                </a:ext>
              </a:extLst>
            </p:cNvPr>
            <p:cNvSpPr/>
            <p:nvPr/>
          </p:nvSpPr>
          <p:spPr bwMode="auto">
            <a:xfrm>
              <a:off x="5591459" y="2770428"/>
              <a:ext cx="1368690" cy="1368419"/>
            </a:xfrm>
            <a:prstGeom prst="ellipse">
              <a:avLst/>
            </a:prstGeom>
            <a:solidFill>
              <a:srgbClr val="76AF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E68A554D-E07C-4792-8408-18DBA140C73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43447" t="18711" r="10242" b="14206"/>
            <a:stretch>
              <a:fillRect/>
            </a:stretch>
          </p:blipFill>
          <p:spPr>
            <a:xfrm rot="1293395">
              <a:off x="5652795" y="3032900"/>
              <a:ext cx="1215483" cy="1215483"/>
            </a:xfrm>
            <a:custGeom>
              <a:avLst/>
              <a:gdLst>
                <a:gd name="connsiteX0" fmla="*/ 893600 w 1787200"/>
                <a:gd name="connsiteY0" fmla="*/ 0 h 1787200"/>
                <a:gd name="connsiteX1" fmla="*/ 1787200 w 1787200"/>
                <a:gd name="connsiteY1" fmla="*/ 893600 h 1787200"/>
                <a:gd name="connsiteX2" fmla="*/ 893600 w 1787200"/>
                <a:gd name="connsiteY2" fmla="*/ 1787200 h 1787200"/>
                <a:gd name="connsiteX3" fmla="*/ 0 w 1787200"/>
                <a:gd name="connsiteY3" fmla="*/ 893600 h 1787200"/>
                <a:gd name="connsiteX4" fmla="*/ 893600 w 1787200"/>
                <a:gd name="connsiteY4" fmla="*/ 0 h 178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87200" h="1787200">
                  <a:moveTo>
                    <a:pt x="893600" y="0"/>
                  </a:moveTo>
                  <a:cubicBezTo>
                    <a:pt x="1387122" y="0"/>
                    <a:pt x="1787200" y="400078"/>
                    <a:pt x="1787200" y="893600"/>
                  </a:cubicBezTo>
                  <a:cubicBezTo>
                    <a:pt x="1787200" y="1387122"/>
                    <a:pt x="1387122" y="1787200"/>
                    <a:pt x="893600" y="1787200"/>
                  </a:cubicBezTo>
                  <a:cubicBezTo>
                    <a:pt x="400078" y="1787200"/>
                    <a:pt x="0" y="1387122"/>
                    <a:pt x="0" y="893600"/>
                  </a:cubicBezTo>
                  <a:cubicBezTo>
                    <a:pt x="0" y="400078"/>
                    <a:pt x="400078" y="0"/>
                    <a:pt x="893600" y="0"/>
                  </a:cubicBezTo>
                  <a:close/>
                </a:path>
              </a:pathLst>
            </a:custGeom>
          </p:spPr>
        </p:pic>
      </p:grp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E765C4CE-531F-45A8-AD1A-0CBF8BA7E3B3}"/>
              </a:ext>
            </a:extLst>
          </p:cNvPr>
          <p:cNvGrpSpPr>
            <a:grpSpLocks/>
          </p:cNvGrpSpPr>
          <p:nvPr/>
        </p:nvGrpSpPr>
        <p:grpSpPr bwMode="auto">
          <a:xfrm>
            <a:off x="3111771" y="3493899"/>
            <a:ext cx="1176338" cy="1085850"/>
            <a:chOff x="5231859" y="1684578"/>
            <a:chExt cx="1177200" cy="1085850"/>
          </a:xfrm>
        </p:grpSpPr>
        <p:grpSp>
          <p:nvGrpSpPr>
            <p:cNvPr id="16" name="组合 10">
              <a:extLst>
                <a:ext uri="{FF2B5EF4-FFF2-40B4-BE49-F238E27FC236}">
                  <a16:creationId xmlns:a16="http://schemas.microsoft.com/office/drawing/2014/main" id="{D18B4C3A-904A-42F1-BC0A-B7126966E54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324002" y="1684578"/>
              <a:ext cx="1085057" cy="1085850"/>
              <a:chOff x="1277143" y="1504950"/>
              <a:chExt cx="1085057" cy="1085850"/>
            </a:xfrm>
          </p:grpSpPr>
          <p:sp>
            <p:nvSpPr>
              <p:cNvPr id="18" name="椭圆 17">
                <a:extLst>
                  <a:ext uri="{FF2B5EF4-FFF2-40B4-BE49-F238E27FC236}">
                    <a16:creationId xmlns:a16="http://schemas.microsoft.com/office/drawing/2014/main" id="{595C4EA5-8A7E-42F8-B19A-18144C8E42F3}"/>
                  </a:ext>
                </a:extLst>
              </p:cNvPr>
              <p:cNvSpPr/>
              <p:nvPr/>
            </p:nvSpPr>
            <p:spPr>
              <a:xfrm>
                <a:off x="1277143" y="1504950"/>
                <a:ext cx="1085057" cy="108585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19" name="文本框 6">
                <a:extLst>
                  <a:ext uri="{FF2B5EF4-FFF2-40B4-BE49-F238E27FC236}">
                    <a16:creationId xmlns:a16="http://schemas.microsoft.com/office/drawing/2014/main" id="{4CAB7923-1734-4984-809B-9B2A4A4A085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726843" y="1586210"/>
                <a:ext cx="184866" cy="9233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charset="0"/>
                  <a:buChar char="•"/>
                  <a:defRPr sz="2800">
                    <a:solidFill>
                      <a:schemeClr val="tx1"/>
                    </a:solidFill>
                    <a:latin typeface="微软雅黑 Light" pitchFamily="34" charset="-122"/>
                    <a:ea typeface="微软雅黑 Light" pitchFamily="34" charset="-122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微软雅黑 Light" pitchFamily="34" charset="-122"/>
                    <a:ea typeface="微软雅黑 Light" pitchFamily="34" charset="-122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charset="0"/>
                  <a:buChar char="•"/>
                  <a:defRPr sz="2000">
                    <a:solidFill>
                      <a:schemeClr val="tx1"/>
                    </a:solidFill>
                    <a:latin typeface="微软雅黑 Light" pitchFamily="34" charset="-122"/>
                    <a:ea typeface="微软雅黑 Light" pitchFamily="34" charset="-122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charset="0"/>
                  <a:buChar char="•"/>
                  <a:defRPr>
                    <a:solidFill>
                      <a:schemeClr val="tx1"/>
                    </a:solidFill>
                    <a:latin typeface="微软雅黑 Light" pitchFamily="34" charset="-122"/>
                    <a:ea typeface="微软雅黑 Light" pitchFamily="34" charset="-122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charset="0"/>
                  <a:buChar char="•"/>
                  <a:defRPr>
                    <a:solidFill>
                      <a:schemeClr val="tx1"/>
                    </a:solidFill>
                    <a:latin typeface="微软雅黑 Light" pitchFamily="34" charset="-122"/>
                    <a:ea typeface="微软雅黑 Light" pitchFamily="34" charset="-122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charset="0"/>
                  <a:buChar char="•"/>
                  <a:defRPr>
                    <a:solidFill>
                      <a:schemeClr val="tx1"/>
                    </a:solidFill>
                    <a:latin typeface="微软雅黑 Light" pitchFamily="34" charset="-122"/>
                    <a:ea typeface="微软雅黑 Light" pitchFamily="34" charset="-122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charset="0"/>
                  <a:buChar char="•"/>
                  <a:defRPr>
                    <a:solidFill>
                      <a:schemeClr val="tx1"/>
                    </a:solidFill>
                    <a:latin typeface="微软雅黑 Light" pitchFamily="34" charset="-122"/>
                    <a:ea typeface="微软雅黑 Light" pitchFamily="34" charset="-122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charset="0"/>
                  <a:buChar char="•"/>
                  <a:defRPr>
                    <a:solidFill>
                      <a:schemeClr val="tx1"/>
                    </a:solidFill>
                    <a:latin typeface="微软雅黑 Light" pitchFamily="34" charset="-122"/>
                    <a:ea typeface="微软雅黑 Light" pitchFamily="34" charset="-122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charset="0"/>
                  <a:buChar char="•"/>
                  <a:defRPr>
                    <a:solidFill>
                      <a:schemeClr val="tx1"/>
                    </a:solidFill>
                    <a:latin typeface="微软雅黑 Light" pitchFamily="34" charset="-122"/>
                    <a:ea typeface="微软雅黑 Light" pitchFamily="34" charset="-122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zh-CN" altLang="en-US" sz="5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</p:grpSp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FC905FEF-EB56-468E-A410-B75984666A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43447" t="18711" r="10242" b="14206"/>
            <a:stretch>
              <a:fillRect/>
            </a:stretch>
          </p:blipFill>
          <p:spPr>
            <a:xfrm rot="19343822">
              <a:off x="5231859" y="1742018"/>
              <a:ext cx="1019877" cy="1019877"/>
            </a:xfrm>
            <a:custGeom>
              <a:avLst/>
              <a:gdLst>
                <a:gd name="connsiteX0" fmla="*/ 893600 w 1787200"/>
                <a:gd name="connsiteY0" fmla="*/ 0 h 1787200"/>
                <a:gd name="connsiteX1" fmla="*/ 1787200 w 1787200"/>
                <a:gd name="connsiteY1" fmla="*/ 893600 h 1787200"/>
                <a:gd name="connsiteX2" fmla="*/ 893600 w 1787200"/>
                <a:gd name="connsiteY2" fmla="*/ 1787200 h 1787200"/>
                <a:gd name="connsiteX3" fmla="*/ 0 w 1787200"/>
                <a:gd name="connsiteY3" fmla="*/ 893600 h 1787200"/>
                <a:gd name="connsiteX4" fmla="*/ 893600 w 1787200"/>
                <a:gd name="connsiteY4" fmla="*/ 0 h 178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87200" h="1787200">
                  <a:moveTo>
                    <a:pt x="893600" y="0"/>
                  </a:moveTo>
                  <a:cubicBezTo>
                    <a:pt x="1387122" y="0"/>
                    <a:pt x="1787200" y="400078"/>
                    <a:pt x="1787200" y="893600"/>
                  </a:cubicBezTo>
                  <a:cubicBezTo>
                    <a:pt x="1787200" y="1387122"/>
                    <a:pt x="1387122" y="1787200"/>
                    <a:pt x="893600" y="1787200"/>
                  </a:cubicBezTo>
                  <a:cubicBezTo>
                    <a:pt x="400078" y="1787200"/>
                    <a:pt x="0" y="1387122"/>
                    <a:pt x="0" y="893600"/>
                  </a:cubicBezTo>
                  <a:cubicBezTo>
                    <a:pt x="0" y="400078"/>
                    <a:pt x="400078" y="0"/>
                    <a:pt x="893600" y="0"/>
                  </a:cubicBezTo>
                  <a:close/>
                </a:path>
              </a:pathLst>
            </a:custGeom>
          </p:spPr>
        </p:pic>
      </p:grpSp>
      <p:sp>
        <p:nvSpPr>
          <p:cNvPr id="20" name="椭圆 19">
            <a:extLst>
              <a:ext uri="{FF2B5EF4-FFF2-40B4-BE49-F238E27FC236}">
                <a16:creationId xmlns:a16="http://schemas.microsoft.com/office/drawing/2014/main" id="{07B984B4-77CA-42B7-8C92-4FCC2C80F069}"/>
              </a:ext>
            </a:extLst>
          </p:cNvPr>
          <p:cNvSpPr/>
          <p:nvPr/>
        </p:nvSpPr>
        <p:spPr>
          <a:xfrm rot="10800000">
            <a:off x="6264275" y="5197475"/>
            <a:ext cx="233363" cy="233363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1" name="椭圆 20">
            <a:extLst>
              <a:ext uri="{FF2B5EF4-FFF2-40B4-BE49-F238E27FC236}">
                <a16:creationId xmlns:a16="http://schemas.microsoft.com/office/drawing/2014/main" id="{B8D6B4EE-C946-40CA-A0BA-EC81C5FC8961}"/>
              </a:ext>
            </a:extLst>
          </p:cNvPr>
          <p:cNvSpPr/>
          <p:nvPr/>
        </p:nvSpPr>
        <p:spPr>
          <a:xfrm rot="10800000">
            <a:off x="7711361" y="2431413"/>
            <a:ext cx="242888" cy="24288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2" name="椭圆 21">
            <a:extLst>
              <a:ext uri="{FF2B5EF4-FFF2-40B4-BE49-F238E27FC236}">
                <a16:creationId xmlns:a16="http://schemas.microsoft.com/office/drawing/2014/main" id="{0C1511AD-1023-482E-8B8A-2D6BC1A7F36D}"/>
              </a:ext>
            </a:extLst>
          </p:cNvPr>
          <p:cNvSpPr/>
          <p:nvPr/>
        </p:nvSpPr>
        <p:spPr>
          <a:xfrm rot="10800000">
            <a:off x="6896100" y="5073650"/>
            <a:ext cx="152400" cy="15398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3" name="Freeform 6">
            <a:extLst>
              <a:ext uri="{FF2B5EF4-FFF2-40B4-BE49-F238E27FC236}">
                <a16:creationId xmlns:a16="http://schemas.microsoft.com/office/drawing/2014/main" id="{CE4BDA3C-9B76-4766-9FD2-6F131373E36E}"/>
              </a:ext>
            </a:extLst>
          </p:cNvPr>
          <p:cNvSpPr>
            <a:spLocks/>
          </p:cNvSpPr>
          <p:nvPr/>
        </p:nvSpPr>
        <p:spPr bwMode="auto">
          <a:xfrm rot="382501">
            <a:off x="4564795" y="1223629"/>
            <a:ext cx="1565830" cy="573626"/>
          </a:xfrm>
          <a:custGeom>
            <a:avLst/>
            <a:gdLst>
              <a:gd name="T0" fmla="*/ 72 w 330"/>
              <a:gd name="T1" fmla="*/ 3 h 162"/>
              <a:gd name="T2" fmla="*/ 175 w 330"/>
              <a:gd name="T3" fmla="*/ 9 h 162"/>
              <a:gd name="T4" fmla="*/ 220 w 330"/>
              <a:gd name="T5" fmla="*/ 128 h 162"/>
              <a:gd name="T6" fmla="*/ 102 w 330"/>
              <a:gd name="T7" fmla="*/ 162 h 162"/>
              <a:gd name="T8" fmla="*/ 102 w 330"/>
              <a:gd name="T9" fmla="*/ 162 h 162"/>
              <a:gd name="T10" fmla="*/ 40 w 330"/>
              <a:gd name="T11" fmla="*/ 96 h 162"/>
              <a:gd name="T12" fmla="*/ 72 w 330"/>
              <a:gd name="T13" fmla="*/ 3 h 1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30" h="162">
                <a:moveTo>
                  <a:pt x="72" y="3"/>
                </a:moveTo>
                <a:cubicBezTo>
                  <a:pt x="100" y="0"/>
                  <a:pt x="135" y="2"/>
                  <a:pt x="175" y="9"/>
                </a:cubicBezTo>
                <a:cubicBezTo>
                  <a:pt x="281" y="20"/>
                  <a:pt x="330" y="146"/>
                  <a:pt x="220" y="128"/>
                </a:cubicBezTo>
                <a:cubicBezTo>
                  <a:pt x="194" y="124"/>
                  <a:pt x="53" y="110"/>
                  <a:pt x="102" y="162"/>
                </a:cubicBezTo>
                <a:cubicBezTo>
                  <a:pt x="102" y="162"/>
                  <a:pt x="102" y="162"/>
                  <a:pt x="102" y="162"/>
                </a:cubicBezTo>
                <a:cubicBezTo>
                  <a:pt x="102" y="162"/>
                  <a:pt x="54" y="112"/>
                  <a:pt x="40" y="96"/>
                </a:cubicBezTo>
                <a:cubicBezTo>
                  <a:pt x="0" y="47"/>
                  <a:pt x="8" y="11"/>
                  <a:pt x="72" y="3"/>
                </a:cubicBezTo>
                <a:close/>
              </a:path>
            </a:pathLst>
          </a:custGeom>
          <a:solidFill>
            <a:srgbClr val="FF7C8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/>
          </a:p>
        </p:txBody>
      </p:sp>
      <p:sp>
        <p:nvSpPr>
          <p:cNvPr id="24" name="Freeform 7">
            <a:extLst>
              <a:ext uri="{FF2B5EF4-FFF2-40B4-BE49-F238E27FC236}">
                <a16:creationId xmlns:a16="http://schemas.microsoft.com/office/drawing/2014/main" id="{E0A92B60-6FFF-4CDD-B76B-87D75AC77EEA}"/>
              </a:ext>
            </a:extLst>
          </p:cNvPr>
          <p:cNvSpPr>
            <a:spLocks/>
          </p:cNvSpPr>
          <p:nvPr/>
        </p:nvSpPr>
        <p:spPr bwMode="auto">
          <a:xfrm rot="382501">
            <a:off x="4155690" y="638558"/>
            <a:ext cx="2610238" cy="845895"/>
          </a:xfrm>
          <a:custGeom>
            <a:avLst/>
            <a:gdLst>
              <a:gd name="T0" fmla="*/ 18 w 550"/>
              <a:gd name="T1" fmla="*/ 94 h 239"/>
              <a:gd name="T2" fmla="*/ 34 w 550"/>
              <a:gd name="T3" fmla="*/ 132 h 239"/>
              <a:gd name="T4" fmla="*/ 95 w 550"/>
              <a:gd name="T5" fmla="*/ 238 h 239"/>
              <a:gd name="T6" fmla="*/ 141 w 550"/>
              <a:gd name="T7" fmla="*/ 151 h 239"/>
              <a:gd name="T8" fmla="*/ 444 w 550"/>
              <a:gd name="T9" fmla="*/ 207 h 239"/>
              <a:gd name="T10" fmla="*/ 466 w 550"/>
              <a:gd name="T11" fmla="*/ 79 h 239"/>
              <a:gd name="T12" fmla="*/ 92 w 550"/>
              <a:gd name="T13" fmla="*/ 11 h 239"/>
              <a:gd name="T14" fmla="*/ 18 w 550"/>
              <a:gd name="T15" fmla="*/ 94 h 2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550" h="239">
                <a:moveTo>
                  <a:pt x="18" y="94"/>
                </a:moveTo>
                <a:cubicBezTo>
                  <a:pt x="34" y="132"/>
                  <a:pt x="34" y="132"/>
                  <a:pt x="34" y="132"/>
                </a:cubicBezTo>
                <a:cubicBezTo>
                  <a:pt x="63" y="188"/>
                  <a:pt x="66" y="195"/>
                  <a:pt x="95" y="238"/>
                </a:cubicBezTo>
                <a:cubicBezTo>
                  <a:pt x="63" y="192"/>
                  <a:pt x="76" y="158"/>
                  <a:pt x="141" y="151"/>
                </a:cubicBezTo>
                <a:cubicBezTo>
                  <a:pt x="211" y="142"/>
                  <a:pt x="325" y="165"/>
                  <a:pt x="444" y="207"/>
                </a:cubicBezTo>
                <a:cubicBezTo>
                  <a:pt x="518" y="239"/>
                  <a:pt x="550" y="114"/>
                  <a:pt x="466" y="79"/>
                </a:cubicBezTo>
                <a:cubicBezTo>
                  <a:pt x="318" y="28"/>
                  <a:pt x="178" y="0"/>
                  <a:pt x="92" y="11"/>
                </a:cubicBezTo>
                <a:cubicBezTo>
                  <a:pt x="23" y="19"/>
                  <a:pt x="0" y="50"/>
                  <a:pt x="18" y="94"/>
                </a:cubicBezTo>
                <a:close/>
              </a:path>
            </a:pathLst>
          </a:custGeom>
          <a:solidFill>
            <a:srgbClr val="FFC53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/>
          </a:p>
        </p:txBody>
      </p:sp>
      <p:sp>
        <p:nvSpPr>
          <p:cNvPr id="25" name="Freeform 8">
            <a:extLst>
              <a:ext uri="{FF2B5EF4-FFF2-40B4-BE49-F238E27FC236}">
                <a16:creationId xmlns:a16="http://schemas.microsoft.com/office/drawing/2014/main" id="{A63E990F-209A-4FDF-849F-DDE49D3E6702}"/>
              </a:ext>
            </a:extLst>
          </p:cNvPr>
          <p:cNvSpPr>
            <a:spLocks/>
          </p:cNvSpPr>
          <p:nvPr/>
        </p:nvSpPr>
        <p:spPr bwMode="auto">
          <a:xfrm rot="382501">
            <a:off x="3963341" y="46647"/>
            <a:ext cx="4969131" cy="1648738"/>
          </a:xfrm>
          <a:custGeom>
            <a:avLst/>
            <a:gdLst>
              <a:gd name="T0" fmla="*/ 3 w 1047"/>
              <a:gd name="T1" fmla="*/ 95 h 466"/>
              <a:gd name="T2" fmla="*/ 6 w 1047"/>
              <a:gd name="T3" fmla="*/ 130 h 466"/>
              <a:gd name="T4" fmla="*/ 27 w 1047"/>
              <a:gd name="T5" fmla="*/ 245 h 466"/>
              <a:gd name="T6" fmla="*/ 29 w 1047"/>
              <a:gd name="T7" fmla="*/ 252 h 466"/>
              <a:gd name="T8" fmla="*/ 112 w 1047"/>
              <a:gd name="T9" fmla="*/ 172 h 466"/>
              <a:gd name="T10" fmla="*/ 852 w 1047"/>
              <a:gd name="T11" fmla="*/ 398 h 466"/>
              <a:gd name="T12" fmla="*/ 941 w 1047"/>
              <a:gd name="T13" fmla="*/ 282 h 466"/>
              <a:gd name="T14" fmla="*/ 99 w 1047"/>
              <a:gd name="T15" fmla="*/ 22 h 466"/>
              <a:gd name="T16" fmla="*/ 3 w 1047"/>
              <a:gd name="T17" fmla="*/ 95 h 4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47" h="466">
                <a:moveTo>
                  <a:pt x="3" y="95"/>
                </a:moveTo>
                <a:cubicBezTo>
                  <a:pt x="6" y="130"/>
                  <a:pt x="6" y="130"/>
                  <a:pt x="6" y="130"/>
                </a:cubicBezTo>
                <a:cubicBezTo>
                  <a:pt x="16" y="201"/>
                  <a:pt x="16" y="204"/>
                  <a:pt x="27" y="245"/>
                </a:cubicBezTo>
                <a:cubicBezTo>
                  <a:pt x="29" y="252"/>
                  <a:pt x="29" y="252"/>
                  <a:pt x="29" y="252"/>
                </a:cubicBezTo>
                <a:cubicBezTo>
                  <a:pt x="17" y="210"/>
                  <a:pt x="43" y="180"/>
                  <a:pt x="112" y="172"/>
                </a:cubicBezTo>
                <a:cubicBezTo>
                  <a:pt x="272" y="152"/>
                  <a:pt x="602" y="252"/>
                  <a:pt x="852" y="398"/>
                </a:cubicBezTo>
                <a:cubicBezTo>
                  <a:pt x="950" y="466"/>
                  <a:pt x="1047" y="334"/>
                  <a:pt x="941" y="282"/>
                </a:cubicBezTo>
                <a:cubicBezTo>
                  <a:pt x="658" y="116"/>
                  <a:pt x="281" y="0"/>
                  <a:pt x="99" y="22"/>
                </a:cubicBezTo>
                <a:cubicBezTo>
                  <a:pt x="32" y="30"/>
                  <a:pt x="0" y="57"/>
                  <a:pt x="3" y="95"/>
                </a:cubicBezTo>
                <a:close/>
              </a:path>
            </a:pathLst>
          </a:custGeom>
          <a:solidFill>
            <a:srgbClr val="66CC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/>
          </a:p>
        </p:txBody>
      </p:sp>
      <p:sp>
        <p:nvSpPr>
          <p:cNvPr id="26" name="Freeform 9">
            <a:extLst>
              <a:ext uri="{FF2B5EF4-FFF2-40B4-BE49-F238E27FC236}">
                <a16:creationId xmlns:a16="http://schemas.microsoft.com/office/drawing/2014/main" id="{77937C33-AC05-485F-83FE-D348FA424223}"/>
              </a:ext>
            </a:extLst>
          </p:cNvPr>
          <p:cNvSpPr>
            <a:spLocks/>
          </p:cNvSpPr>
          <p:nvPr/>
        </p:nvSpPr>
        <p:spPr bwMode="auto">
          <a:xfrm rot="382501">
            <a:off x="4243106" y="-636209"/>
            <a:ext cx="4694369" cy="1407885"/>
          </a:xfrm>
          <a:custGeom>
            <a:avLst/>
            <a:gdLst>
              <a:gd name="T0" fmla="*/ 20 w 989"/>
              <a:gd name="T1" fmla="*/ 81 h 398"/>
              <a:gd name="T2" fmla="*/ 18 w 989"/>
              <a:gd name="T3" fmla="*/ 93 h 398"/>
              <a:gd name="T4" fmla="*/ 1 w 989"/>
              <a:gd name="T5" fmla="*/ 211 h 398"/>
              <a:gd name="T6" fmla="*/ 0 w 989"/>
              <a:gd name="T7" fmla="*/ 241 h 398"/>
              <a:gd name="T8" fmla="*/ 99 w 989"/>
              <a:gd name="T9" fmla="*/ 170 h 398"/>
              <a:gd name="T10" fmla="*/ 799 w 989"/>
              <a:gd name="T11" fmla="*/ 350 h 398"/>
              <a:gd name="T12" fmla="*/ 873 w 989"/>
              <a:gd name="T13" fmla="*/ 215 h 398"/>
              <a:gd name="T14" fmla="*/ 124 w 989"/>
              <a:gd name="T15" fmla="*/ 20 h 398"/>
              <a:gd name="T16" fmla="*/ 20 w 989"/>
              <a:gd name="T17" fmla="*/ 81 h 3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989" h="398">
                <a:moveTo>
                  <a:pt x="20" y="81"/>
                </a:moveTo>
                <a:cubicBezTo>
                  <a:pt x="18" y="93"/>
                  <a:pt x="18" y="93"/>
                  <a:pt x="18" y="93"/>
                </a:cubicBezTo>
                <a:cubicBezTo>
                  <a:pt x="4" y="167"/>
                  <a:pt x="3" y="169"/>
                  <a:pt x="1" y="211"/>
                </a:cubicBezTo>
                <a:cubicBezTo>
                  <a:pt x="0" y="241"/>
                  <a:pt x="0" y="241"/>
                  <a:pt x="0" y="241"/>
                </a:cubicBezTo>
                <a:cubicBezTo>
                  <a:pt x="0" y="204"/>
                  <a:pt x="32" y="179"/>
                  <a:pt x="99" y="170"/>
                </a:cubicBezTo>
                <a:cubicBezTo>
                  <a:pt x="252" y="152"/>
                  <a:pt x="540" y="229"/>
                  <a:pt x="799" y="350"/>
                </a:cubicBezTo>
                <a:cubicBezTo>
                  <a:pt x="894" y="398"/>
                  <a:pt x="989" y="269"/>
                  <a:pt x="873" y="215"/>
                </a:cubicBezTo>
                <a:cubicBezTo>
                  <a:pt x="597" y="83"/>
                  <a:pt x="288" y="0"/>
                  <a:pt x="124" y="20"/>
                </a:cubicBezTo>
                <a:cubicBezTo>
                  <a:pt x="62" y="28"/>
                  <a:pt x="28" y="49"/>
                  <a:pt x="20" y="81"/>
                </a:cubicBezTo>
                <a:close/>
              </a:path>
            </a:pathLst>
          </a:custGeom>
          <a:solidFill>
            <a:srgbClr val="76AFA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/>
          </a:p>
        </p:txBody>
      </p:sp>
      <p:grpSp>
        <p:nvGrpSpPr>
          <p:cNvPr id="27" name="组合 26">
            <a:extLst>
              <a:ext uri="{FF2B5EF4-FFF2-40B4-BE49-F238E27FC236}">
                <a16:creationId xmlns:a16="http://schemas.microsoft.com/office/drawing/2014/main" id="{51A80DEA-0C2F-4398-9797-94A6AD5FFADA}"/>
              </a:ext>
            </a:extLst>
          </p:cNvPr>
          <p:cNvGrpSpPr>
            <a:grpSpLocks/>
          </p:cNvGrpSpPr>
          <p:nvPr/>
        </p:nvGrpSpPr>
        <p:grpSpPr bwMode="auto">
          <a:xfrm>
            <a:off x="5523656" y="3598563"/>
            <a:ext cx="2562328" cy="2820936"/>
            <a:chOff x="4458125" y="1765838"/>
            <a:chExt cx="1500443" cy="1650669"/>
          </a:xfrm>
          <a:solidFill>
            <a:srgbClr val="FF7C80"/>
          </a:solidFill>
        </p:grpSpPr>
        <p:grpSp>
          <p:nvGrpSpPr>
            <p:cNvPr id="28" name="组合 10">
              <a:extLst>
                <a:ext uri="{FF2B5EF4-FFF2-40B4-BE49-F238E27FC236}">
                  <a16:creationId xmlns:a16="http://schemas.microsoft.com/office/drawing/2014/main" id="{3E1FC014-82E3-4289-860D-E03EFD33A15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458125" y="1765838"/>
              <a:ext cx="1500443" cy="1615583"/>
              <a:chOff x="411266" y="1586210"/>
              <a:chExt cx="1500443" cy="1615583"/>
            </a:xfrm>
            <a:grpFill/>
          </p:grpSpPr>
          <p:sp>
            <p:nvSpPr>
              <p:cNvPr id="30" name="椭圆 29">
                <a:extLst>
                  <a:ext uri="{FF2B5EF4-FFF2-40B4-BE49-F238E27FC236}">
                    <a16:creationId xmlns:a16="http://schemas.microsoft.com/office/drawing/2014/main" id="{8FBCA339-2FD4-4EA0-A30E-28A12FF1C976}"/>
                  </a:ext>
                </a:extLst>
              </p:cNvPr>
              <p:cNvSpPr/>
              <p:nvPr/>
            </p:nvSpPr>
            <p:spPr>
              <a:xfrm>
                <a:off x="411266" y="2115943"/>
                <a:ext cx="1085057" cy="108585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31" name="文本框 6">
                <a:extLst>
                  <a:ext uri="{FF2B5EF4-FFF2-40B4-BE49-F238E27FC236}">
                    <a16:creationId xmlns:a16="http://schemas.microsoft.com/office/drawing/2014/main" id="{CD3981A1-D8EC-4E0F-A1A6-9687157B655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726843" y="1586210"/>
                <a:ext cx="184866" cy="92333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charset="0"/>
                  <a:buChar char="•"/>
                  <a:defRPr sz="2800">
                    <a:solidFill>
                      <a:schemeClr val="tx1"/>
                    </a:solidFill>
                    <a:latin typeface="微软雅黑 Light" pitchFamily="34" charset="-122"/>
                    <a:ea typeface="微软雅黑 Light" pitchFamily="34" charset="-122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微软雅黑 Light" pitchFamily="34" charset="-122"/>
                    <a:ea typeface="微软雅黑 Light" pitchFamily="34" charset="-122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charset="0"/>
                  <a:buChar char="•"/>
                  <a:defRPr sz="2000">
                    <a:solidFill>
                      <a:schemeClr val="tx1"/>
                    </a:solidFill>
                    <a:latin typeface="微软雅黑 Light" pitchFamily="34" charset="-122"/>
                    <a:ea typeface="微软雅黑 Light" pitchFamily="34" charset="-122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charset="0"/>
                  <a:buChar char="•"/>
                  <a:defRPr>
                    <a:solidFill>
                      <a:schemeClr val="tx1"/>
                    </a:solidFill>
                    <a:latin typeface="微软雅黑 Light" pitchFamily="34" charset="-122"/>
                    <a:ea typeface="微软雅黑 Light" pitchFamily="34" charset="-122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charset="0"/>
                  <a:buChar char="•"/>
                  <a:defRPr>
                    <a:solidFill>
                      <a:schemeClr val="tx1"/>
                    </a:solidFill>
                    <a:latin typeface="微软雅黑 Light" pitchFamily="34" charset="-122"/>
                    <a:ea typeface="微软雅黑 Light" pitchFamily="34" charset="-122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charset="0"/>
                  <a:buChar char="•"/>
                  <a:defRPr>
                    <a:solidFill>
                      <a:schemeClr val="tx1"/>
                    </a:solidFill>
                    <a:latin typeface="微软雅黑 Light" pitchFamily="34" charset="-122"/>
                    <a:ea typeface="微软雅黑 Light" pitchFamily="34" charset="-122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charset="0"/>
                  <a:buChar char="•"/>
                  <a:defRPr>
                    <a:solidFill>
                      <a:schemeClr val="tx1"/>
                    </a:solidFill>
                    <a:latin typeface="微软雅黑 Light" pitchFamily="34" charset="-122"/>
                    <a:ea typeface="微软雅黑 Light" pitchFamily="34" charset="-122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charset="0"/>
                  <a:buChar char="•"/>
                  <a:defRPr>
                    <a:solidFill>
                      <a:schemeClr val="tx1"/>
                    </a:solidFill>
                    <a:latin typeface="微软雅黑 Light" pitchFamily="34" charset="-122"/>
                    <a:ea typeface="微软雅黑 Light" pitchFamily="34" charset="-122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charset="0"/>
                  <a:buChar char="•"/>
                  <a:defRPr>
                    <a:solidFill>
                      <a:schemeClr val="tx1"/>
                    </a:solidFill>
                    <a:latin typeface="微软雅黑 Light" pitchFamily="34" charset="-122"/>
                    <a:ea typeface="微软雅黑 Light" pitchFamily="34" charset="-122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zh-CN" altLang="en-US" sz="5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</p:grpSp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31B83D25-A231-4909-9021-103933AA82F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43447" t="18711" r="10242" b="14206"/>
            <a:stretch>
              <a:fillRect/>
            </a:stretch>
          </p:blipFill>
          <p:spPr>
            <a:xfrm rot="19343822">
              <a:off x="4491823" y="2396630"/>
              <a:ext cx="1019877" cy="1019877"/>
            </a:xfrm>
            <a:custGeom>
              <a:avLst/>
              <a:gdLst>
                <a:gd name="connsiteX0" fmla="*/ 893600 w 1787200"/>
                <a:gd name="connsiteY0" fmla="*/ 0 h 1787200"/>
                <a:gd name="connsiteX1" fmla="*/ 1787200 w 1787200"/>
                <a:gd name="connsiteY1" fmla="*/ 893600 h 1787200"/>
                <a:gd name="connsiteX2" fmla="*/ 893600 w 1787200"/>
                <a:gd name="connsiteY2" fmla="*/ 1787200 h 1787200"/>
                <a:gd name="connsiteX3" fmla="*/ 0 w 1787200"/>
                <a:gd name="connsiteY3" fmla="*/ 893600 h 1787200"/>
                <a:gd name="connsiteX4" fmla="*/ 893600 w 1787200"/>
                <a:gd name="connsiteY4" fmla="*/ 0 h 178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87200" h="1787200">
                  <a:moveTo>
                    <a:pt x="893600" y="0"/>
                  </a:moveTo>
                  <a:cubicBezTo>
                    <a:pt x="1387122" y="0"/>
                    <a:pt x="1787200" y="400078"/>
                    <a:pt x="1787200" y="893600"/>
                  </a:cubicBezTo>
                  <a:cubicBezTo>
                    <a:pt x="1787200" y="1387122"/>
                    <a:pt x="1387122" y="1787200"/>
                    <a:pt x="893600" y="1787200"/>
                  </a:cubicBezTo>
                  <a:cubicBezTo>
                    <a:pt x="400078" y="1787200"/>
                    <a:pt x="0" y="1387122"/>
                    <a:pt x="0" y="893600"/>
                  </a:cubicBezTo>
                  <a:cubicBezTo>
                    <a:pt x="0" y="400078"/>
                    <a:pt x="400078" y="0"/>
                    <a:pt x="893600" y="0"/>
                  </a:cubicBezTo>
                  <a:close/>
                </a:path>
              </a:pathLst>
            </a:custGeom>
            <a:grpFill/>
          </p:spPr>
        </p:pic>
      </p:grpSp>
      <p:sp>
        <p:nvSpPr>
          <p:cNvPr id="32" name="文本框 31">
            <a:extLst>
              <a:ext uri="{FF2B5EF4-FFF2-40B4-BE49-F238E27FC236}">
                <a16:creationId xmlns:a16="http://schemas.microsoft.com/office/drawing/2014/main" id="{C7DCC348-7C11-4EDD-B85E-31EE47A31605}"/>
              </a:ext>
            </a:extLst>
          </p:cNvPr>
          <p:cNvSpPr txBox="1"/>
          <p:nvPr/>
        </p:nvSpPr>
        <p:spPr>
          <a:xfrm>
            <a:off x="4337581" y="2823984"/>
            <a:ext cx="300595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5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THANKS</a:t>
            </a:r>
            <a:endParaRPr lang="zh-CN" altLang="en-US" sz="5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3554" name="Picture 2" descr="臺北市松山區敦化國民小學- Home | Facebook">
            <a:extLst>
              <a:ext uri="{FF2B5EF4-FFF2-40B4-BE49-F238E27FC236}">
                <a16:creationId xmlns:a16="http://schemas.microsoft.com/office/drawing/2014/main" id="{5094CE92-62CB-4046-9AE6-77B9C43D16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4456" y="2767532"/>
            <a:ext cx="3240000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0273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F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圖片 13">
            <a:extLst>
              <a:ext uri="{FF2B5EF4-FFF2-40B4-BE49-F238E27FC236}">
                <a16:creationId xmlns:a16="http://schemas.microsoft.com/office/drawing/2014/main" id="{A5AD61DF-FD89-4534-A85D-BBB992318B0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9750" y="3233126"/>
            <a:ext cx="2633549" cy="3512191"/>
          </a:xfrm>
          <a:prstGeom prst="rect">
            <a:avLst/>
          </a:prstGeom>
        </p:spPr>
      </p:pic>
      <p:grpSp>
        <p:nvGrpSpPr>
          <p:cNvPr id="52" name="群組 51">
            <a:extLst>
              <a:ext uri="{FF2B5EF4-FFF2-40B4-BE49-F238E27FC236}">
                <a16:creationId xmlns:a16="http://schemas.microsoft.com/office/drawing/2014/main" id="{E4E5D804-617A-43CE-9173-3B82C21DE64D}"/>
              </a:ext>
            </a:extLst>
          </p:cNvPr>
          <p:cNvGrpSpPr/>
          <p:nvPr/>
        </p:nvGrpSpPr>
        <p:grpSpPr>
          <a:xfrm>
            <a:off x="-883182" y="-883233"/>
            <a:ext cx="4969131" cy="2468144"/>
            <a:chOff x="3828852" y="-885051"/>
            <a:chExt cx="4969131" cy="2468144"/>
          </a:xfrm>
        </p:grpSpPr>
        <p:sp>
          <p:nvSpPr>
            <p:cNvPr id="53" name="Freeform 7">
              <a:extLst>
                <a:ext uri="{FF2B5EF4-FFF2-40B4-BE49-F238E27FC236}">
                  <a16:creationId xmlns:a16="http://schemas.microsoft.com/office/drawing/2014/main" id="{266561D0-5BA1-4CE7-B2D5-536F85375D51}"/>
                </a:ext>
              </a:extLst>
            </p:cNvPr>
            <p:cNvSpPr>
              <a:spLocks/>
            </p:cNvSpPr>
            <p:nvPr/>
          </p:nvSpPr>
          <p:spPr bwMode="auto">
            <a:xfrm rot="382501">
              <a:off x="4038334" y="327734"/>
              <a:ext cx="2610238" cy="845895"/>
            </a:xfrm>
            <a:custGeom>
              <a:avLst/>
              <a:gdLst>
                <a:gd name="T0" fmla="*/ 18 w 550"/>
                <a:gd name="T1" fmla="*/ 94 h 239"/>
                <a:gd name="T2" fmla="*/ 34 w 550"/>
                <a:gd name="T3" fmla="*/ 132 h 239"/>
                <a:gd name="T4" fmla="*/ 95 w 550"/>
                <a:gd name="T5" fmla="*/ 238 h 239"/>
                <a:gd name="T6" fmla="*/ 141 w 550"/>
                <a:gd name="T7" fmla="*/ 151 h 239"/>
                <a:gd name="T8" fmla="*/ 444 w 550"/>
                <a:gd name="T9" fmla="*/ 207 h 239"/>
                <a:gd name="T10" fmla="*/ 466 w 550"/>
                <a:gd name="T11" fmla="*/ 79 h 239"/>
                <a:gd name="T12" fmla="*/ 92 w 550"/>
                <a:gd name="T13" fmla="*/ 11 h 239"/>
                <a:gd name="T14" fmla="*/ 18 w 550"/>
                <a:gd name="T15" fmla="*/ 94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0" h="239">
                  <a:moveTo>
                    <a:pt x="18" y="94"/>
                  </a:moveTo>
                  <a:cubicBezTo>
                    <a:pt x="34" y="132"/>
                    <a:pt x="34" y="132"/>
                    <a:pt x="34" y="132"/>
                  </a:cubicBezTo>
                  <a:cubicBezTo>
                    <a:pt x="63" y="188"/>
                    <a:pt x="66" y="195"/>
                    <a:pt x="95" y="238"/>
                  </a:cubicBezTo>
                  <a:cubicBezTo>
                    <a:pt x="63" y="192"/>
                    <a:pt x="76" y="158"/>
                    <a:pt x="141" y="151"/>
                  </a:cubicBezTo>
                  <a:cubicBezTo>
                    <a:pt x="211" y="142"/>
                    <a:pt x="325" y="165"/>
                    <a:pt x="444" y="207"/>
                  </a:cubicBezTo>
                  <a:cubicBezTo>
                    <a:pt x="518" y="239"/>
                    <a:pt x="550" y="114"/>
                    <a:pt x="466" y="79"/>
                  </a:cubicBezTo>
                  <a:cubicBezTo>
                    <a:pt x="318" y="28"/>
                    <a:pt x="178" y="0"/>
                    <a:pt x="92" y="11"/>
                  </a:cubicBezTo>
                  <a:cubicBezTo>
                    <a:pt x="23" y="19"/>
                    <a:pt x="0" y="50"/>
                    <a:pt x="18" y="94"/>
                  </a:cubicBezTo>
                  <a:close/>
                </a:path>
              </a:pathLst>
            </a:custGeom>
            <a:solidFill>
              <a:srgbClr val="FFC53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grpSp>
          <p:nvGrpSpPr>
            <p:cNvPr id="54" name="群組 53">
              <a:extLst>
                <a:ext uri="{FF2B5EF4-FFF2-40B4-BE49-F238E27FC236}">
                  <a16:creationId xmlns:a16="http://schemas.microsoft.com/office/drawing/2014/main" id="{B71D45C7-27FD-4532-B9EB-C5BB19EA9A79}"/>
                </a:ext>
              </a:extLst>
            </p:cNvPr>
            <p:cNvGrpSpPr/>
            <p:nvPr/>
          </p:nvGrpSpPr>
          <p:grpSpPr>
            <a:xfrm>
              <a:off x="3828852" y="-885051"/>
              <a:ext cx="4969131" cy="2468144"/>
              <a:chOff x="3828852" y="-885051"/>
              <a:chExt cx="4969131" cy="2468144"/>
            </a:xfrm>
          </p:grpSpPr>
          <p:sp>
            <p:nvSpPr>
              <p:cNvPr id="66" name="Freeform 6">
                <a:extLst>
                  <a:ext uri="{FF2B5EF4-FFF2-40B4-BE49-F238E27FC236}">
                    <a16:creationId xmlns:a16="http://schemas.microsoft.com/office/drawing/2014/main" id="{F39AC356-6F04-469F-9627-3457699D4D44}"/>
                  </a:ext>
                </a:extLst>
              </p:cNvPr>
              <p:cNvSpPr>
                <a:spLocks/>
              </p:cNvSpPr>
              <p:nvPr/>
            </p:nvSpPr>
            <p:spPr bwMode="auto">
              <a:xfrm rot="382501">
                <a:off x="4501167" y="1009467"/>
                <a:ext cx="1565830" cy="573626"/>
              </a:xfrm>
              <a:custGeom>
                <a:avLst/>
                <a:gdLst>
                  <a:gd name="T0" fmla="*/ 72 w 330"/>
                  <a:gd name="T1" fmla="*/ 3 h 162"/>
                  <a:gd name="T2" fmla="*/ 175 w 330"/>
                  <a:gd name="T3" fmla="*/ 9 h 162"/>
                  <a:gd name="T4" fmla="*/ 220 w 330"/>
                  <a:gd name="T5" fmla="*/ 128 h 162"/>
                  <a:gd name="T6" fmla="*/ 102 w 330"/>
                  <a:gd name="T7" fmla="*/ 162 h 162"/>
                  <a:gd name="T8" fmla="*/ 102 w 330"/>
                  <a:gd name="T9" fmla="*/ 162 h 162"/>
                  <a:gd name="T10" fmla="*/ 40 w 330"/>
                  <a:gd name="T11" fmla="*/ 96 h 162"/>
                  <a:gd name="T12" fmla="*/ 72 w 330"/>
                  <a:gd name="T13" fmla="*/ 3 h 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0" h="162">
                    <a:moveTo>
                      <a:pt x="72" y="3"/>
                    </a:moveTo>
                    <a:cubicBezTo>
                      <a:pt x="100" y="0"/>
                      <a:pt x="135" y="2"/>
                      <a:pt x="175" y="9"/>
                    </a:cubicBezTo>
                    <a:cubicBezTo>
                      <a:pt x="281" y="20"/>
                      <a:pt x="330" y="146"/>
                      <a:pt x="220" y="128"/>
                    </a:cubicBezTo>
                    <a:cubicBezTo>
                      <a:pt x="194" y="124"/>
                      <a:pt x="53" y="110"/>
                      <a:pt x="102" y="162"/>
                    </a:cubicBezTo>
                    <a:cubicBezTo>
                      <a:pt x="102" y="162"/>
                      <a:pt x="102" y="162"/>
                      <a:pt x="102" y="162"/>
                    </a:cubicBezTo>
                    <a:cubicBezTo>
                      <a:pt x="102" y="162"/>
                      <a:pt x="54" y="112"/>
                      <a:pt x="40" y="96"/>
                    </a:cubicBezTo>
                    <a:cubicBezTo>
                      <a:pt x="0" y="47"/>
                      <a:pt x="8" y="11"/>
                      <a:pt x="72" y="3"/>
                    </a:cubicBezTo>
                    <a:close/>
                  </a:path>
                </a:pathLst>
              </a:custGeom>
              <a:solidFill>
                <a:srgbClr val="FF7C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7" name="Freeform 8">
                <a:extLst>
                  <a:ext uri="{FF2B5EF4-FFF2-40B4-BE49-F238E27FC236}">
                    <a16:creationId xmlns:a16="http://schemas.microsoft.com/office/drawing/2014/main" id="{2BD3C013-F14E-4EA8-96D1-333010CBD756}"/>
                  </a:ext>
                </a:extLst>
              </p:cNvPr>
              <p:cNvSpPr>
                <a:spLocks/>
              </p:cNvSpPr>
              <p:nvPr/>
            </p:nvSpPr>
            <p:spPr bwMode="auto">
              <a:xfrm rot="382501">
                <a:off x="3828852" y="-276872"/>
                <a:ext cx="4969131" cy="1648738"/>
              </a:xfrm>
              <a:custGeom>
                <a:avLst/>
                <a:gdLst>
                  <a:gd name="T0" fmla="*/ 3 w 1047"/>
                  <a:gd name="T1" fmla="*/ 95 h 466"/>
                  <a:gd name="T2" fmla="*/ 6 w 1047"/>
                  <a:gd name="T3" fmla="*/ 130 h 466"/>
                  <a:gd name="T4" fmla="*/ 27 w 1047"/>
                  <a:gd name="T5" fmla="*/ 245 h 466"/>
                  <a:gd name="T6" fmla="*/ 29 w 1047"/>
                  <a:gd name="T7" fmla="*/ 252 h 466"/>
                  <a:gd name="T8" fmla="*/ 112 w 1047"/>
                  <a:gd name="T9" fmla="*/ 172 h 466"/>
                  <a:gd name="T10" fmla="*/ 852 w 1047"/>
                  <a:gd name="T11" fmla="*/ 398 h 466"/>
                  <a:gd name="T12" fmla="*/ 941 w 1047"/>
                  <a:gd name="T13" fmla="*/ 282 h 466"/>
                  <a:gd name="T14" fmla="*/ 99 w 1047"/>
                  <a:gd name="T15" fmla="*/ 22 h 466"/>
                  <a:gd name="T16" fmla="*/ 3 w 1047"/>
                  <a:gd name="T17" fmla="*/ 95 h 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47" h="466">
                    <a:moveTo>
                      <a:pt x="3" y="95"/>
                    </a:moveTo>
                    <a:cubicBezTo>
                      <a:pt x="6" y="130"/>
                      <a:pt x="6" y="130"/>
                      <a:pt x="6" y="130"/>
                    </a:cubicBezTo>
                    <a:cubicBezTo>
                      <a:pt x="16" y="201"/>
                      <a:pt x="16" y="204"/>
                      <a:pt x="27" y="245"/>
                    </a:cubicBezTo>
                    <a:cubicBezTo>
                      <a:pt x="29" y="252"/>
                      <a:pt x="29" y="252"/>
                      <a:pt x="29" y="252"/>
                    </a:cubicBezTo>
                    <a:cubicBezTo>
                      <a:pt x="17" y="210"/>
                      <a:pt x="43" y="180"/>
                      <a:pt x="112" y="172"/>
                    </a:cubicBezTo>
                    <a:cubicBezTo>
                      <a:pt x="272" y="152"/>
                      <a:pt x="602" y="252"/>
                      <a:pt x="852" y="398"/>
                    </a:cubicBezTo>
                    <a:cubicBezTo>
                      <a:pt x="950" y="466"/>
                      <a:pt x="1047" y="334"/>
                      <a:pt x="941" y="282"/>
                    </a:cubicBezTo>
                    <a:cubicBezTo>
                      <a:pt x="658" y="116"/>
                      <a:pt x="281" y="0"/>
                      <a:pt x="99" y="22"/>
                    </a:cubicBezTo>
                    <a:cubicBezTo>
                      <a:pt x="32" y="30"/>
                      <a:pt x="0" y="57"/>
                      <a:pt x="3" y="95"/>
                    </a:cubicBezTo>
                    <a:close/>
                  </a:path>
                </a:pathLst>
              </a:custGeom>
              <a:solidFill>
                <a:srgbClr val="66CCF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8" name="Freeform 9">
                <a:extLst>
                  <a:ext uri="{FF2B5EF4-FFF2-40B4-BE49-F238E27FC236}">
                    <a16:creationId xmlns:a16="http://schemas.microsoft.com/office/drawing/2014/main" id="{CDD47547-07BD-476E-B7CF-392DDF606CE4}"/>
                  </a:ext>
                </a:extLst>
              </p:cNvPr>
              <p:cNvSpPr>
                <a:spLocks/>
              </p:cNvSpPr>
              <p:nvPr/>
            </p:nvSpPr>
            <p:spPr bwMode="auto">
              <a:xfrm rot="400657">
                <a:off x="4398828" y="-885051"/>
                <a:ext cx="4389946" cy="1431183"/>
              </a:xfrm>
              <a:custGeom>
                <a:avLst/>
                <a:gdLst>
                  <a:gd name="T0" fmla="*/ 20 w 989"/>
                  <a:gd name="T1" fmla="*/ 81 h 398"/>
                  <a:gd name="T2" fmla="*/ 18 w 989"/>
                  <a:gd name="T3" fmla="*/ 93 h 398"/>
                  <a:gd name="T4" fmla="*/ 1 w 989"/>
                  <a:gd name="T5" fmla="*/ 211 h 398"/>
                  <a:gd name="T6" fmla="*/ 0 w 989"/>
                  <a:gd name="T7" fmla="*/ 241 h 398"/>
                  <a:gd name="T8" fmla="*/ 99 w 989"/>
                  <a:gd name="T9" fmla="*/ 170 h 398"/>
                  <a:gd name="T10" fmla="*/ 799 w 989"/>
                  <a:gd name="T11" fmla="*/ 350 h 398"/>
                  <a:gd name="T12" fmla="*/ 873 w 989"/>
                  <a:gd name="T13" fmla="*/ 215 h 398"/>
                  <a:gd name="T14" fmla="*/ 124 w 989"/>
                  <a:gd name="T15" fmla="*/ 20 h 398"/>
                  <a:gd name="T16" fmla="*/ 20 w 989"/>
                  <a:gd name="T17" fmla="*/ 81 h 3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89" h="398">
                    <a:moveTo>
                      <a:pt x="20" y="81"/>
                    </a:moveTo>
                    <a:cubicBezTo>
                      <a:pt x="18" y="93"/>
                      <a:pt x="18" y="93"/>
                      <a:pt x="18" y="93"/>
                    </a:cubicBezTo>
                    <a:cubicBezTo>
                      <a:pt x="4" y="167"/>
                      <a:pt x="3" y="169"/>
                      <a:pt x="1" y="211"/>
                    </a:cubicBezTo>
                    <a:cubicBezTo>
                      <a:pt x="0" y="241"/>
                      <a:pt x="0" y="241"/>
                      <a:pt x="0" y="241"/>
                    </a:cubicBezTo>
                    <a:cubicBezTo>
                      <a:pt x="0" y="204"/>
                      <a:pt x="32" y="179"/>
                      <a:pt x="99" y="170"/>
                    </a:cubicBezTo>
                    <a:cubicBezTo>
                      <a:pt x="252" y="152"/>
                      <a:pt x="540" y="229"/>
                      <a:pt x="799" y="350"/>
                    </a:cubicBezTo>
                    <a:cubicBezTo>
                      <a:pt x="894" y="398"/>
                      <a:pt x="989" y="269"/>
                      <a:pt x="873" y="215"/>
                    </a:cubicBezTo>
                    <a:cubicBezTo>
                      <a:pt x="597" y="83"/>
                      <a:pt x="288" y="0"/>
                      <a:pt x="124" y="20"/>
                    </a:cubicBezTo>
                    <a:cubicBezTo>
                      <a:pt x="62" y="28"/>
                      <a:pt x="28" y="49"/>
                      <a:pt x="20" y="81"/>
                    </a:cubicBezTo>
                    <a:close/>
                  </a:path>
                </a:pathLst>
              </a:custGeom>
              <a:solidFill>
                <a:srgbClr val="76AFA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sp>
        <p:nvSpPr>
          <p:cNvPr id="11" name="文本框 32">
            <a:extLst>
              <a:ext uri="{FF2B5EF4-FFF2-40B4-BE49-F238E27FC236}">
                <a16:creationId xmlns:a16="http://schemas.microsoft.com/office/drawing/2014/main" id="{06803217-062A-4519-8827-32F62668182E}"/>
              </a:ext>
            </a:extLst>
          </p:cNvPr>
          <p:cNvSpPr txBox="1"/>
          <p:nvPr/>
        </p:nvSpPr>
        <p:spPr>
          <a:xfrm>
            <a:off x="4875153" y="742998"/>
            <a:ext cx="24416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學習環境</a:t>
            </a:r>
            <a:endParaRPr lang="zh-CN" altLang="en-US" sz="4400" b="1" dirty="0">
              <a:solidFill>
                <a:schemeClr val="tx1">
                  <a:lumMod val="65000"/>
                  <a:lumOff val="3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98" r="12214"/>
          <a:stretch/>
        </p:blipFill>
        <p:spPr>
          <a:xfrm rot="16200000">
            <a:off x="-92780" y="3540862"/>
            <a:ext cx="3528910" cy="2880000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8603" y="1369913"/>
            <a:ext cx="3254794" cy="1980000"/>
          </a:xfrm>
          <a:prstGeom prst="rect">
            <a:avLst/>
          </a:prstGeom>
        </p:spPr>
      </p:pic>
      <p:sp>
        <p:nvSpPr>
          <p:cNvPr id="20" name="文本框 32">
            <a:extLst>
              <a:ext uri="{FF2B5EF4-FFF2-40B4-BE49-F238E27FC236}">
                <a16:creationId xmlns:a16="http://schemas.microsoft.com/office/drawing/2014/main" id="{06803217-062A-4519-8827-32F62668182E}"/>
              </a:ext>
            </a:extLst>
          </p:cNvPr>
          <p:cNvSpPr txBox="1"/>
          <p:nvPr/>
        </p:nvSpPr>
        <p:spPr>
          <a:xfrm>
            <a:off x="10639336" y="6129262"/>
            <a:ext cx="697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走廊</a:t>
            </a:r>
            <a:endParaRPr lang="zh-CN" altLang="en-US" sz="20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2" name="文本框 32">
            <a:extLst>
              <a:ext uri="{FF2B5EF4-FFF2-40B4-BE49-F238E27FC236}">
                <a16:creationId xmlns:a16="http://schemas.microsoft.com/office/drawing/2014/main" id="{06803217-062A-4519-8827-32F62668182E}"/>
              </a:ext>
            </a:extLst>
          </p:cNvPr>
          <p:cNvSpPr txBox="1"/>
          <p:nvPr/>
        </p:nvSpPr>
        <p:spPr>
          <a:xfrm>
            <a:off x="1277803" y="6129262"/>
            <a:ext cx="697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廁所</a:t>
            </a:r>
            <a:endParaRPr lang="zh-CN" altLang="en-US" sz="20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561B4C30-63D5-43A0-A543-D4BF22B354D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192" y="213159"/>
            <a:ext cx="3840865" cy="2880000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8582408C-E0E4-48D8-9759-65913EC0D96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6554" y="133768"/>
            <a:ext cx="3946745" cy="2959391"/>
          </a:xfrm>
          <a:prstGeom prst="rect">
            <a:avLst/>
          </a:prstGeom>
        </p:spPr>
      </p:pic>
      <p:sp>
        <p:nvSpPr>
          <p:cNvPr id="18" name="文本框 32">
            <a:extLst>
              <a:ext uri="{FF2B5EF4-FFF2-40B4-BE49-F238E27FC236}">
                <a16:creationId xmlns:a16="http://schemas.microsoft.com/office/drawing/2014/main" id="{06803217-062A-4519-8827-32F62668182E}"/>
              </a:ext>
            </a:extLst>
          </p:cNvPr>
          <p:cNvSpPr txBox="1"/>
          <p:nvPr/>
        </p:nvSpPr>
        <p:spPr>
          <a:xfrm>
            <a:off x="938140" y="2429060"/>
            <a:ext cx="1467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戶外遊戲場</a:t>
            </a:r>
            <a:endParaRPr lang="zh-CN" altLang="en-US" sz="20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1" name="文本框 32">
            <a:extLst>
              <a:ext uri="{FF2B5EF4-FFF2-40B4-BE49-F238E27FC236}">
                <a16:creationId xmlns:a16="http://schemas.microsoft.com/office/drawing/2014/main" id="{06803217-062A-4519-8827-32F62668182E}"/>
              </a:ext>
            </a:extLst>
          </p:cNvPr>
          <p:cNvSpPr txBox="1"/>
          <p:nvPr/>
        </p:nvSpPr>
        <p:spPr>
          <a:xfrm>
            <a:off x="9638695" y="2541366"/>
            <a:ext cx="6976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走廊</a:t>
            </a:r>
            <a:endParaRPr lang="zh-CN" altLang="en-US" sz="20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E0075616-3332-46A6-B5F4-2CDF55860AC3}"/>
              </a:ext>
            </a:extLst>
          </p:cNvPr>
          <p:cNvSpPr txBox="1"/>
          <p:nvPr/>
        </p:nvSpPr>
        <p:spPr>
          <a:xfrm>
            <a:off x="3612394" y="3764842"/>
            <a:ext cx="531663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u"/>
            </a:pP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本園環境共有</a:t>
            </a: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4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個班級，以顏色為班級名稱。紅班、黃班、藍班、綠班。四個班都是</a:t>
            </a: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3-5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歲混齡班。</a:t>
            </a:r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buFont typeface="Wingdings" panose="05000000000000000000" pitchFamily="2" charset="2"/>
              <a:buChar char="u"/>
            </a:pP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另有幼兒園專屬的</a:t>
            </a: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戶外遊戲場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地下活動室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幼兒園辦公室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幼兒園廚房</a:t>
            </a: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預計</a:t>
            </a: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114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學年啟用</a:t>
            </a: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188665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F431A14D-37C9-4433-8A45-BD9558F60D3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9882" y="392019"/>
            <a:ext cx="3784556" cy="283777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/>
        </p:spPr>
      </p:pic>
      <p:grpSp>
        <p:nvGrpSpPr>
          <p:cNvPr id="52" name="群組 51">
            <a:extLst>
              <a:ext uri="{FF2B5EF4-FFF2-40B4-BE49-F238E27FC236}">
                <a16:creationId xmlns:a16="http://schemas.microsoft.com/office/drawing/2014/main" id="{E4E5D804-617A-43CE-9173-3B82C21DE64D}"/>
              </a:ext>
            </a:extLst>
          </p:cNvPr>
          <p:cNvGrpSpPr/>
          <p:nvPr/>
        </p:nvGrpSpPr>
        <p:grpSpPr>
          <a:xfrm>
            <a:off x="-883182" y="-883233"/>
            <a:ext cx="4969131" cy="2468144"/>
            <a:chOff x="3828852" y="-885051"/>
            <a:chExt cx="4969131" cy="2468144"/>
          </a:xfrm>
        </p:grpSpPr>
        <p:sp>
          <p:nvSpPr>
            <p:cNvPr id="53" name="Freeform 7">
              <a:extLst>
                <a:ext uri="{FF2B5EF4-FFF2-40B4-BE49-F238E27FC236}">
                  <a16:creationId xmlns:a16="http://schemas.microsoft.com/office/drawing/2014/main" id="{266561D0-5BA1-4CE7-B2D5-536F85375D51}"/>
                </a:ext>
              </a:extLst>
            </p:cNvPr>
            <p:cNvSpPr>
              <a:spLocks/>
            </p:cNvSpPr>
            <p:nvPr/>
          </p:nvSpPr>
          <p:spPr bwMode="auto">
            <a:xfrm rot="382501">
              <a:off x="4038334" y="327734"/>
              <a:ext cx="2610238" cy="845895"/>
            </a:xfrm>
            <a:custGeom>
              <a:avLst/>
              <a:gdLst>
                <a:gd name="T0" fmla="*/ 18 w 550"/>
                <a:gd name="T1" fmla="*/ 94 h 239"/>
                <a:gd name="T2" fmla="*/ 34 w 550"/>
                <a:gd name="T3" fmla="*/ 132 h 239"/>
                <a:gd name="T4" fmla="*/ 95 w 550"/>
                <a:gd name="T5" fmla="*/ 238 h 239"/>
                <a:gd name="T6" fmla="*/ 141 w 550"/>
                <a:gd name="T7" fmla="*/ 151 h 239"/>
                <a:gd name="T8" fmla="*/ 444 w 550"/>
                <a:gd name="T9" fmla="*/ 207 h 239"/>
                <a:gd name="T10" fmla="*/ 466 w 550"/>
                <a:gd name="T11" fmla="*/ 79 h 239"/>
                <a:gd name="T12" fmla="*/ 92 w 550"/>
                <a:gd name="T13" fmla="*/ 11 h 239"/>
                <a:gd name="T14" fmla="*/ 18 w 550"/>
                <a:gd name="T15" fmla="*/ 94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0" h="239">
                  <a:moveTo>
                    <a:pt x="18" y="94"/>
                  </a:moveTo>
                  <a:cubicBezTo>
                    <a:pt x="34" y="132"/>
                    <a:pt x="34" y="132"/>
                    <a:pt x="34" y="132"/>
                  </a:cubicBezTo>
                  <a:cubicBezTo>
                    <a:pt x="63" y="188"/>
                    <a:pt x="66" y="195"/>
                    <a:pt x="95" y="238"/>
                  </a:cubicBezTo>
                  <a:cubicBezTo>
                    <a:pt x="63" y="192"/>
                    <a:pt x="76" y="158"/>
                    <a:pt x="141" y="151"/>
                  </a:cubicBezTo>
                  <a:cubicBezTo>
                    <a:pt x="211" y="142"/>
                    <a:pt x="325" y="165"/>
                    <a:pt x="444" y="207"/>
                  </a:cubicBezTo>
                  <a:cubicBezTo>
                    <a:pt x="518" y="239"/>
                    <a:pt x="550" y="114"/>
                    <a:pt x="466" y="79"/>
                  </a:cubicBezTo>
                  <a:cubicBezTo>
                    <a:pt x="318" y="28"/>
                    <a:pt x="178" y="0"/>
                    <a:pt x="92" y="11"/>
                  </a:cubicBezTo>
                  <a:cubicBezTo>
                    <a:pt x="23" y="19"/>
                    <a:pt x="0" y="50"/>
                    <a:pt x="18" y="94"/>
                  </a:cubicBezTo>
                  <a:close/>
                </a:path>
              </a:pathLst>
            </a:custGeom>
            <a:solidFill>
              <a:srgbClr val="FFC53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grpSp>
          <p:nvGrpSpPr>
            <p:cNvPr id="54" name="群組 53">
              <a:extLst>
                <a:ext uri="{FF2B5EF4-FFF2-40B4-BE49-F238E27FC236}">
                  <a16:creationId xmlns:a16="http://schemas.microsoft.com/office/drawing/2014/main" id="{B71D45C7-27FD-4532-B9EB-C5BB19EA9A79}"/>
                </a:ext>
              </a:extLst>
            </p:cNvPr>
            <p:cNvGrpSpPr/>
            <p:nvPr/>
          </p:nvGrpSpPr>
          <p:grpSpPr>
            <a:xfrm>
              <a:off x="3828852" y="-885051"/>
              <a:ext cx="4969131" cy="2468144"/>
              <a:chOff x="3828852" y="-885051"/>
              <a:chExt cx="4969131" cy="2468144"/>
            </a:xfrm>
          </p:grpSpPr>
          <p:sp>
            <p:nvSpPr>
              <p:cNvPr id="66" name="Freeform 6">
                <a:extLst>
                  <a:ext uri="{FF2B5EF4-FFF2-40B4-BE49-F238E27FC236}">
                    <a16:creationId xmlns:a16="http://schemas.microsoft.com/office/drawing/2014/main" id="{F39AC356-6F04-469F-9627-3457699D4D44}"/>
                  </a:ext>
                </a:extLst>
              </p:cNvPr>
              <p:cNvSpPr>
                <a:spLocks/>
              </p:cNvSpPr>
              <p:nvPr/>
            </p:nvSpPr>
            <p:spPr bwMode="auto">
              <a:xfrm rot="382501">
                <a:off x="4501167" y="1009467"/>
                <a:ext cx="1565830" cy="573626"/>
              </a:xfrm>
              <a:custGeom>
                <a:avLst/>
                <a:gdLst>
                  <a:gd name="T0" fmla="*/ 72 w 330"/>
                  <a:gd name="T1" fmla="*/ 3 h 162"/>
                  <a:gd name="T2" fmla="*/ 175 w 330"/>
                  <a:gd name="T3" fmla="*/ 9 h 162"/>
                  <a:gd name="T4" fmla="*/ 220 w 330"/>
                  <a:gd name="T5" fmla="*/ 128 h 162"/>
                  <a:gd name="T6" fmla="*/ 102 w 330"/>
                  <a:gd name="T7" fmla="*/ 162 h 162"/>
                  <a:gd name="T8" fmla="*/ 102 w 330"/>
                  <a:gd name="T9" fmla="*/ 162 h 162"/>
                  <a:gd name="T10" fmla="*/ 40 w 330"/>
                  <a:gd name="T11" fmla="*/ 96 h 162"/>
                  <a:gd name="T12" fmla="*/ 72 w 330"/>
                  <a:gd name="T13" fmla="*/ 3 h 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0" h="162">
                    <a:moveTo>
                      <a:pt x="72" y="3"/>
                    </a:moveTo>
                    <a:cubicBezTo>
                      <a:pt x="100" y="0"/>
                      <a:pt x="135" y="2"/>
                      <a:pt x="175" y="9"/>
                    </a:cubicBezTo>
                    <a:cubicBezTo>
                      <a:pt x="281" y="20"/>
                      <a:pt x="330" y="146"/>
                      <a:pt x="220" y="128"/>
                    </a:cubicBezTo>
                    <a:cubicBezTo>
                      <a:pt x="194" y="124"/>
                      <a:pt x="53" y="110"/>
                      <a:pt x="102" y="162"/>
                    </a:cubicBezTo>
                    <a:cubicBezTo>
                      <a:pt x="102" y="162"/>
                      <a:pt x="102" y="162"/>
                      <a:pt x="102" y="162"/>
                    </a:cubicBezTo>
                    <a:cubicBezTo>
                      <a:pt x="102" y="162"/>
                      <a:pt x="54" y="112"/>
                      <a:pt x="40" y="96"/>
                    </a:cubicBezTo>
                    <a:cubicBezTo>
                      <a:pt x="0" y="47"/>
                      <a:pt x="8" y="11"/>
                      <a:pt x="72" y="3"/>
                    </a:cubicBezTo>
                    <a:close/>
                  </a:path>
                </a:pathLst>
              </a:custGeom>
              <a:solidFill>
                <a:srgbClr val="FF7C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7" name="Freeform 8">
                <a:extLst>
                  <a:ext uri="{FF2B5EF4-FFF2-40B4-BE49-F238E27FC236}">
                    <a16:creationId xmlns:a16="http://schemas.microsoft.com/office/drawing/2014/main" id="{2BD3C013-F14E-4EA8-96D1-333010CBD756}"/>
                  </a:ext>
                </a:extLst>
              </p:cNvPr>
              <p:cNvSpPr>
                <a:spLocks/>
              </p:cNvSpPr>
              <p:nvPr/>
            </p:nvSpPr>
            <p:spPr bwMode="auto">
              <a:xfrm rot="382501">
                <a:off x="3828852" y="-276872"/>
                <a:ext cx="4969131" cy="1648738"/>
              </a:xfrm>
              <a:custGeom>
                <a:avLst/>
                <a:gdLst>
                  <a:gd name="T0" fmla="*/ 3 w 1047"/>
                  <a:gd name="T1" fmla="*/ 95 h 466"/>
                  <a:gd name="T2" fmla="*/ 6 w 1047"/>
                  <a:gd name="T3" fmla="*/ 130 h 466"/>
                  <a:gd name="T4" fmla="*/ 27 w 1047"/>
                  <a:gd name="T5" fmla="*/ 245 h 466"/>
                  <a:gd name="T6" fmla="*/ 29 w 1047"/>
                  <a:gd name="T7" fmla="*/ 252 h 466"/>
                  <a:gd name="T8" fmla="*/ 112 w 1047"/>
                  <a:gd name="T9" fmla="*/ 172 h 466"/>
                  <a:gd name="T10" fmla="*/ 852 w 1047"/>
                  <a:gd name="T11" fmla="*/ 398 h 466"/>
                  <a:gd name="T12" fmla="*/ 941 w 1047"/>
                  <a:gd name="T13" fmla="*/ 282 h 466"/>
                  <a:gd name="T14" fmla="*/ 99 w 1047"/>
                  <a:gd name="T15" fmla="*/ 22 h 466"/>
                  <a:gd name="T16" fmla="*/ 3 w 1047"/>
                  <a:gd name="T17" fmla="*/ 95 h 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47" h="466">
                    <a:moveTo>
                      <a:pt x="3" y="95"/>
                    </a:moveTo>
                    <a:cubicBezTo>
                      <a:pt x="6" y="130"/>
                      <a:pt x="6" y="130"/>
                      <a:pt x="6" y="130"/>
                    </a:cubicBezTo>
                    <a:cubicBezTo>
                      <a:pt x="16" y="201"/>
                      <a:pt x="16" y="204"/>
                      <a:pt x="27" y="245"/>
                    </a:cubicBezTo>
                    <a:cubicBezTo>
                      <a:pt x="29" y="252"/>
                      <a:pt x="29" y="252"/>
                      <a:pt x="29" y="252"/>
                    </a:cubicBezTo>
                    <a:cubicBezTo>
                      <a:pt x="17" y="210"/>
                      <a:pt x="43" y="180"/>
                      <a:pt x="112" y="172"/>
                    </a:cubicBezTo>
                    <a:cubicBezTo>
                      <a:pt x="272" y="152"/>
                      <a:pt x="602" y="252"/>
                      <a:pt x="852" y="398"/>
                    </a:cubicBezTo>
                    <a:cubicBezTo>
                      <a:pt x="950" y="466"/>
                      <a:pt x="1047" y="334"/>
                      <a:pt x="941" y="282"/>
                    </a:cubicBezTo>
                    <a:cubicBezTo>
                      <a:pt x="658" y="116"/>
                      <a:pt x="281" y="0"/>
                      <a:pt x="99" y="22"/>
                    </a:cubicBezTo>
                    <a:cubicBezTo>
                      <a:pt x="32" y="30"/>
                      <a:pt x="0" y="57"/>
                      <a:pt x="3" y="95"/>
                    </a:cubicBezTo>
                    <a:close/>
                  </a:path>
                </a:pathLst>
              </a:custGeom>
              <a:solidFill>
                <a:srgbClr val="66CCF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8" name="Freeform 9">
                <a:extLst>
                  <a:ext uri="{FF2B5EF4-FFF2-40B4-BE49-F238E27FC236}">
                    <a16:creationId xmlns:a16="http://schemas.microsoft.com/office/drawing/2014/main" id="{CDD47547-07BD-476E-B7CF-392DDF606CE4}"/>
                  </a:ext>
                </a:extLst>
              </p:cNvPr>
              <p:cNvSpPr>
                <a:spLocks/>
              </p:cNvSpPr>
              <p:nvPr/>
            </p:nvSpPr>
            <p:spPr bwMode="auto">
              <a:xfrm rot="400657">
                <a:off x="4398828" y="-885051"/>
                <a:ext cx="4389946" cy="1431183"/>
              </a:xfrm>
              <a:custGeom>
                <a:avLst/>
                <a:gdLst>
                  <a:gd name="T0" fmla="*/ 20 w 989"/>
                  <a:gd name="T1" fmla="*/ 81 h 398"/>
                  <a:gd name="T2" fmla="*/ 18 w 989"/>
                  <a:gd name="T3" fmla="*/ 93 h 398"/>
                  <a:gd name="T4" fmla="*/ 1 w 989"/>
                  <a:gd name="T5" fmla="*/ 211 h 398"/>
                  <a:gd name="T6" fmla="*/ 0 w 989"/>
                  <a:gd name="T7" fmla="*/ 241 h 398"/>
                  <a:gd name="T8" fmla="*/ 99 w 989"/>
                  <a:gd name="T9" fmla="*/ 170 h 398"/>
                  <a:gd name="T10" fmla="*/ 799 w 989"/>
                  <a:gd name="T11" fmla="*/ 350 h 398"/>
                  <a:gd name="T12" fmla="*/ 873 w 989"/>
                  <a:gd name="T13" fmla="*/ 215 h 398"/>
                  <a:gd name="T14" fmla="*/ 124 w 989"/>
                  <a:gd name="T15" fmla="*/ 20 h 398"/>
                  <a:gd name="T16" fmla="*/ 20 w 989"/>
                  <a:gd name="T17" fmla="*/ 81 h 3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89" h="398">
                    <a:moveTo>
                      <a:pt x="20" y="81"/>
                    </a:moveTo>
                    <a:cubicBezTo>
                      <a:pt x="18" y="93"/>
                      <a:pt x="18" y="93"/>
                      <a:pt x="18" y="93"/>
                    </a:cubicBezTo>
                    <a:cubicBezTo>
                      <a:pt x="4" y="167"/>
                      <a:pt x="3" y="169"/>
                      <a:pt x="1" y="211"/>
                    </a:cubicBezTo>
                    <a:cubicBezTo>
                      <a:pt x="0" y="241"/>
                      <a:pt x="0" y="241"/>
                      <a:pt x="0" y="241"/>
                    </a:cubicBezTo>
                    <a:cubicBezTo>
                      <a:pt x="0" y="204"/>
                      <a:pt x="32" y="179"/>
                      <a:pt x="99" y="170"/>
                    </a:cubicBezTo>
                    <a:cubicBezTo>
                      <a:pt x="252" y="152"/>
                      <a:pt x="540" y="229"/>
                      <a:pt x="799" y="350"/>
                    </a:cubicBezTo>
                    <a:cubicBezTo>
                      <a:pt x="894" y="398"/>
                      <a:pt x="989" y="269"/>
                      <a:pt x="873" y="215"/>
                    </a:cubicBezTo>
                    <a:cubicBezTo>
                      <a:pt x="597" y="83"/>
                      <a:pt x="288" y="0"/>
                      <a:pt x="124" y="20"/>
                    </a:cubicBezTo>
                    <a:cubicBezTo>
                      <a:pt x="62" y="28"/>
                      <a:pt x="28" y="49"/>
                      <a:pt x="20" y="81"/>
                    </a:cubicBezTo>
                    <a:close/>
                  </a:path>
                </a:pathLst>
              </a:custGeom>
              <a:solidFill>
                <a:srgbClr val="76AFA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pic>
        <p:nvPicPr>
          <p:cNvPr id="4" name="圖片 3">
            <a:extLst>
              <a:ext uri="{FF2B5EF4-FFF2-40B4-BE49-F238E27FC236}">
                <a16:creationId xmlns:a16="http://schemas.microsoft.com/office/drawing/2014/main" id="{790333DE-44F2-467B-9877-66182C581D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773" y="960720"/>
            <a:ext cx="3919054" cy="26127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/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C2C4AB6E-8A2D-4370-A4E4-41121329B6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152" y="3907993"/>
            <a:ext cx="3921675" cy="26144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/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399296DF-0438-4CC1-A71A-992CA44DADF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6173" y="3474728"/>
            <a:ext cx="3919054" cy="261270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/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01C95B1C-6E13-4F0A-BEF4-6FC6D9B9AED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2120" y="3763571"/>
            <a:ext cx="3987644" cy="26584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/>
        </p:spPr>
      </p:pic>
      <p:pic>
        <p:nvPicPr>
          <p:cNvPr id="25" name="圖片 24">
            <a:extLst>
              <a:ext uri="{FF2B5EF4-FFF2-40B4-BE49-F238E27FC236}">
                <a16:creationId xmlns:a16="http://schemas.microsoft.com/office/drawing/2014/main" id="{055DF990-1CB7-4F52-B963-DFE71B5A2FE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2119" y="749047"/>
            <a:ext cx="3987644" cy="265842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/>
        </p:spPr>
      </p:pic>
    </p:spTree>
    <p:extLst>
      <p:ext uri="{BB962C8B-B14F-4D97-AF65-F5344CB8AC3E}">
        <p14:creationId xmlns:p14="http://schemas.microsoft.com/office/powerpoint/2010/main" val="1142868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329BB56D-9B82-488A-9FEC-3C5C1E217C6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01" y="3928891"/>
            <a:ext cx="4365201" cy="29101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52" name="群組 51">
            <a:extLst>
              <a:ext uri="{FF2B5EF4-FFF2-40B4-BE49-F238E27FC236}">
                <a16:creationId xmlns:a16="http://schemas.microsoft.com/office/drawing/2014/main" id="{E4E5D804-617A-43CE-9173-3B82C21DE64D}"/>
              </a:ext>
            </a:extLst>
          </p:cNvPr>
          <p:cNvGrpSpPr/>
          <p:nvPr/>
        </p:nvGrpSpPr>
        <p:grpSpPr>
          <a:xfrm>
            <a:off x="-883182" y="-883233"/>
            <a:ext cx="4969131" cy="2468144"/>
            <a:chOff x="3828852" y="-885051"/>
            <a:chExt cx="4969131" cy="2468144"/>
          </a:xfrm>
        </p:grpSpPr>
        <p:sp>
          <p:nvSpPr>
            <p:cNvPr id="53" name="Freeform 7">
              <a:extLst>
                <a:ext uri="{FF2B5EF4-FFF2-40B4-BE49-F238E27FC236}">
                  <a16:creationId xmlns:a16="http://schemas.microsoft.com/office/drawing/2014/main" id="{266561D0-5BA1-4CE7-B2D5-536F85375D51}"/>
                </a:ext>
              </a:extLst>
            </p:cNvPr>
            <p:cNvSpPr>
              <a:spLocks/>
            </p:cNvSpPr>
            <p:nvPr/>
          </p:nvSpPr>
          <p:spPr bwMode="auto">
            <a:xfrm rot="382501">
              <a:off x="4038334" y="327734"/>
              <a:ext cx="2610238" cy="845895"/>
            </a:xfrm>
            <a:custGeom>
              <a:avLst/>
              <a:gdLst>
                <a:gd name="T0" fmla="*/ 18 w 550"/>
                <a:gd name="T1" fmla="*/ 94 h 239"/>
                <a:gd name="T2" fmla="*/ 34 w 550"/>
                <a:gd name="T3" fmla="*/ 132 h 239"/>
                <a:gd name="T4" fmla="*/ 95 w 550"/>
                <a:gd name="T5" fmla="*/ 238 h 239"/>
                <a:gd name="T6" fmla="*/ 141 w 550"/>
                <a:gd name="T7" fmla="*/ 151 h 239"/>
                <a:gd name="T8" fmla="*/ 444 w 550"/>
                <a:gd name="T9" fmla="*/ 207 h 239"/>
                <a:gd name="T10" fmla="*/ 466 w 550"/>
                <a:gd name="T11" fmla="*/ 79 h 239"/>
                <a:gd name="T12" fmla="*/ 92 w 550"/>
                <a:gd name="T13" fmla="*/ 11 h 239"/>
                <a:gd name="T14" fmla="*/ 18 w 550"/>
                <a:gd name="T15" fmla="*/ 94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0" h="239">
                  <a:moveTo>
                    <a:pt x="18" y="94"/>
                  </a:moveTo>
                  <a:cubicBezTo>
                    <a:pt x="34" y="132"/>
                    <a:pt x="34" y="132"/>
                    <a:pt x="34" y="132"/>
                  </a:cubicBezTo>
                  <a:cubicBezTo>
                    <a:pt x="63" y="188"/>
                    <a:pt x="66" y="195"/>
                    <a:pt x="95" y="238"/>
                  </a:cubicBezTo>
                  <a:cubicBezTo>
                    <a:pt x="63" y="192"/>
                    <a:pt x="76" y="158"/>
                    <a:pt x="141" y="151"/>
                  </a:cubicBezTo>
                  <a:cubicBezTo>
                    <a:pt x="211" y="142"/>
                    <a:pt x="325" y="165"/>
                    <a:pt x="444" y="207"/>
                  </a:cubicBezTo>
                  <a:cubicBezTo>
                    <a:pt x="518" y="239"/>
                    <a:pt x="550" y="114"/>
                    <a:pt x="466" y="79"/>
                  </a:cubicBezTo>
                  <a:cubicBezTo>
                    <a:pt x="318" y="28"/>
                    <a:pt x="178" y="0"/>
                    <a:pt x="92" y="11"/>
                  </a:cubicBezTo>
                  <a:cubicBezTo>
                    <a:pt x="23" y="19"/>
                    <a:pt x="0" y="50"/>
                    <a:pt x="18" y="94"/>
                  </a:cubicBezTo>
                  <a:close/>
                </a:path>
              </a:pathLst>
            </a:custGeom>
            <a:solidFill>
              <a:srgbClr val="FFC53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grpSp>
          <p:nvGrpSpPr>
            <p:cNvPr id="54" name="群組 53">
              <a:extLst>
                <a:ext uri="{FF2B5EF4-FFF2-40B4-BE49-F238E27FC236}">
                  <a16:creationId xmlns:a16="http://schemas.microsoft.com/office/drawing/2014/main" id="{B71D45C7-27FD-4532-B9EB-C5BB19EA9A79}"/>
                </a:ext>
              </a:extLst>
            </p:cNvPr>
            <p:cNvGrpSpPr/>
            <p:nvPr/>
          </p:nvGrpSpPr>
          <p:grpSpPr>
            <a:xfrm>
              <a:off x="3828852" y="-885051"/>
              <a:ext cx="4969131" cy="2468144"/>
              <a:chOff x="3828852" y="-885051"/>
              <a:chExt cx="4969131" cy="2468144"/>
            </a:xfrm>
          </p:grpSpPr>
          <p:sp>
            <p:nvSpPr>
              <p:cNvPr id="66" name="Freeform 6">
                <a:extLst>
                  <a:ext uri="{FF2B5EF4-FFF2-40B4-BE49-F238E27FC236}">
                    <a16:creationId xmlns:a16="http://schemas.microsoft.com/office/drawing/2014/main" id="{F39AC356-6F04-469F-9627-3457699D4D44}"/>
                  </a:ext>
                </a:extLst>
              </p:cNvPr>
              <p:cNvSpPr>
                <a:spLocks/>
              </p:cNvSpPr>
              <p:nvPr/>
            </p:nvSpPr>
            <p:spPr bwMode="auto">
              <a:xfrm rot="382501">
                <a:off x="4501167" y="1009467"/>
                <a:ext cx="1565830" cy="573626"/>
              </a:xfrm>
              <a:custGeom>
                <a:avLst/>
                <a:gdLst>
                  <a:gd name="T0" fmla="*/ 72 w 330"/>
                  <a:gd name="T1" fmla="*/ 3 h 162"/>
                  <a:gd name="T2" fmla="*/ 175 w 330"/>
                  <a:gd name="T3" fmla="*/ 9 h 162"/>
                  <a:gd name="T4" fmla="*/ 220 w 330"/>
                  <a:gd name="T5" fmla="*/ 128 h 162"/>
                  <a:gd name="T6" fmla="*/ 102 w 330"/>
                  <a:gd name="T7" fmla="*/ 162 h 162"/>
                  <a:gd name="T8" fmla="*/ 102 w 330"/>
                  <a:gd name="T9" fmla="*/ 162 h 162"/>
                  <a:gd name="T10" fmla="*/ 40 w 330"/>
                  <a:gd name="T11" fmla="*/ 96 h 162"/>
                  <a:gd name="T12" fmla="*/ 72 w 330"/>
                  <a:gd name="T13" fmla="*/ 3 h 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0" h="162">
                    <a:moveTo>
                      <a:pt x="72" y="3"/>
                    </a:moveTo>
                    <a:cubicBezTo>
                      <a:pt x="100" y="0"/>
                      <a:pt x="135" y="2"/>
                      <a:pt x="175" y="9"/>
                    </a:cubicBezTo>
                    <a:cubicBezTo>
                      <a:pt x="281" y="20"/>
                      <a:pt x="330" y="146"/>
                      <a:pt x="220" y="128"/>
                    </a:cubicBezTo>
                    <a:cubicBezTo>
                      <a:pt x="194" y="124"/>
                      <a:pt x="53" y="110"/>
                      <a:pt x="102" y="162"/>
                    </a:cubicBezTo>
                    <a:cubicBezTo>
                      <a:pt x="102" y="162"/>
                      <a:pt x="102" y="162"/>
                      <a:pt x="102" y="162"/>
                    </a:cubicBezTo>
                    <a:cubicBezTo>
                      <a:pt x="102" y="162"/>
                      <a:pt x="54" y="112"/>
                      <a:pt x="40" y="96"/>
                    </a:cubicBezTo>
                    <a:cubicBezTo>
                      <a:pt x="0" y="47"/>
                      <a:pt x="8" y="11"/>
                      <a:pt x="72" y="3"/>
                    </a:cubicBezTo>
                    <a:close/>
                  </a:path>
                </a:pathLst>
              </a:custGeom>
              <a:solidFill>
                <a:srgbClr val="FF7C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7" name="Freeform 8">
                <a:extLst>
                  <a:ext uri="{FF2B5EF4-FFF2-40B4-BE49-F238E27FC236}">
                    <a16:creationId xmlns:a16="http://schemas.microsoft.com/office/drawing/2014/main" id="{2BD3C013-F14E-4EA8-96D1-333010CBD756}"/>
                  </a:ext>
                </a:extLst>
              </p:cNvPr>
              <p:cNvSpPr>
                <a:spLocks/>
              </p:cNvSpPr>
              <p:nvPr/>
            </p:nvSpPr>
            <p:spPr bwMode="auto">
              <a:xfrm rot="382501">
                <a:off x="3828852" y="-276872"/>
                <a:ext cx="4969131" cy="1648738"/>
              </a:xfrm>
              <a:custGeom>
                <a:avLst/>
                <a:gdLst>
                  <a:gd name="T0" fmla="*/ 3 w 1047"/>
                  <a:gd name="T1" fmla="*/ 95 h 466"/>
                  <a:gd name="T2" fmla="*/ 6 w 1047"/>
                  <a:gd name="T3" fmla="*/ 130 h 466"/>
                  <a:gd name="T4" fmla="*/ 27 w 1047"/>
                  <a:gd name="T5" fmla="*/ 245 h 466"/>
                  <a:gd name="T6" fmla="*/ 29 w 1047"/>
                  <a:gd name="T7" fmla="*/ 252 h 466"/>
                  <a:gd name="T8" fmla="*/ 112 w 1047"/>
                  <a:gd name="T9" fmla="*/ 172 h 466"/>
                  <a:gd name="T10" fmla="*/ 852 w 1047"/>
                  <a:gd name="T11" fmla="*/ 398 h 466"/>
                  <a:gd name="T12" fmla="*/ 941 w 1047"/>
                  <a:gd name="T13" fmla="*/ 282 h 466"/>
                  <a:gd name="T14" fmla="*/ 99 w 1047"/>
                  <a:gd name="T15" fmla="*/ 22 h 466"/>
                  <a:gd name="T16" fmla="*/ 3 w 1047"/>
                  <a:gd name="T17" fmla="*/ 95 h 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47" h="466">
                    <a:moveTo>
                      <a:pt x="3" y="95"/>
                    </a:moveTo>
                    <a:cubicBezTo>
                      <a:pt x="6" y="130"/>
                      <a:pt x="6" y="130"/>
                      <a:pt x="6" y="130"/>
                    </a:cubicBezTo>
                    <a:cubicBezTo>
                      <a:pt x="16" y="201"/>
                      <a:pt x="16" y="204"/>
                      <a:pt x="27" y="245"/>
                    </a:cubicBezTo>
                    <a:cubicBezTo>
                      <a:pt x="29" y="252"/>
                      <a:pt x="29" y="252"/>
                      <a:pt x="29" y="252"/>
                    </a:cubicBezTo>
                    <a:cubicBezTo>
                      <a:pt x="17" y="210"/>
                      <a:pt x="43" y="180"/>
                      <a:pt x="112" y="172"/>
                    </a:cubicBezTo>
                    <a:cubicBezTo>
                      <a:pt x="272" y="152"/>
                      <a:pt x="602" y="252"/>
                      <a:pt x="852" y="398"/>
                    </a:cubicBezTo>
                    <a:cubicBezTo>
                      <a:pt x="950" y="466"/>
                      <a:pt x="1047" y="334"/>
                      <a:pt x="941" y="282"/>
                    </a:cubicBezTo>
                    <a:cubicBezTo>
                      <a:pt x="658" y="116"/>
                      <a:pt x="281" y="0"/>
                      <a:pt x="99" y="22"/>
                    </a:cubicBezTo>
                    <a:cubicBezTo>
                      <a:pt x="32" y="30"/>
                      <a:pt x="0" y="57"/>
                      <a:pt x="3" y="95"/>
                    </a:cubicBezTo>
                    <a:close/>
                  </a:path>
                </a:pathLst>
              </a:custGeom>
              <a:solidFill>
                <a:srgbClr val="66CCF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8" name="Freeform 9">
                <a:extLst>
                  <a:ext uri="{FF2B5EF4-FFF2-40B4-BE49-F238E27FC236}">
                    <a16:creationId xmlns:a16="http://schemas.microsoft.com/office/drawing/2014/main" id="{CDD47547-07BD-476E-B7CF-392DDF606CE4}"/>
                  </a:ext>
                </a:extLst>
              </p:cNvPr>
              <p:cNvSpPr>
                <a:spLocks/>
              </p:cNvSpPr>
              <p:nvPr/>
            </p:nvSpPr>
            <p:spPr bwMode="auto">
              <a:xfrm rot="400657">
                <a:off x="4398828" y="-885051"/>
                <a:ext cx="4389946" cy="1431183"/>
              </a:xfrm>
              <a:custGeom>
                <a:avLst/>
                <a:gdLst>
                  <a:gd name="T0" fmla="*/ 20 w 989"/>
                  <a:gd name="T1" fmla="*/ 81 h 398"/>
                  <a:gd name="T2" fmla="*/ 18 w 989"/>
                  <a:gd name="T3" fmla="*/ 93 h 398"/>
                  <a:gd name="T4" fmla="*/ 1 w 989"/>
                  <a:gd name="T5" fmla="*/ 211 h 398"/>
                  <a:gd name="T6" fmla="*/ 0 w 989"/>
                  <a:gd name="T7" fmla="*/ 241 h 398"/>
                  <a:gd name="T8" fmla="*/ 99 w 989"/>
                  <a:gd name="T9" fmla="*/ 170 h 398"/>
                  <a:gd name="T10" fmla="*/ 799 w 989"/>
                  <a:gd name="T11" fmla="*/ 350 h 398"/>
                  <a:gd name="T12" fmla="*/ 873 w 989"/>
                  <a:gd name="T13" fmla="*/ 215 h 398"/>
                  <a:gd name="T14" fmla="*/ 124 w 989"/>
                  <a:gd name="T15" fmla="*/ 20 h 398"/>
                  <a:gd name="T16" fmla="*/ 20 w 989"/>
                  <a:gd name="T17" fmla="*/ 81 h 3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89" h="398">
                    <a:moveTo>
                      <a:pt x="20" y="81"/>
                    </a:moveTo>
                    <a:cubicBezTo>
                      <a:pt x="18" y="93"/>
                      <a:pt x="18" y="93"/>
                      <a:pt x="18" y="93"/>
                    </a:cubicBezTo>
                    <a:cubicBezTo>
                      <a:pt x="4" y="167"/>
                      <a:pt x="3" y="169"/>
                      <a:pt x="1" y="211"/>
                    </a:cubicBezTo>
                    <a:cubicBezTo>
                      <a:pt x="0" y="241"/>
                      <a:pt x="0" y="241"/>
                      <a:pt x="0" y="241"/>
                    </a:cubicBezTo>
                    <a:cubicBezTo>
                      <a:pt x="0" y="204"/>
                      <a:pt x="32" y="179"/>
                      <a:pt x="99" y="170"/>
                    </a:cubicBezTo>
                    <a:cubicBezTo>
                      <a:pt x="252" y="152"/>
                      <a:pt x="540" y="229"/>
                      <a:pt x="799" y="350"/>
                    </a:cubicBezTo>
                    <a:cubicBezTo>
                      <a:pt x="894" y="398"/>
                      <a:pt x="989" y="269"/>
                      <a:pt x="873" y="215"/>
                    </a:cubicBezTo>
                    <a:cubicBezTo>
                      <a:pt x="597" y="83"/>
                      <a:pt x="288" y="0"/>
                      <a:pt x="124" y="20"/>
                    </a:cubicBezTo>
                    <a:cubicBezTo>
                      <a:pt x="62" y="28"/>
                      <a:pt x="28" y="49"/>
                      <a:pt x="20" y="81"/>
                    </a:cubicBezTo>
                    <a:close/>
                  </a:path>
                </a:pathLst>
              </a:custGeom>
              <a:solidFill>
                <a:srgbClr val="76AFA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sp>
        <p:nvSpPr>
          <p:cNvPr id="11" name="文本框 32">
            <a:extLst>
              <a:ext uri="{FF2B5EF4-FFF2-40B4-BE49-F238E27FC236}">
                <a16:creationId xmlns:a16="http://schemas.microsoft.com/office/drawing/2014/main" id="{06803217-062A-4519-8827-32F62668182E}"/>
              </a:ext>
            </a:extLst>
          </p:cNvPr>
          <p:cNvSpPr txBox="1"/>
          <p:nvPr/>
        </p:nvSpPr>
        <p:spPr>
          <a:xfrm>
            <a:off x="4493185" y="381328"/>
            <a:ext cx="357020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課程教學活動</a:t>
            </a:r>
            <a:endParaRPr lang="zh-CN" altLang="en-US" sz="4400" b="1" dirty="0">
              <a:solidFill>
                <a:schemeClr val="tx1">
                  <a:lumMod val="65000"/>
                  <a:lumOff val="3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90" y="126074"/>
            <a:ext cx="4365201" cy="29101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3393" y="126074"/>
            <a:ext cx="4041224" cy="30309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12064" y="5212961"/>
            <a:ext cx="2484859" cy="1546824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D0197930-71E7-4266-AE9C-1218DA54481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6975" y="3851951"/>
            <a:ext cx="4041224" cy="29790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FC822894-F991-4CF6-97AE-D521D59B037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2112" y="1559747"/>
            <a:ext cx="5221290" cy="35713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02040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D0197930-71E7-4266-AE9C-1218DA54481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23129" y="2643582"/>
            <a:ext cx="3853570" cy="256904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329BB56D-9B82-488A-9FEC-3C5C1E217C6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0" y="3763512"/>
            <a:ext cx="4494410" cy="29962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52" name="群組 51">
            <a:extLst>
              <a:ext uri="{FF2B5EF4-FFF2-40B4-BE49-F238E27FC236}">
                <a16:creationId xmlns:a16="http://schemas.microsoft.com/office/drawing/2014/main" id="{E4E5D804-617A-43CE-9173-3B82C21DE64D}"/>
              </a:ext>
            </a:extLst>
          </p:cNvPr>
          <p:cNvGrpSpPr/>
          <p:nvPr/>
        </p:nvGrpSpPr>
        <p:grpSpPr>
          <a:xfrm>
            <a:off x="-883182" y="-883233"/>
            <a:ext cx="4969131" cy="2468144"/>
            <a:chOff x="3828852" y="-885051"/>
            <a:chExt cx="4969131" cy="2468144"/>
          </a:xfrm>
        </p:grpSpPr>
        <p:sp>
          <p:nvSpPr>
            <p:cNvPr id="53" name="Freeform 7">
              <a:extLst>
                <a:ext uri="{FF2B5EF4-FFF2-40B4-BE49-F238E27FC236}">
                  <a16:creationId xmlns:a16="http://schemas.microsoft.com/office/drawing/2014/main" id="{266561D0-5BA1-4CE7-B2D5-536F85375D51}"/>
                </a:ext>
              </a:extLst>
            </p:cNvPr>
            <p:cNvSpPr>
              <a:spLocks/>
            </p:cNvSpPr>
            <p:nvPr/>
          </p:nvSpPr>
          <p:spPr bwMode="auto">
            <a:xfrm rot="382501">
              <a:off x="4038334" y="327734"/>
              <a:ext cx="2610238" cy="845895"/>
            </a:xfrm>
            <a:custGeom>
              <a:avLst/>
              <a:gdLst>
                <a:gd name="T0" fmla="*/ 18 w 550"/>
                <a:gd name="T1" fmla="*/ 94 h 239"/>
                <a:gd name="T2" fmla="*/ 34 w 550"/>
                <a:gd name="T3" fmla="*/ 132 h 239"/>
                <a:gd name="T4" fmla="*/ 95 w 550"/>
                <a:gd name="T5" fmla="*/ 238 h 239"/>
                <a:gd name="T6" fmla="*/ 141 w 550"/>
                <a:gd name="T7" fmla="*/ 151 h 239"/>
                <a:gd name="T8" fmla="*/ 444 w 550"/>
                <a:gd name="T9" fmla="*/ 207 h 239"/>
                <a:gd name="T10" fmla="*/ 466 w 550"/>
                <a:gd name="T11" fmla="*/ 79 h 239"/>
                <a:gd name="T12" fmla="*/ 92 w 550"/>
                <a:gd name="T13" fmla="*/ 11 h 239"/>
                <a:gd name="T14" fmla="*/ 18 w 550"/>
                <a:gd name="T15" fmla="*/ 94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0" h="239">
                  <a:moveTo>
                    <a:pt x="18" y="94"/>
                  </a:moveTo>
                  <a:cubicBezTo>
                    <a:pt x="34" y="132"/>
                    <a:pt x="34" y="132"/>
                    <a:pt x="34" y="132"/>
                  </a:cubicBezTo>
                  <a:cubicBezTo>
                    <a:pt x="63" y="188"/>
                    <a:pt x="66" y="195"/>
                    <a:pt x="95" y="238"/>
                  </a:cubicBezTo>
                  <a:cubicBezTo>
                    <a:pt x="63" y="192"/>
                    <a:pt x="76" y="158"/>
                    <a:pt x="141" y="151"/>
                  </a:cubicBezTo>
                  <a:cubicBezTo>
                    <a:pt x="211" y="142"/>
                    <a:pt x="325" y="165"/>
                    <a:pt x="444" y="207"/>
                  </a:cubicBezTo>
                  <a:cubicBezTo>
                    <a:pt x="518" y="239"/>
                    <a:pt x="550" y="114"/>
                    <a:pt x="466" y="79"/>
                  </a:cubicBezTo>
                  <a:cubicBezTo>
                    <a:pt x="318" y="28"/>
                    <a:pt x="178" y="0"/>
                    <a:pt x="92" y="11"/>
                  </a:cubicBezTo>
                  <a:cubicBezTo>
                    <a:pt x="23" y="19"/>
                    <a:pt x="0" y="50"/>
                    <a:pt x="18" y="94"/>
                  </a:cubicBezTo>
                  <a:close/>
                </a:path>
              </a:pathLst>
            </a:custGeom>
            <a:solidFill>
              <a:srgbClr val="FFC53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grpSp>
          <p:nvGrpSpPr>
            <p:cNvPr id="54" name="群組 53">
              <a:extLst>
                <a:ext uri="{FF2B5EF4-FFF2-40B4-BE49-F238E27FC236}">
                  <a16:creationId xmlns:a16="http://schemas.microsoft.com/office/drawing/2014/main" id="{B71D45C7-27FD-4532-B9EB-C5BB19EA9A79}"/>
                </a:ext>
              </a:extLst>
            </p:cNvPr>
            <p:cNvGrpSpPr/>
            <p:nvPr/>
          </p:nvGrpSpPr>
          <p:grpSpPr>
            <a:xfrm>
              <a:off x="3828852" y="-885051"/>
              <a:ext cx="4969131" cy="2468144"/>
              <a:chOff x="3828852" y="-885051"/>
              <a:chExt cx="4969131" cy="2468144"/>
            </a:xfrm>
          </p:grpSpPr>
          <p:sp>
            <p:nvSpPr>
              <p:cNvPr id="66" name="Freeform 6">
                <a:extLst>
                  <a:ext uri="{FF2B5EF4-FFF2-40B4-BE49-F238E27FC236}">
                    <a16:creationId xmlns:a16="http://schemas.microsoft.com/office/drawing/2014/main" id="{F39AC356-6F04-469F-9627-3457699D4D44}"/>
                  </a:ext>
                </a:extLst>
              </p:cNvPr>
              <p:cNvSpPr>
                <a:spLocks/>
              </p:cNvSpPr>
              <p:nvPr/>
            </p:nvSpPr>
            <p:spPr bwMode="auto">
              <a:xfrm rot="382501">
                <a:off x="4501167" y="1009467"/>
                <a:ext cx="1565830" cy="573626"/>
              </a:xfrm>
              <a:custGeom>
                <a:avLst/>
                <a:gdLst>
                  <a:gd name="T0" fmla="*/ 72 w 330"/>
                  <a:gd name="T1" fmla="*/ 3 h 162"/>
                  <a:gd name="T2" fmla="*/ 175 w 330"/>
                  <a:gd name="T3" fmla="*/ 9 h 162"/>
                  <a:gd name="T4" fmla="*/ 220 w 330"/>
                  <a:gd name="T5" fmla="*/ 128 h 162"/>
                  <a:gd name="T6" fmla="*/ 102 w 330"/>
                  <a:gd name="T7" fmla="*/ 162 h 162"/>
                  <a:gd name="T8" fmla="*/ 102 w 330"/>
                  <a:gd name="T9" fmla="*/ 162 h 162"/>
                  <a:gd name="T10" fmla="*/ 40 w 330"/>
                  <a:gd name="T11" fmla="*/ 96 h 162"/>
                  <a:gd name="T12" fmla="*/ 72 w 330"/>
                  <a:gd name="T13" fmla="*/ 3 h 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0" h="162">
                    <a:moveTo>
                      <a:pt x="72" y="3"/>
                    </a:moveTo>
                    <a:cubicBezTo>
                      <a:pt x="100" y="0"/>
                      <a:pt x="135" y="2"/>
                      <a:pt x="175" y="9"/>
                    </a:cubicBezTo>
                    <a:cubicBezTo>
                      <a:pt x="281" y="20"/>
                      <a:pt x="330" y="146"/>
                      <a:pt x="220" y="128"/>
                    </a:cubicBezTo>
                    <a:cubicBezTo>
                      <a:pt x="194" y="124"/>
                      <a:pt x="53" y="110"/>
                      <a:pt x="102" y="162"/>
                    </a:cubicBezTo>
                    <a:cubicBezTo>
                      <a:pt x="102" y="162"/>
                      <a:pt x="102" y="162"/>
                      <a:pt x="102" y="162"/>
                    </a:cubicBezTo>
                    <a:cubicBezTo>
                      <a:pt x="102" y="162"/>
                      <a:pt x="54" y="112"/>
                      <a:pt x="40" y="96"/>
                    </a:cubicBezTo>
                    <a:cubicBezTo>
                      <a:pt x="0" y="47"/>
                      <a:pt x="8" y="11"/>
                      <a:pt x="72" y="3"/>
                    </a:cubicBezTo>
                    <a:close/>
                  </a:path>
                </a:pathLst>
              </a:custGeom>
              <a:solidFill>
                <a:srgbClr val="FF7C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7" name="Freeform 8">
                <a:extLst>
                  <a:ext uri="{FF2B5EF4-FFF2-40B4-BE49-F238E27FC236}">
                    <a16:creationId xmlns:a16="http://schemas.microsoft.com/office/drawing/2014/main" id="{2BD3C013-F14E-4EA8-96D1-333010CBD756}"/>
                  </a:ext>
                </a:extLst>
              </p:cNvPr>
              <p:cNvSpPr>
                <a:spLocks/>
              </p:cNvSpPr>
              <p:nvPr/>
            </p:nvSpPr>
            <p:spPr bwMode="auto">
              <a:xfrm rot="382501">
                <a:off x="3828852" y="-276872"/>
                <a:ext cx="4969131" cy="1648738"/>
              </a:xfrm>
              <a:custGeom>
                <a:avLst/>
                <a:gdLst>
                  <a:gd name="T0" fmla="*/ 3 w 1047"/>
                  <a:gd name="T1" fmla="*/ 95 h 466"/>
                  <a:gd name="T2" fmla="*/ 6 w 1047"/>
                  <a:gd name="T3" fmla="*/ 130 h 466"/>
                  <a:gd name="T4" fmla="*/ 27 w 1047"/>
                  <a:gd name="T5" fmla="*/ 245 h 466"/>
                  <a:gd name="T6" fmla="*/ 29 w 1047"/>
                  <a:gd name="T7" fmla="*/ 252 h 466"/>
                  <a:gd name="T8" fmla="*/ 112 w 1047"/>
                  <a:gd name="T9" fmla="*/ 172 h 466"/>
                  <a:gd name="T10" fmla="*/ 852 w 1047"/>
                  <a:gd name="T11" fmla="*/ 398 h 466"/>
                  <a:gd name="T12" fmla="*/ 941 w 1047"/>
                  <a:gd name="T13" fmla="*/ 282 h 466"/>
                  <a:gd name="T14" fmla="*/ 99 w 1047"/>
                  <a:gd name="T15" fmla="*/ 22 h 466"/>
                  <a:gd name="T16" fmla="*/ 3 w 1047"/>
                  <a:gd name="T17" fmla="*/ 95 h 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47" h="466">
                    <a:moveTo>
                      <a:pt x="3" y="95"/>
                    </a:moveTo>
                    <a:cubicBezTo>
                      <a:pt x="6" y="130"/>
                      <a:pt x="6" y="130"/>
                      <a:pt x="6" y="130"/>
                    </a:cubicBezTo>
                    <a:cubicBezTo>
                      <a:pt x="16" y="201"/>
                      <a:pt x="16" y="204"/>
                      <a:pt x="27" y="245"/>
                    </a:cubicBezTo>
                    <a:cubicBezTo>
                      <a:pt x="29" y="252"/>
                      <a:pt x="29" y="252"/>
                      <a:pt x="29" y="252"/>
                    </a:cubicBezTo>
                    <a:cubicBezTo>
                      <a:pt x="17" y="210"/>
                      <a:pt x="43" y="180"/>
                      <a:pt x="112" y="172"/>
                    </a:cubicBezTo>
                    <a:cubicBezTo>
                      <a:pt x="272" y="152"/>
                      <a:pt x="602" y="252"/>
                      <a:pt x="852" y="398"/>
                    </a:cubicBezTo>
                    <a:cubicBezTo>
                      <a:pt x="950" y="466"/>
                      <a:pt x="1047" y="334"/>
                      <a:pt x="941" y="282"/>
                    </a:cubicBezTo>
                    <a:cubicBezTo>
                      <a:pt x="658" y="116"/>
                      <a:pt x="281" y="0"/>
                      <a:pt x="99" y="22"/>
                    </a:cubicBezTo>
                    <a:cubicBezTo>
                      <a:pt x="32" y="30"/>
                      <a:pt x="0" y="57"/>
                      <a:pt x="3" y="95"/>
                    </a:cubicBezTo>
                    <a:close/>
                  </a:path>
                </a:pathLst>
              </a:custGeom>
              <a:solidFill>
                <a:srgbClr val="66CCF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8" name="Freeform 9">
                <a:extLst>
                  <a:ext uri="{FF2B5EF4-FFF2-40B4-BE49-F238E27FC236}">
                    <a16:creationId xmlns:a16="http://schemas.microsoft.com/office/drawing/2014/main" id="{CDD47547-07BD-476E-B7CF-392DDF606CE4}"/>
                  </a:ext>
                </a:extLst>
              </p:cNvPr>
              <p:cNvSpPr>
                <a:spLocks/>
              </p:cNvSpPr>
              <p:nvPr/>
            </p:nvSpPr>
            <p:spPr bwMode="auto">
              <a:xfrm rot="400657">
                <a:off x="4398828" y="-885051"/>
                <a:ext cx="4389946" cy="1431183"/>
              </a:xfrm>
              <a:custGeom>
                <a:avLst/>
                <a:gdLst>
                  <a:gd name="T0" fmla="*/ 20 w 989"/>
                  <a:gd name="T1" fmla="*/ 81 h 398"/>
                  <a:gd name="T2" fmla="*/ 18 w 989"/>
                  <a:gd name="T3" fmla="*/ 93 h 398"/>
                  <a:gd name="T4" fmla="*/ 1 w 989"/>
                  <a:gd name="T5" fmla="*/ 211 h 398"/>
                  <a:gd name="T6" fmla="*/ 0 w 989"/>
                  <a:gd name="T7" fmla="*/ 241 h 398"/>
                  <a:gd name="T8" fmla="*/ 99 w 989"/>
                  <a:gd name="T9" fmla="*/ 170 h 398"/>
                  <a:gd name="T10" fmla="*/ 799 w 989"/>
                  <a:gd name="T11" fmla="*/ 350 h 398"/>
                  <a:gd name="T12" fmla="*/ 873 w 989"/>
                  <a:gd name="T13" fmla="*/ 215 h 398"/>
                  <a:gd name="T14" fmla="*/ 124 w 989"/>
                  <a:gd name="T15" fmla="*/ 20 h 398"/>
                  <a:gd name="T16" fmla="*/ 20 w 989"/>
                  <a:gd name="T17" fmla="*/ 81 h 3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89" h="398">
                    <a:moveTo>
                      <a:pt x="20" y="81"/>
                    </a:moveTo>
                    <a:cubicBezTo>
                      <a:pt x="18" y="93"/>
                      <a:pt x="18" y="93"/>
                      <a:pt x="18" y="93"/>
                    </a:cubicBezTo>
                    <a:cubicBezTo>
                      <a:pt x="4" y="167"/>
                      <a:pt x="3" y="169"/>
                      <a:pt x="1" y="211"/>
                    </a:cubicBezTo>
                    <a:cubicBezTo>
                      <a:pt x="0" y="241"/>
                      <a:pt x="0" y="241"/>
                      <a:pt x="0" y="241"/>
                    </a:cubicBezTo>
                    <a:cubicBezTo>
                      <a:pt x="0" y="204"/>
                      <a:pt x="32" y="179"/>
                      <a:pt x="99" y="170"/>
                    </a:cubicBezTo>
                    <a:cubicBezTo>
                      <a:pt x="252" y="152"/>
                      <a:pt x="540" y="229"/>
                      <a:pt x="799" y="350"/>
                    </a:cubicBezTo>
                    <a:cubicBezTo>
                      <a:pt x="894" y="398"/>
                      <a:pt x="989" y="269"/>
                      <a:pt x="873" y="215"/>
                    </a:cubicBezTo>
                    <a:cubicBezTo>
                      <a:pt x="597" y="83"/>
                      <a:pt x="288" y="0"/>
                      <a:pt x="124" y="20"/>
                    </a:cubicBezTo>
                    <a:cubicBezTo>
                      <a:pt x="62" y="28"/>
                      <a:pt x="28" y="49"/>
                      <a:pt x="20" y="81"/>
                    </a:cubicBezTo>
                    <a:close/>
                  </a:path>
                </a:pathLst>
              </a:custGeom>
              <a:solidFill>
                <a:srgbClr val="76AFA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sp>
        <p:nvSpPr>
          <p:cNvPr id="11" name="文本框 32">
            <a:extLst>
              <a:ext uri="{FF2B5EF4-FFF2-40B4-BE49-F238E27FC236}">
                <a16:creationId xmlns:a16="http://schemas.microsoft.com/office/drawing/2014/main" id="{06803217-062A-4519-8827-32F62668182E}"/>
              </a:ext>
            </a:extLst>
          </p:cNvPr>
          <p:cNvSpPr txBox="1"/>
          <p:nvPr/>
        </p:nvSpPr>
        <p:spPr>
          <a:xfrm>
            <a:off x="3754123" y="207449"/>
            <a:ext cx="357020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課程教學活動</a:t>
            </a:r>
            <a:endParaRPr lang="zh-CN" altLang="en-US" sz="4400" b="1" dirty="0">
              <a:solidFill>
                <a:schemeClr val="tx1">
                  <a:lumMod val="65000"/>
                  <a:lumOff val="3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6050" y="92360"/>
            <a:ext cx="4804441" cy="32029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77260" y="5447518"/>
            <a:ext cx="2484859" cy="1546824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FC822894-F991-4CF6-97AE-D521D59B037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2121" y="3603032"/>
            <a:ext cx="4975848" cy="331723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7656C463-8EB9-4772-94DB-6B10453B0AB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71" t="10940"/>
          <a:stretch/>
        </p:blipFill>
        <p:spPr>
          <a:xfrm rot="5400000">
            <a:off x="2712574" y="1484120"/>
            <a:ext cx="3680222" cy="268672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549" y="98215"/>
            <a:ext cx="3228435" cy="38550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1656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329BB56D-9B82-488A-9FEC-3C5C1E217C6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8677" y="3458947"/>
            <a:ext cx="5143499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52" name="群組 51">
            <a:extLst>
              <a:ext uri="{FF2B5EF4-FFF2-40B4-BE49-F238E27FC236}">
                <a16:creationId xmlns:a16="http://schemas.microsoft.com/office/drawing/2014/main" id="{E4E5D804-617A-43CE-9173-3B82C21DE64D}"/>
              </a:ext>
            </a:extLst>
          </p:cNvPr>
          <p:cNvGrpSpPr/>
          <p:nvPr/>
        </p:nvGrpSpPr>
        <p:grpSpPr>
          <a:xfrm>
            <a:off x="-883182" y="-883233"/>
            <a:ext cx="4969131" cy="2468144"/>
            <a:chOff x="3828852" y="-885051"/>
            <a:chExt cx="4969131" cy="2468144"/>
          </a:xfrm>
        </p:grpSpPr>
        <p:sp>
          <p:nvSpPr>
            <p:cNvPr id="53" name="Freeform 7">
              <a:extLst>
                <a:ext uri="{FF2B5EF4-FFF2-40B4-BE49-F238E27FC236}">
                  <a16:creationId xmlns:a16="http://schemas.microsoft.com/office/drawing/2014/main" id="{266561D0-5BA1-4CE7-B2D5-536F85375D51}"/>
                </a:ext>
              </a:extLst>
            </p:cNvPr>
            <p:cNvSpPr>
              <a:spLocks/>
            </p:cNvSpPr>
            <p:nvPr/>
          </p:nvSpPr>
          <p:spPr bwMode="auto">
            <a:xfrm rot="382501">
              <a:off x="4038334" y="327734"/>
              <a:ext cx="2610238" cy="845895"/>
            </a:xfrm>
            <a:custGeom>
              <a:avLst/>
              <a:gdLst>
                <a:gd name="T0" fmla="*/ 18 w 550"/>
                <a:gd name="T1" fmla="*/ 94 h 239"/>
                <a:gd name="T2" fmla="*/ 34 w 550"/>
                <a:gd name="T3" fmla="*/ 132 h 239"/>
                <a:gd name="T4" fmla="*/ 95 w 550"/>
                <a:gd name="T5" fmla="*/ 238 h 239"/>
                <a:gd name="T6" fmla="*/ 141 w 550"/>
                <a:gd name="T7" fmla="*/ 151 h 239"/>
                <a:gd name="T8" fmla="*/ 444 w 550"/>
                <a:gd name="T9" fmla="*/ 207 h 239"/>
                <a:gd name="T10" fmla="*/ 466 w 550"/>
                <a:gd name="T11" fmla="*/ 79 h 239"/>
                <a:gd name="T12" fmla="*/ 92 w 550"/>
                <a:gd name="T13" fmla="*/ 11 h 239"/>
                <a:gd name="T14" fmla="*/ 18 w 550"/>
                <a:gd name="T15" fmla="*/ 94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0" h="239">
                  <a:moveTo>
                    <a:pt x="18" y="94"/>
                  </a:moveTo>
                  <a:cubicBezTo>
                    <a:pt x="34" y="132"/>
                    <a:pt x="34" y="132"/>
                    <a:pt x="34" y="132"/>
                  </a:cubicBezTo>
                  <a:cubicBezTo>
                    <a:pt x="63" y="188"/>
                    <a:pt x="66" y="195"/>
                    <a:pt x="95" y="238"/>
                  </a:cubicBezTo>
                  <a:cubicBezTo>
                    <a:pt x="63" y="192"/>
                    <a:pt x="76" y="158"/>
                    <a:pt x="141" y="151"/>
                  </a:cubicBezTo>
                  <a:cubicBezTo>
                    <a:pt x="211" y="142"/>
                    <a:pt x="325" y="165"/>
                    <a:pt x="444" y="207"/>
                  </a:cubicBezTo>
                  <a:cubicBezTo>
                    <a:pt x="518" y="239"/>
                    <a:pt x="550" y="114"/>
                    <a:pt x="466" y="79"/>
                  </a:cubicBezTo>
                  <a:cubicBezTo>
                    <a:pt x="318" y="28"/>
                    <a:pt x="178" y="0"/>
                    <a:pt x="92" y="11"/>
                  </a:cubicBezTo>
                  <a:cubicBezTo>
                    <a:pt x="23" y="19"/>
                    <a:pt x="0" y="50"/>
                    <a:pt x="18" y="94"/>
                  </a:cubicBezTo>
                  <a:close/>
                </a:path>
              </a:pathLst>
            </a:custGeom>
            <a:solidFill>
              <a:srgbClr val="FFC53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grpSp>
          <p:nvGrpSpPr>
            <p:cNvPr id="54" name="群組 53">
              <a:extLst>
                <a:ext uri="{FF2B5EF4-FFF2-40B4-BE49-F238E27FC236}">
                  <a16:creationId xmlns:a16="http://schemas.microsoft.com/office/drawing/2014/main" id="{B71D45C7-27FD-4532-B9EB-C5BB19EA9A79}"/>
                </a:ext>
              </a:extLst>
            </p:cNvPr>
            <p:cNvGrpSpPr/>
            <p:nvPr/>
          </p:nvGrpSpPr>
          <p:grpSpPr>
            <a:xfrm>
              <a:off x="3828852" y="-885051"/>
              <a:ext cx="4969131" cy="2468144"/>
              <a:chOff x="3828852" y="-885051"/>
              <a:chExt cx="4969131" cy="2468144"/>
            </a:xfrm>
          </p:grpSpPr>
          <p:sp>
            <p:nvSpPr>
              <p:cNvPr id="66" name="Freeform 6">
                <a:extLst>
                  <a:ext uri="{FF2B5EF4-FFF2-40B4-BE49-F238E27FC236}">
                    <a16:creationId xmlns:a16="http://schemas.microsoft.com/office/drawing/2014/main" id="{F39AC356-6F04-469F-9627-3457699D4D44}"/>
                  </a:ext>
                </a:extLst>
              </p:cNvPr>
              <p:cNvSpPr>
                <a:spLocks/>
              </p:cNvSpPr>
              <p:nvPr/>
            </p:nvSpPr>
            <p:spPr bwMode="auto">
              <a:xfrm rot="382501">
                <a:off x="4501167" y="1009467"/>
                <a:ext cx="1565830" cy="573626"/>
              </a:xfrm>
              <a:custGeom>
                <a:avLst/>
                <a:gdLst>
                  <a:gd name="T0" fmla="*/ 72 w 330"/>
                  <a:gd name="T1" fmla="*/ 3 h 162"/>
                  <a:gd name="T2" fmla="*/ 175 w 330"/>
                  <a:gd name="T3" fmla="*/ 9 h 162"/>
                  <a:gd name="T4" fmla="*/ 220 w 330"/>
                  <a:gd name="T5" fmla="*/ 128 h 162"/>
                  <a:gd name="T6" fmla="*/ 102 w 330"/>
                  <a:gd name="T7" fmla="*/ 162 h 162"/>
                  <a:gd name="T8" fmla="*/ 102 w 330"/>
                  <a:gd name="T9" fmla="*/ 162 h 162"/>
                  <a:gd name="T10" fmla="*/ 40 w 330"/>
                  <a:gd name="T11" fmla="*/ 96 h 162"/>
                  <a:gd name="T12" fmla="*/ 72 w 330"/>
                  <a:gd name="T13" fmla="*/ 3 h 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0" h="162">
                    <a:moveTo>
                      <a:pt x="72" y="3"/>
                    </a:moveTo>
                    <a:cubicBezTo>
                      <a:pt x="100" y="0"/>
                      <a:pt x="135" y="2"/>
                      <a:pt x="175" y="9"/>
                    </a:cubicBezTo>
                    <a:cubicBezTo>
                      <a:pt x="281" y="20"/>
                      <a:pt x="330" y="146"/>
                      <a:pt x="220" y="128"/>
                    </a:cubicBezTo>
                    <a:cubicBezTo>
                      <a:pt x="194" y="124"/>
                      <a:pt x="53" y="110"/>
                      <a:pt x="102" y="162"/>
                    </a:cubicBezTo>
                    <a:cubicBezTo>
                      <a:pt x="102" y="162"/>
                      <a:pt x="102" y="162"/>
                      <a:pt x="102" y="162"/>
                    </a:cubicBezTo>
                    <a:cubicBezTo>
                      <a:pt x="102" y="162"/>
                      <a:pt x="54" y="112"/>
                      <a:pt x="40" y="96"/>
                    </a:cubicBezTo>
                    <a:cubicBezTo>
                      <a:pt x="0" y="47"/>
                      <a:pt x="8" y="11"/>
                      <a:pt x="72" y="3"/>
                    </a:cubicBezTo>
                    <a:close/>
                  </a:path>
                </a:pathLst>
              </a:custGeom>
              <a:solidFill>
                <a:srgbClr val="FF7C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7" name="Freeform 8">
                <a:extLst>
                  <a:ext uri="{FF2B5EF4-FFF2-40B4-BE49-F238E27FC236}">
                    <a16:creationId xmlns:a16="http://schemas.microsoft.com/office/drawing/2014/main" id="{2BD3C013-F14E-4EA8-96D1-333010CBD756}"/>
                  </a:ext>
                </a:extLst>
              </p:cNvPr>
              <p:cNvSpPr>
                <a:spLocks/>
              </p:cNvSpPr>
              <p:nvPr/>
            </p:nvSpPr>
            <p:spPr bwMode="auto">
              <a:xfrm rot="382501">
                <a:off x="3828852" y="-276872"/>
                <a:ext cx="4969131" cy="1648738"/>
              </a:xfrm>
              <a:custGeom>
                <a:avLst/>
                <a:gdLst>
                  <a:gd name="T0" fmla="*/ 3 w 1047"/>
                  <a:gd name="T1" fmla="*/ 95 h 466"/>
                  <a:gd name="T2" fmla="*/ 6 w 1047"/>
                  <a:gd name="T3" fmla="*/ 130 h 466"/>
                  <a:gd name="T4" fmla="*/ 27 w 1047"/>
                  <a:gd name="T5" fmla="*/ 245 h 466"/>
                  <a:gd name="T6" fmla="*/ 29 w 1047"/>
                  <a:gd name="T7" fmla="*/ 252 h 466"/>
                  <a:gd name="T8" fmla="*/ 112 w 1047"/>
                  <a:gd name="T9" fmla="*/ 172 h 466"/>
                  <a:gd name="T10" fmla="*/ 852 w 1047"/>
                  <a:gd name="T11" fmla="*/ 398 h 466"/>
                  <a:gd name="T12" fmla="*/ 941 w 1047"/>
                  <a:gd name="T13" fmla="*/ 282 h 466"/>
                  <a:gd name="T14" fmla="*/ 99 w 1047"/>
                  <a:gd name="T15" fmla="*/ 22 h 466"/>
                  <a:gd name="T16" fmla="*/ 3 w 1047"/>
                  <a:gd name="T17" fmla="*/ 95 h 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47" h="466">
                    <a:moveTo>
                      <a:pt x="3" y="95"/>
                    </a:moveTo>
                    <a:cubicBezTo>
                      <a:pt x="6" y="130"/>
                      <a:pt x="6" y="130"/>
                      <a:pt x="6" y="130"/>
                    </a:cubicBezTo>
                    <a:cubicBezTo>
                      <a:pt x="16" y="201"/>
                      <a:pt x="16" y="204"/>
                      <a:pt x="27" y="245"/>
                    </a:cubicBezTo>
                    <a:cubicBezTo>
                      <a:pt x="29" y="252"/>
                      <a:pt x="29" y="252"/>
                      <a:pt x="29" y="252"/>
                    </a:cubicBezTo>
                    <a:cubicBezTo>
                      <a:pt x="17" y="210"/>
                      <a:pt x="43" y="180"/>
                      <a:pt x="112" y="172"/>
                    </a:cubicBezTo>
                    <a:cubicBezTo>
                      <a:pt x="272" y="152"/>
                      <a:pt x="602" y="252"/>
                      <a:pt x="852" y="398"/>
                    </a:cubicBezTo>
                    <a:cubicBezTo>
                      <a:pt x="950" y="466"/>
                      <a:pt x="1047" y="334"/>
                      <a:pt x="941" y="282"/>
                    </a:cubicBezTo>
                    <a:cubicBezTo>
                      <a:pt x="658" y="116"/>
                      <a:pt x="281" y="0"/>
                      <a:pt x="99" y="22"/>
                    </a:cubicBezTo>
                    <a:cubicBezTo>
                      <a:pt x="32" y="30"/>
                      <a:pt x="0" y="57"/>
                      <a:pt x="3" y="95"/>
                    </a:cubicBezTo>
                    <a:close/>
                  </a:path>
                </a:pathLst>
              </a:custGeom>
              <a:solidFill>
                <a:srgbClr val="66CCF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8" name="Freeform 9">
                <a:extLst>
                  <a:ext uri="{FF2B5EF4-FFF2-40B4-BE49-F238E27FC236}">
                    <a16:creationId xmlns:a16="http://schemas.microsoft.com/office/drawing/2014/main" id="{CDD47547-07BD-476E-B7CF-392DDF606CE4}"/>
                  </a:ext>
                </a:extLst>
              </p:cNvPr>
              <p:cNvSpPr>
                <a:spLocks/>
              </p:cNvSpPr>
              <p:nvPr/>
            </p:nvSpPr>
            <p:spPr bwMode="auto">
              <a:xfrm rot="400657">
                <a:off x="4398828" y="-885051"/>
                <a:ext cx="4389946" cy="1431183"/>
              </a:xfrm>
              <a:custGeom>
                <a:avLst/>
                <a:gdLst>
                  <a:gd name="T0" fmla="*/ 20 w 989"/>
                  <a:gd name="T1" fmla="*/ 81 h 398"/>
                  <a:gd name="T2" fmla="*/ 18 w 989"/>
                  <a:gd name="T3" fmla="*/ 93 h 398"/>
                  <a:gd name="T4" fmla="*/ 1 w 989"/>
                  <a:gd name="T5" fmla="*/ 211 h 398"/>
                  <a:gd name="T6" fmla="*/ 0 w 989"/>
                  <a:gd name="T7" fmla="*/ 241 h 398"/>
                  <a:gd name="T8" fmla="*/ 99 w 989"/>
                  <a:gd name="T9" fmla="*/ 170 h 398"/>
                  <a:gd name="T10" fmla="*/ 799 w 989"/>
                  <a:gd name="T11" fmla="*/ 350 h 398"/>
                  <a:gd name="T12" fmla="*/ 873 w 989"/>
                  <a:gd name="T13" fmla="*/ 215 h 398"/>
                  <a:gd name="T14" fmla="*/ 124 w 989"/>
                  <a:gd name="T15" fmla="*/ 20 h 398"/>
                  <a:gd name="T16" fmla="*/ 20 w 989"/>
                  <a:gd name="T17" fmla="*/ 81 h 3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89" h="398">
                    <a:moveTo>
                      <a:pt x="20" y="81"/>
                    </a:moveTo>
                    <a:cubicBezTo>
                      <a:pt x="18" y="93"/>
                      <a:pt x="18" y="93"/>
                      <a:pt x="18" y="93"/>
                    </a:cubicBezTo>
                    <a:cubicBezTo>
                      <a:pt x="4" y="167"/>
                      <a:pt x="3" y="169"/>
                      <a:pt x="1" y="211"/>
                    </a:cubicBezTo>
                    <a:cubicBezTo>
                      <a:pt x="0" y="241"/>
                      <a:pt x="0" y="241"/>
                      <a:pt x="0" y="241"/>
                    </a:cubicBezTo>
                    <a:cubicBezTo>
                      <a:pt x="0" y="204"/>
                      <a:pt x="32" y="179"/>
                      <a:pt x="99" y="170"/>
                    </a:cubicBezTo>
                    <a:cubicBezTo>
                      <a:pt x="252" y="152"/>
                      <a:pt x="540" y="229"/>
                      <a:pt x="799" y="350"/>
                    </a:cubicBezTo>
                    <a:cubicBezTo>
                      <a:pt x="894" y="398"/>
                      <a:pt x="989" y="269"/>
                      <a:pt x="873" y="215"/>
                    </a:cubicBezTo>
                    <a:cubicBezTo>
                      <a:pt x="597" y="83"/>
                      <a:pt x="288" y="0"/>
                      <a:pt x="124" y="20"/>
                    </a:cubicBezTo>
                    <a:cubicBezTo>
                      <a:pt x="62" y="28"/>
                      <a:pt x="28" y="49"/>
                      <a:pt x="20" y="81"/>
                    </a:cubicBezTo>
                    <a:close/>
                  </a:path>
                </a:pathLst>
              </a:custGeom>
              <a:solidFill>
                <a:srgbClr val="76AFA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sp>
        <p:nvSpPr>
          <p:cNvPr id="11" name="文本框 32">
            <a:extLst>
              <a:ext uri="{FF2B5EF4-FFF2-40B4-BE49-F238E27FC236}">
                <a16:creationId xmlns:a16="http://schemas.microsoft.com/office/drawing/2014/main" id="{06803217-062A-4519-8827-32F62668182E}"/>
              </a:ext>
            </a:extLst>
          </p:cNvPr>
          <p:cNvSpPr txBox="1"/>
          <p:nvPr/>
        </p:nvSpPr>
        <p:spPr>
          <a:xfrm>
            <a:off x="4890482" y="392786"/>
            <a:ext cx="24416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角落探索</a:t>
            </a:r>
            <a:endParaRPr lang="zh-CN" altLang="en-US" sz="4400" b="1" dirty="0">
              <a:solidFill>
                <a:schemeClr val="tx1">
                  <a:lumMod val="65000"/>
                  <a:lumOff val="3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32" y="362837"/>
            <a:ext cx="4877445" cy="32516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7472" y="1162227"/>
            <a:ext cx="2160000" cy="2160000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479285"/>
            <a:ext cx="2484859" cy="1546824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E4417EC1-8ACD-4227-9E33-C1820A2B6FC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1090" y="229170"/>
            <a:ext cx="4799745" cy="31998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64863634-4D16-4498-AF28-16F42057540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450" y="3257713"/>
            <a:ext cx="4799745" cy="36002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75278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heme/theme1.xml><?xml version="1.0" encoding="utf-8"?>
<a:theme xmlns:a="http://schemas.openxmlformats.org/drawingml/2006/main" name="微软雅黑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>
          <a:defRPr dirty="0">
            <a:latin typeface="微软雅黑 Light" panose="020B0502040204020203" pitchFamily="34" charset="-122"/>
            <a:ea typeface="微软雅黑 Light" panose="020B0502040204020203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微软雅黑" id="{3E5E0507-0DD5-4F3F-BEAB-EA1E7E1D7A0F}" vid="{617B5E1D-EDAA-47A6-85A5-3E9FA5C64BE4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7333</TotalTime>
  <Words>3071</Words>
  <Application>Microsoft Office PowerPoint</Application>
  <PresentationFormat>寬螢幕</PresentationFormat>
  <Paragraphs>290</Paragraphs>
  <Slides>41</Slides>
  <Notes>0</Notes>
  <HiddenSlides>0</HiddenSlides>
  <MMClips>0</MMClips>
  <ScaleCrop>false</ScaleCrop>
  <HeadingPairs>
    <vt:vector size="8" baseType="variant">
      <vt:variant>
        <vt:lpstr>使用字型</vt:lpstr>
      </vt:variant>
      <vt:variant>
        <vt:i4>11</vt:i4>
      </vt:variant>
      <vt:variant>
        <vt:lpstr>佈景主題</vt:lpstr>
      </vt:variant>
      <vt:variant>
        <vt:i4>1</vt:i4>
      </vt:variant>
      <vt:variant>
        <vt:lpstr>內嵌 OLE 伺服程式</vt:lpstr>
      </vt:variant>
      <vt:variant>
        <vt:i4>1</vt:i4>
      </vt:variant>
      <vt:variant>
        <vt:lpstr>投影片標題</vt:lpstr>
      </vt:variant>
      <vt:variant>
        <vt:i4>41</vt:i4>
      </vt:variant>
    </vt:vector>
  </HeadingPairs>
  <TitlesOfParts>
    <vt:vector size="54" baseType="lpstr">
      <vt:lpstr>inpin heiti</vt:lpstr>
      <vt:lpstr>Microsoft YaHei</vt:lpstr>
      <vt:lpstr>SimSun</vt:lpstr>
      <vt:lpstr>SimSun</vt:lpstr>
      <vt:lpstr>微软雅黑 Light</vt:lpstr>
      <vt:lpstr>微軟正黑體</vt:lpstr>
      <vt:lpstr>標楷體</vt:lpstr>
      <vt:lpstr>Arial</vt:lpstr>
      <vt:lpstr>Calibri</vt:lpstr>
      <vt:lpstr>Times New Roman</vt:lpstr>
      <vt:lpstr>Wingdings</vt:lpstr>
      <vt:lpstr>微软雅黑</vt:lpstr>
      <vt:lpstr>Acrobat Document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优品PPT</dc:creator>
  <cp:keywords>http:/www.ypppt.com</cp:keywords>
  <cp:lastModifiedBy>周雯蘭</cp:lastModifiedBy>
  <cp:revision>366</cp:revision>
  <dcterms:created xsi:type="dcterms:W3CDTF">2015-02-01T03:08:30Z</dcterms:created>
  <dcterms:modified xsi:type="dcterms:W3CDTF">2024-05-14T06:29:51Z</dcterms:modified>
</cp:coreProperties>
</file>